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8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111" d="100"/>
          <a:sy n="111" d="100"/>
        </p:scale>
        <p:origin x="1242" y="11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76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9A7A-1327-492C-B6E1-ACE475B650A2}" type="datetime1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3C1-0865-453C-A041-6EF9986B6E25}" type="datetime1">
              <a:rPr lang="ja-JP" altLang="en-US" smtClean="0"/>
              <a:t>2019/4/15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604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6077-95C5-4C64-BA66-6E3396AD0153}" type="datetime1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1DAD-F7CD-462D-BCF2-EB28B76A3E49}" type="datetime1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5C3295B-C861-4278-B0F4-25D7B3D6BC3E}" type="datetime1">
              <a:rPr lang="ja-JP" altLang="en-US" smtClean="0"/>
              <a:t>2019/4/15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1" r:id="rId3"/>
    <p:sldLayoutId id="214748365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272480" y="1144089"/>
          <a:ext cx="9469050" cy="548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967984025"/>
                    </a:ext>
                  </a:extLst>
                </a:gridCol>
                <a:gridCol w="1239566">
                  <a:extLst>
                    <a:ext uri="{9D8B030D-6E8A-4147-A177-3AD203B41FA5}">
                      <a16:colId xmlns:a16="http://schemas.microsoft.com/office/drawing/2014/main" val="1959124663"/>
                    </a:ext>
                  </a:extLst>
                </a:gridCol>
                <a:gridCol w="1239566">
                  <a:extLst>
                    <a:ext uri="{9D8B030D-6E8A-4147-A177-3AD203B41FA5}">
                      <a16:colId xmlns:a16="http://schemas.microsoft.com/office/drawing/2014/main" val="417227361"/>
                    </a:ext>
                  </a:extLst>
                </a:gridCol>
                <a:gridCol w="1239566">
                  <a:extLst>
                    <a:ext uri="{9D8B030D-6E8A-4147-A177-3AD203B41FA5}">
                      <a16:colId xmlns:a16="http://schemas.microsoft.com/office/drawing/2014/main" val="2344396936"/>
                    </a:ext>
                  </a:extLst>
                </a:gridCol>
                <a:gridCol w="1239566">
                  <a:extLst>
                    <a:ext uri="{9D8B030D-6E8A-4147-A177-3AD203B41FA5}">
                      <a16:colId xmlns:a16="http://schemas.microsoft.com/office/drawing/2014/main" val="2460865507"/>
                    </a:ext>
                  </a:extLst>
                </a:gridCol>
                <a:gridCol w="1239566">
                  <a:extLst>
                    <a:ext uri="{9D8B030D-6E8A-4147-A177-3AD203B41FA5}">
                      <a16:colId xmlns:a16="http://schemas.microsoft.com/office/drawing/2014/main" val="3737316405"/>
                    </a:ext>
                  </a:extLst>
                </a:gridCol>
                <a:gridCol w="1239566">
                  <a:extLst>
                    <a:ext uri="{9D8B030D-6E8A-4147-A177-3AD203B41FA5}">
                      <a16:colId xmlns:a16="http://schemas.microsoft.com/office/drawing/2014/main" val="3162403258"/>
                    </a:ext>
                  </a:extLst>
                </a:gridCol>
                <a:gridCol w="1239566">
                  <a:extLst>
                    <a:ext uri="{9D8B030D-6E8A-4147-A177-3AD203B41FA5}">
                      <a16:colId xmlns:a16="http://schemas.microsoft.com/office/drawing/2014/main" val="3464282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ドイツ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ノルウェー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カリフォルニア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アルバニア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九州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デンマーク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292269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国土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面積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  <a:r>
                        <a:rPr kumimoji="1" lang="ja-JP" altLang="en-US" sz="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sz="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km</a:t>
                      </a:r>
                      <a:r>
                        <a:rPr kumimoji="1" lang="en-US" altLang="ja-JP" sz="600" b="1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100" b="1" baseline="30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37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万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km</a:t>
                      </a:r>
                      <a:r>
                        <a:rPr kumimoji="1" lang="en-US" altLang="ja-JP" sz="6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</a:t>
                      </a:r>
                      <a:endParaRPr kumimoji="1" lang="ja-JP" altLang="en-US" sz="11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38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万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km</a:t>
                      </a:r>
                      <a:r>
                        <a:rPr kumimoji="1" lang="en-US" altLang="ja-JP" sz="6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</a:t>
                      </a:r>
                      <a:endParaRPr kumimoji="1" lang="ja-JP" altLang="en-US" sz="11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42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万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km</a:t>
                      </a:r>
                      <a:r>
                        <a:rPr kumimoji="1" lang="en-US" altLang="ja-JP" sz="6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</a:t>
                      </a:r>
                      <a:endParaRPr kumimoji="1" lang="ja-JP" altLang="en-US" sz="11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万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km</a:t>
                      </a:r>
                      <a:r>
                        <a:rPr kumimoji="1" lang="en-US" altLang="ja-JP" sz="6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</a:t>
                      </a:r>
                      <a:endParaRPr kumimoji="1" lang="ja-JP" altLang="en-US" sz="11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万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km</a:t>
                      </a:r>
                      <a:r>
                        <a:rPr kumimoji="1" lang="en-US" altLang="ja-JP" sz="6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</a:t>
                      </a:r>
                      <a:endParaRPr kumimoji="1" lang="ja-JP" altLang="en-US" sz="11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万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km</a:t>
                      </a:r>
                      <a:r>
                        <a:rPr kumimoji="1" lang="en-US" altLang="ja-JP" sz="6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</a:t>
                      </a:r>
                      <a:endParaRPr kumimoji="1" lang="ja-JP" altLang="en-US" sz="11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651826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再エネ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発電量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1,900</a:t>
                      </a:r>
                      <a:r>
                        <a:rPr kumimoji="1" lang="ja-JP" altLang="en-US" sz="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</a:t>
                      </a:r>
                      <a:r>
                        <a:rPr kumimoji="1" lang="en-US" altLang="ja-JP" sz="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kWh</a:t>
                      </a:r>
                    </a:p>
                    <a:p>
                      <a:pPr algn="ctr"/>
                      <a:endParaRPr kumimoji="1" lang="en-US" altLang="ja-JP" sz="600" b="1" baseline="30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風力</a:t>
                      </a:r>
                      <a:r>
                        <a:rPr kumimoji="1" lang="en-US" altLang="ja-JP" sz="1200" b="1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 800</a:t>
                      </a:r>
                    </a:p>
                    <a:p>
                      <a:pPr algn="ctr"/>
                      <a:r>
                        <a:rPr kumimoji="1" lang="ja-JP" altLang="en-US" sz="1200" b="1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バイオマス</a:t>
                      </a:r>
                      <a:r>
                        <a:rPr kumimoji="1" lang="en-US" altLang="ja-JP" sz="1200" b="1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 500</a:t>
                      </a:r>
                    </a:p>
                    <a:p>
                      <a:pPr algn="ctr"/>
                      <a:r>
                        <a:rPr kumimoji="1" lang="ja-JP" altLang="en-US" sz="1200" b="1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太陽光</a:t>
                      </a:r>
                      <a:r>
                        <a:rPr kumimoji="1" lang="en-US" altLang="ja-JP" sz="1200" b="1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 400</a:t>
                      </a:r>
                      <a:endParaRPr kumimoji="1" lang="ja-JP" altLang="en-US" sz="1200" b="1" baseline="30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1,450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水力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1430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風力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1,600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水力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800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太陽光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500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バイオマス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200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800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水力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300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太陽光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200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風力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100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80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水力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80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170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太陽光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80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水力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50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バイオマス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30</a:t>
                      </a:r>
                      <a:endParaRPr kumimoji="1" lang="en-US" altLang="ja-JP" sz="11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180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風力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130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バイオマス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50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太陽光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10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590954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面積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当たり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再エネ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</a:t>
                      </a:r>
                      <a:r>
                        <a:rPr kumimoji="1" lang="ja-JP" altLang="en-US" sz="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sz="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kWh/km</a:t>
                      </a:r>
                      <a:r>
                        <a:rPr kumimoji="1" lang="en-US" altLang="ja-JP" sz="600" b="1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  <a:p>
                      <a:pPr algn="ctr"/>
                      <a:endParaRPr kumimoji="1" lang="en-US" altLang="ja-JP" sz="600" b="1" baseline="30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風力</a:t>
                      </a:r>
                      <a:r>
                        <a:rPr kumimoji="1" lang="en-US" altLang="ja-JP" sz="1200" b="1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 22</a:t>
                      </a:r>
                    </a:p>
                    <a:p>
                      <a:pPr algn="ctr"/>
                      <a:r>
                        <a:rPr kumimoji="1" lang="ja-JP" altLang="en-US" sz="1200" b="1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バイオマス</a:t>
                      </a:r>
                      <a:r>
                        <a:rPr kumimoji="1" lang="en-US" altLang="ja-JP" sz="1200" b="1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 15</a:t>
                      </a:r>
                    </a:p>
                    <a:p>
                      <a:pPr algn="ctr"/>
                      <a:r>
                        <a:rPr kumimoji="1" lang="ja-JP" altLang="en-US" sz="1200" b="1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太陽光</a:t>
                      </a:r>
                      <a:r>
                        <a:rPr kumimoji="1" lang="en-US" altLang="ja-JP" sz="1200" b="1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 11</a:t>
                      </a:r>
                      <a:endParaRPr kumimoji="1" lang="ja-JP" altLang="en-US" sz="1200" b="1" baseline="30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40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万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kWh/km</a:t>
                      </a:r>
                      <a:r>
                        <a:rPr kumimoji="1" lang="en-US" altLang="ja-JP" sz="6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</a:t>
                      </a:r>
                      <a:endParaRPr kumimoji="1" lang="en-US" altLang="ja-JP" sz="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水力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39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風力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41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万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kWh/km</a:t>
                      </a:r>
                      <a:r>
                        <a:rPr kumimoji="1" lang="en-US" altLang="ja-JP" sz="6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</a:t>
                      </a:r>
                      <a:endParaRPr kumimoji="1" lang="en-US" altLang="ja-JP" sz="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水力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21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太陽光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バイオマス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19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万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kWh/km</a:t>
                      </a:r>
                      <a:r>
                        <a:rPr kumimoji="1" lang="en-US" altLang="ja-JP" sz="6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</a:t>
                      </a:r>
                      <a:endParaRPr kumimoji="1" lang="en-US" altLang="ja-JP" sz="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水力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太陽光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風力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28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万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kWh/km</a:t>
                      </a:r>
                      <a:r>
                        <a:rPr kumimoji="1" lang="en-US" altLang="ja-JP" sz="6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</a:t>
                      </a:r>
                      <a:endParaRPr kumimoji="1" lang="en-US" altLang="ja-JP" sz="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水力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28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40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万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kWh/km</a:t>
                      </a:r>
                      <a:r>
                        <a:rPr kumimoji="1" lang="en-US" altLang="ja-JP" sz="6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</a:t>
                      </a:r>
                      <a:endParaRPr kumimoji="1" lang="en-US" altLang="ja-JP" sz="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太陽光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18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水力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バイオマス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44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万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kWh/km</a:t>
                      </a:r>
                      <a:r>
                        <a:rPr kumimoji="1" lang="en-US" altLang="ja-JP" sz="6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</a:t>
                      </a:r>
                      <a:endParaRPr kumimoji="1" lang="en-US" altLang="ja-JP" sz="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風力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バイオマス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12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太陽光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769623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需要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規模</a:t>
                      </a:r>
                      <a:endParaRPr kumimoji="1" lang="en-US" altLang="ja-JP" sz="1400" b="1" baseline="3000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純輸出入</a:t>
                      </a:r>
                      <a:r>
                        <a:rPr kumimoji="1" lang="en-US" altLang="ja-JP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algn="ctr"/>
                      <a:endParaRPr kumimoji="1" lang="en-US" altLang="ja-JP" sz="2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6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6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需要は総発電量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6,400</a:t>
                      </a:r>
                      <a:r>
                        <a:rPr kumimoji="1" lang="ja-JP" altLang="en-US" sz="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</a:t>
                      </a:r>
                      <a:r>
                        <a:rPr kumimoji="1" lang="en-US" altLang="ja-JP" sz="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（純輸出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500</a:t>
                      </a:r>
                      <a:r>
                        <a:rPr kumimoji="1" lang="ja-JP" altLang="en-US" sz="8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</a:t>
                      </a:r>
                      <a:r>
                        <a:rPr kumimoji="1" lang="en-US" altLang="ja-JP" sz="8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</a:t>
                      </a: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  <a:endParaRPr kumimoji="1" lang="en-US" altLang="ja-JP" sz="8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1,500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（純輸出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200</a:t>
                      </a:r>
                      <a:r>
                        <a:rPr kumimoji="1" lang="ja-JP" altLang="en-US" sz="8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</a:t>
                      </a:r>
                      <a:r>
                        <a:rPr kumimoji="1" lang="en-US" altLang="ja-JP" sz="8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</a:t>
                      </a: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  <a:endParaRPr kumimoji="1" lang="en-US" altLang="ja-JP" sz="8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10,500</a:t>
                      </a:r>
                      <a:endParaRPr kumimoji="1" lang="en-US" altLang="ja-JP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（輸出入なし）</a:t>
                      </a:r>
                      <a:endParaRPr kumimoji="1" lang="en-US" altLang="ja-JP" sz="8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2,000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（純輸入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700</a:t>
                      </a:r>
                      <a:r>
                        <a:rPr kumimoji="1" lang="ja-JP" altLang="en-US" sz="8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</a:t>
                      </a:r>
                      <a:r>
                        <a:rPr kumimoji="1" lang="en-US" altLang="ja-JP" sz="8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</a:t>
                      </a: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  <a:endParaRPr kumimoji="1" lang="en-US" altLang="ja-JP" sz="8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80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（純輸出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0.4</a:t>
                      </a:r>
                      <a:r>
                        <a:rPr kumimoji="1" lang="ja-JP" altLang="en-US" sz="8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</a:t>
                      </a:r>
                      <a:r>
                        <a:rPr kumimoji="1" lang="en-US" altLang="ja-JP" sz="8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</a:t>
                      </a: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  <a:endParaRPr kumimoji="1" lang="en-US" altLang="ja-JP" sz="8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1,090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（純輸出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140</a:t>
                      </a:r>
                      <a:r>
                        <a:rPr kumimoji="1" lang="ja-JP" altLang="en-US" sz="8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</a:t>
                      </a:r>
                      <a:r>
                        <a:rPr kumimoji="1" lang="en-US" altLang="ja-JP" sz="8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</a:t>
                      </a: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  <a:endParaRPr kumimoji="1" lang="en-US" altLang="ja-JP" sz="8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310</a:t>
                      </a:r>
                      <a:r>
                        <a:rPr kumimoji="1" lang="ja-JP" altLang="en-US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</a:t>
                      </a:r>
                      <a:r>
                        <a:rPr kumimoji="1" lang="en-US" altLang="ja-JP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（純輸入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50</a:t>
                      </a:r>
                      <a:r>
                        <a:rPr kumimoji="1" lang="ja-JP" altLang="en-US" sz="8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</a:t>
                      </a:r>
                      <a:r>
                        <a:rPr kumimoji="1" lang="en-US" altLang="ja-JP" sz="8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kWh</a:t>
                      </a: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  <a:endParaRPr kumimoji="1" lang="en-US" altLang="ja-JP" sz="8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755671"/>
                  </a:ext>
                </a:extLst>
              </a:tr>
              <a:tr h="165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再エネ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比率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%</a:t>
                      </a:r>
                      <a:endParaRPr kumimoji="1" lang="en-US" altLang="ja-JP" sz="6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600" b="1" baseline="30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風力</a:t>
                      </a:r>
                      <a:r>
                        <a:rPr kumimoji="1" lang="en-US" altLang="ja-JP" sz="1200" b="1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 12</a:t>
                      </a:r>
                      <a:r>
                        <a:rPr kumimoji="1" lang="en-US" altLang="ja-JP" sz="9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1200" b="1" baseline="30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バイオマス</a:t>
                      </a:r>
                      <a:r>
                        <a:rPr kumimoji="1" lang="en-US" altLang="ja-JP" sz="1200" b="1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 8</a:t>
                      </a:r>
                      <a:r>
                        <a:rPr kumimoji="1" lang="en-US" altLang="ja-JP" sz="9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1200" b="1" baseline="30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太陽光</a:t>
                      </a:r>
                      <a:r>
                        <a:rPr kumimoji="1" lang="en-US" altLang="ja-JP" sz="1200" b="1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 6</a:t>
                      </a:r>
                      <a:r>
                        <a:rPr kumimoji="1" lang="en-US" altLang="ja-JP" sz="900" b="1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%</a:t>
                      </a:r>
                    </a:p>
                    <a:p>
                      <a:pPr algn="ctr"/>
                      <a:endParaRPr kumimoji="1" lang="en-US" altLang="ja-JP" sz="900" b="1" baseline="30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900" b="1" baseline="30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900" b="1" baseline="30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900" b="1" baseline="30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900" b="1" baseline="30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18</a:t>
                      </a: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98</a:t>
                      </a: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水力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96</a:t>
                      </a:r>
                      <a:r>
                        <a:rPr kumimoji="1" lang="en-US" altLang="ja-JP" sz="9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12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風力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1</a:t>
                      </a:r>
                      <a:r>
                        <a:rPr kumimoji="1" lang="en-US" altLang="ja-JP" sz="9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12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14</a:t>
                      </a: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15</a:t>
                      </a: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水力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8</a:t>
                      </a:r>
                      <a:r>
                        <a:rPr kumimoji="1" lang="en-US" altLang="ja-JP" sz="9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12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太陽光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5</a:t>
                      </a:r>
                      <a:r>
                        <a:rPr kumimoji="1" lang="en-US" altLang="ja-JP" sz="9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12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バイオマス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2</a:t>
                      </a:r>
                      <a:r>
                        <a:rPr kumimoji="1" lang="en-US" altLang="ja-JP" sz="9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15</a:t>
                      </a: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40</a:t>
                      </a: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水力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15</a:t>
                      </a:r>
                      <a:r>
                        <a:rPr kumimoji="1" lang="en-US" altLang="ja-JP" sz="9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12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太陽光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10</a:t>
                      </a:r>
                      <a:r>
                        <a:rPr kumimoji="1" lang="en-US" altLang="ja-JP" sz="9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12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風力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7</a:t>
                      </a:r>
                      <a:r>
                        <a:rPr kumimoji="1" lang="en-US" altLang="ja-JP" sz="9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7</a:t>
                      </a: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100</a:t>
                      </a: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水力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100</a:t>
                      </a:r>
                      <a:r>
                        <a:rPr kumimoji="1" lang="en-US" altLang="ja-JP" sz="9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12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7</a:t>
                      </a: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15</a:t>
                      </a: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太陽光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7</a:t>
                      </a:r>
                      <a:r>
                        <a:rPr kumimoji="1" lang="en-US" altLang="ja-JP" sz="9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12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水力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5</a:t>
                      </a:r>
                      <a:r>
                        <a:rPr kumimoji="1" lang="en-US" altLang="ja-JP" sz="9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12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バイオマス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3</a:t>
                      </a:r>
                      <a:r>
                        <a:rPr kumimoji="1" lang="en-US" altLang="ja-JP" sz="9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15</a:t>
                      </a: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60</a:t>
                      </a: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風力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42</a:t>
                      </a:r>
                      <a:r>
                        <a:rPr kumimoji="1" lang="en-US" altLang="ja-JP" sz="9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12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バイオマス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16</a:t>
                      </a:r>
                      <a:r>
                        <a:rPr kumimoji="1" lang="en-US" altLang="ja-JP" sz="9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12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太陽光</a:t>
                      </a:r>
                      <a:r>
                        <a:rPr kumimoji="1" lang="en-US" altLang="ja-JP" sz="12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: 2</a:t>
                      </a:r>
                      <a:r>
                        <a:rPr kumimoji="1" lang="en-US" altLang="ja-JP" sz="9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17</a:t>
                      </a: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%</a:t>
                      </a:r>
                      <a:endParaRPr kumimoji="1" lang="en-US" altLang="ja-JP" sz="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385502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1103202" y="845835"/>
            <a:ext cx="4896544" cy="265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面積グループ①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日本と同程度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052753" y="845835"/>
            <a:ext cx="3657726" cy="2659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面積グループ②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九州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と同程度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64099" y="1179309"/>
            <a:ext cx="1209412" cy="30972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276910" y="1179309"/>
            <a:ext cx="1209412" cy="30972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2661889" y="3753371"/>
            <a:ext cx="494273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7582580" y="3753371"/>
            <a:ext cx="59807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8821687" y="3753371"/>
            <a:ext cx="59807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322703" y="3877653"/>
            <a:ext cx="72366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3602415" y="2452342"/>
            <a:ext cx="1132781" cy="2988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119937" y="2452342"/>
            <a:ext cx="1132781" cy="2988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7367954" y="2452342"/>
            <a:ext cx="964550" cy="2988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8625291" y="2452342"/>
            <a:ext cx="964550" cy="2988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602415" y="3317466"/>
            <a:ext cx="1132781" cy="29299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1119937" y="3317466"/>
            <a:ext cx="1132781" cy="29299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7367954" y="3317466"/>
            <a:ext cx="964550" cy="29299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8625291" y="3317466"/>
            <a:ext cx="964550" cy="29299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3602415" y="4224811"/>
            <a:ext cx="1132781" cy="408160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2359021" y="4256099"/>
            <a:ext cx="1132781" cy="33067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7316378" y="4254446"/>
            <a:ext cx="1132781" cy="333983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4921949" y="2452342"/>
            <a:ext cx="945545" cy="298888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921949" y="3310102"/>
            <a:ext cx="945545" cy="298888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6231523" y="4254446"/>
            <a:ext cx="773705" cy="33398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2573727" y="5070472"/>
            <a:ext cx="703368" cy="29009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6273269" y="5070472"/>
            <a:ext cx="703368" cy="29009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3781953" y="5070163"/>
            <a:ext cx="773705" cy="290098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7494761" y="5070163"/>
            <a:ext cx="773705" cy="290098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/>
          <p:nvPr/>
        </p:nvCxnSpPr>
        <p:spPr>
          <a:xfrm>
            <a:off x="1407221" y="3752738"/>
            <a:ext cx="554628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3826709" y="3877653"/>
            <a:ext cx="657877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6372412" y="3753371"/>
            <a:ext cx="549137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5026668" y="5070472"/>
            <a:ext cx="703368" cy="29009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8727507" y="5070472"/>
            <a:ext cx="703368" cy="29009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4840237" y="4256099"/>
            <a:ext cx="1110460" cy="33067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8647370" y="4256099"/>
            <a:ext cx="908649" cy="33067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コネクタ 35"/>
          <p:cNvCxnSpPr/>
          <p:nvPr/>
        </p:nvCxnSpPr>
        <p:spPr>
          <a:xfrm>
            <a:off x="1286519" y="4797152"/>
            <a:ext cx="796032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5015782" y="4797152"/>
            <a:ext cx="796032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8763691" y="4797152"/>
            <a:ext cx="72366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7488763" y="4797152"/>
            <a:ext cx="796032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1292314" y="6255537"/>
            <a:ext cx="773705" cy="29299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3763351" y="6255537"/>
            <a:ext cx="773705" cy="29299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7483320" y="6255537"/>
            <a:ext cx="773705" cy="29299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8692338" y="6255537"/>
            <a:ext cx="773705" cy="29299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下矢印 43"/>
          <p:cNvSpPr/>
          <p:nvPr/>
        </p:nvSpPr>
        <p:spPr>
          <a:xfrm>
            <a:off x="1772039" y="5801918"/>
            <a:ext cx="3509077" cy="359079"/>
          </a:xfrm>
          <a:prstGeom prst="downArrow">
            <a:avLst>
              <a:gd name="adj1" fmla="val 44162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1119937" y="6205114"/>
            <a:ext cx="4747557" cy="372274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652672" y="5785589"/>
            <a:ext cx="1731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仮に</a:t>
            </a:r>
            <a:r>
              <a:rPr lang="ja-JP" altLang="en-US" sz="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日本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の需要で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それぞれ再エネ比率を計算した場合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下矢印 46"/>
          <p:cNvSpPr/>
          <p:nvPr/>
        </p:nvSpPr>
        <p:spPr>
          <a:xfrm>
            <a:off x="6303176" y="5801918"/>
            <a:ext cx="3190070" cy="359079"/>
          </a:xfrm>
          <a:prstGeom prst="downArrow">
            <a:avLst>
              <a:gd name="adj1" fmla="val 44162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6183119" y="6205114"/>
            <a:ext cx="3442133" cy="372274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024306" y="5785589"/>
            <a:ext cx="1731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仮に</a:t>
            </a:r>
            <a:r>
              <a:rPr lang="ja-JP" altLang="en-US" sz="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九州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の需要で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それぞれ再エネ比率を計算した場合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349044" y="6633936"/>
            <a:ext cx="4267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再エネ発電量・需要量・輸出入量は四捨五入処理をした概数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2" name="直線コネクタ 51"/>
          <p:cNvCxnSpPr/>
          <p:nvPr/>
        </p:nvCxnSpPr>
        <p:spPr>
          <a:xfrm>
            <a:off x="3868103" y="4828902"/>
            <a:ext cx="59807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74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sz="1200" dirty="0" smtClean="0">
            <a:latin typeface="Meiryo UI" panose="020B0604030504040204" pitchFamily="50" charset="-128"/>
            <a:ea typeface="Meiryo UI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14547</TotalTime>
  <Words>413</Words>
  <Application>Microsoft Office PowerPoint</Application>
  <PresentationFormat>A4 210 x 297 mm</PresentationFormat>
  <Paragraphs>208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事務局</cp:lastModifiedBy>
  <cp:revision>1111</cp:revision>
  <cp:lastPrinted>2019-04-10T10:42:08Z</cp:lastPrinted>
  <dcterms:created xsi:type="dcterms:W3CDTF">2017-03-19T17:10:27Z</dcterms:created>
  <dcterms:modified xsi:type="dcterms:W3CDTF">2019-04-15T06:12:55Z</dcterms:modified>
</cp:coreProperties>
</file>