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80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B1A777"/>
    <a:srgbClr val="FF0000"/>
    <a:srgbClr val="00B050"/>
    <a:srgbClr val="4BACC6"/>
    <a:srgbClr val="C00000"/>
    <a:srgbClr val="FFFF99"/>
    <a:srgbClr val="FFFF61"/>
    <a:srgbClr val="FFB7FA"/>
    <a:srgbClr val="FF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83" autoAdjust="0"/>
    <p:restoredTop sz="96391" autoAdjust="0"/>
  </p:normalViewPr>
  <p:slideViewPr>
    <p:cSldViewPr>
      <p:cViewPr varScale="1">
        <p:scale>
          <a:sx n="111" d="100"/>
          <a:sy n="111" d="100"/>
        </p:scale>
        <p:origin x="1242" y="11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64" y="-72"/>
      </p:cViewPr>
      <p:guideLst>
        <p:guide orient="horz" pos="3108"/>
        <p:guide pos="2122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200"/>
            </a:lvl1pPr>
          </a:lstStyle>
          <a:p>
            <a:r>
              <a:rPr lang="ja-JP" altLang="en-US" sz="1400" dirty="0">
                <a:latin typeface="ＭＳ Ｐゴシック" pitchFamily="50" charset="-128"/>
                <a:ea typeface="ＭＳ Ｐゴシック" pitchFamily="50" charset="-128"/>
              </a:rPr>
              <a:t>機密性○</a:t>
            </a: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1" tIns="45705" rIns="91411" bIns="4570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11" tIns="45705" rIns="91411" bIns="45705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5" y="9371285"/>
            <a:ext cx="2918831" cy="493316"/>
          </a:xfrm>
          <a:prstGeom prst="rect">
            <a:avLst/>
          </a:prstGeom>
        </p:spPr>
        <p:txBody>
          <a:bodyPr vert="horz" lIns="91411" tIns="45705" rIns="91411" bIns="45705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ja-JP" altLang="en-US" smtClean="0"/>
              <a:t>機密性○</a:t>
            </a:r>
            <a:endParaRPr lang="en-US" altLang="ja-JP" dirty="0" smtClean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35E722-DCEB-4B9B-850A-0990A504E40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77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49A7A-1327-492C-B6E1-ACE475B650A2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223C1-0865-453C-A041-6EF9986B6E25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6048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46077-95C5-4C64-BA66-6E3396AD0153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91DAD-F7CD-462D-BCF2-EB28B76A3E49}" type="datetime1">
              <a:rPr kumimoji="1" lang="ja-JP" altLang="en-US" smtClean="0"/>
              <a:t>2019/4/15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95C3295B-C861-4278-B0F4-25D7B3D6BC3E}" type="datetime1">
              <a:rPr lang="ja-JP" altLang="en-US" smtClean="0"/>
              <a:t>2019/4/15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1" r:id="rId3"/>
    <p:sldLayoutId id="2147483654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/>
          </p:nvPr>
        </p:nvGraphicFramePr>
        <p:xfrm>
          <a:off x="272480" y="1144089"/>
          <a:ext cx="9469050" cy="5482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967984025"/>
                    </a:ext>
                  </a:extLst>
                </a:gridCol>
                <a:gridCol w="1239566">
                  <a:extLst>
                    <a:ext uri="{9D8B030D-6E8A-4147-A177-3AD203B41FA5}">
                      <a16:colId xmlns:a16="http://schemas.microsoft.com/office/drawing/2014/main" val="1959124663"/>
                    </a:ext>
                  </a:extLst>
                </a:gridCol>
                <a:gridCol w="1239566">
                  <a:extLst>
                    <a:ext uri="{9D8B030D-6E8A-4147-A177-3AD203B41FA5}">
                      <a16:colId xmlns:a16="http://schemas.microsoft.com/office/drawing/2014/main" val="417227361"/>
                    </a:ext>
                  </a:extLst>
                </a:gridCol>
                <a:gridCol w="1239566">
                  <a:extLst>
                    <a:ext uri="{9D8B030D-6E8A-4147-A177-3AD203B41FA5}">
                      <a16:colId xmlns:a16="http://schemas.microsoft.com/office/drawing/2014/main" val="2344396936"/>
                    </a:ext>
                  </a:extLst>
                </a:gridCol>
                <a:gridCol w="1239566">
                  <a:extLst>
                    <a:ext uri="{9D8B030D-6E8A-4147-A177-3AD203B41FA5}">
                      <a16:colId xmlns:a16="http://schemas.microsoft.com/office/drawing/2014/main" val="2460865507"/>
                    </a:ext>
                  </a:extLst>
                </a:gridCol>
                <a:gridCol w="1239566">
                  <a:extLst>
                    <a:ext uri="{9D8B030D-6E8A-4147-A177-3AD203B41FA5}">
                      <a16:colId xmlns:a16="http://schemas.microsoft.com/office/drawing/2014/main" val="3737316405"/>
                    </a:ext>
                  </a:extLst>
                </a:gridCol>
                <a:gridCol w="1239566">
                  <a:extLst>
                    <a:ext uri="{9D8B030D-6E8A-4147-A177-3AD203B41FA5}">
                      <a16:colId xmlns:a16="http://schemas.microsoft.com/office/drawing/2014/main" val="3162403258"/>
                    </a:ext>
                  </a:extLst>
                </a:gridCol>
                <a:gridCol w="1239566">
                  <a:extLst>
                    <a:ext uri="{9D8B030D-6E8A-4147-A177-3AD203B41FA5}">
                      <a16:colId xmlns:a16="http://schemas.microsoft.com/office/drawing/2014/main" val="3464282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sz="140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ドイツ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ノルウェー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日本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カリフォルニア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アルバニア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九州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デンマーク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292269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国土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面積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35</a:t>
                      </a:r>
                      <a:r>
                        <a:rPr kumimoji="1" lang="ja-JP" altLang="en-US" sz="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km</a:t>
                      </a:r>
                      <a:r>
                        <a:rPr kumimoji="1" lang="en-US" altLang="ja-JP" sz="6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1100" b="1" baseline="30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37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ja-JP" altLang="en-US" sz="11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38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ja-JP" altLang="en-US" sz="11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42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ja-JP" altLang="en-US" sz="11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ja-JP" altLang="en-US" sz="11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ja-JP" altLang="en-US" sz="11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ja-JP" altLang="en-US" sz="1100" b="1" i="0" u="none" strike="noStrike" kern="1200" cap="none" spc="0" normalizeH="0" baseline="30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9651826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発電量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1,900</a:t>
                      </a:r>
                      <a:r>
                        <a:rPr kumimoji="1" lang="ja-JP" altLang="en-US" sz="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kWh</a:t>
                      </a:r>
                    </a:p>
                    <a:p>
                      <a:pPr algn="ctr"/>
                      <a:endParaRPr kumimoji="1" lang="en-US" altLang="ja-JP" sz="6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風力</a:t>
                      </a:r>
                      <a:r>
                        <a:rPr kumimoji="1" lang="en-US" altLang="ja-JP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800</a:t>
                      </a:r>
                    </a:p>
                    <a:p>
                      <a:pPr algn="ctr"/>
                      <a:r>
                        <a:rPr kumimoji="1" lang="ja-JP" altLang="en-US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バイオマス</a:t>
                      </a:r>
                      <a:r>
                        <a:rPr kumimoji="1" lang="en-US" altLang="ja-JP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500</a:t>
                      </a:r>
                    </a:p>
                    <a:p>
                      <a:pPr algn="ctr"/>
                      <a:r>
                        <a:rPr kumimoji="1" lang="ja-JP" altLang="en-US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</a:t>
                      </a:r>
                      <a:r>
                        <a:rPr kumimoji="1" lang="en-US" altLang="ja-JP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400</a:t>
                      </a:r>
                      <a:endParaRPr kumimoji="1" lang="ja-JP" altLang="en-US" sz="1200" b="1" baseline="30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1,450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1430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風力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20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1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1,600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800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500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バイオマス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200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800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300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200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風力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100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80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170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80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50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バイオマス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30</a:t>
                      </a:r>
                      <a:endParaRPr kumimoji="1" lang="en-US" altLang="ja-JP" sz="11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180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風力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バイオマス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50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590954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面積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当たり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54</a:t>
                      </a:r>
                      <a:r>
                        <a:rPr kumimoji="1" lang="ja-JP" altLang="en-US" sz="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万</a:t>
                      </a:r>
                      <a:r>
                        <a:rPr kumimoji="1" lang="en-US" altLang="ja-JP" sz="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kWh/km</a:t>
                      </a:r>
                      <a:r>
                        <a:rPr kumimoji="1" lang="en-US" altLang="ja-JP" sz="6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</a:p>
                    <a:p>
                      <a:pPr algn="ctr"/>
                      <a:endParaRPr kumimoji="1" lang="en-US" altLang="ja-JP" sz="6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風力</a:t>
                      </a:r>
                      <a:r>
                        <a:rPr kumimoji="1" lang="en-US" altLang="ja-JP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22</a:t>
                      </a:r>
                    </a:p>
                    <a:p>
                      <a:pPr algn="ctr"/>
                      <a:r>
                        <a:rPr kumimoji="1" lang="ja-JP" altLang="en-US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バイオマス</a:t>
                      </a:r>
                      <a:r>
                        <a:rPr kumimoji="1" lang="en-US" altLang="ja-JP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15</a:t>
                      </a:r>
                    </a:p>
                    <a:p>
                      <a:pPr algn="ctr"/>
                      <a:r>
                        <a:rPr kumimoji="1" lang="ja-JP" altLang="en-US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</a:t>
                      </a:r>
                      <a:r>
                        <a:rPr kumimoji="1" lang="en-US" altLang="ja-JP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11</a:t>
                      </a:r>
                      <a:endParaRPr kumimoji="1" lang="ja-JP" altLang="en-US" sz="1200" b="1" baseline="300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kWh/km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39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風力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41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kWh/km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21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バイオマス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19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kWh/km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7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風力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28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kWh/km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28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kWh/km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バイオマス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44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万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kWh/km</a:t>
                      </a:r>
                      <a:r>
                        <a:rPr kumimoji="1" lang="en-US" altLang="ja-JP" sz="6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風力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30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バイオマス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12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769623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規模</a:t>
                      </a:r>
                      <a:endParaRPr kumimoji="1" lang="en-US" altLang="ja-JP" sz="1400" b="1" baseline="30000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1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(</a:t>
                      </a:r>
                      <a:r>
                        <a:rPr kumimoji="1" lang="ja-JP" altLang="en-US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純輸出入</a:t>
                      </a:r>
                      <a:r>
                        <a:rPr kumimoji="1" lang="en-US" altLang="ja-JP" sz="8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)</a:t>
                      </a:r>
                    </a:p>
                    <a:p>
                      <a:pPr algn="ctr"/>
                      <a:endParaRPr kumimoji="1" lang="en-US" altLang="ja-JP" sz="2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※</a:t>
                      </a:r>
                      <a:r>
                        <a:rPr kumimoji="1" lang="ja-JP" altLang="en-US" sz="6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需要は総発電量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6,400</a:t>
                      </a:r>
                      <a:r>
                        <a:rPr kumimoji="1" lang="ja-JP" altLang="en-US" sz="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億</a:t>
                      </a:r>
                      <a:r>
                        <a:rPr kumimoji="1" lang="en-US" altLang="ja-JP" sz="6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（純輸出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500</a:t>
                      </a:r>
                      <a:r>
                        <a:rPr kumimoji="1" lang="ja-JP" altLang="en-US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1,500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（純輸出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200</a:t>
                      </a:r>
                      <a:r>
                        <a:rPr kumimoji="1" lang="ja-JP" altLang="en-US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10,500</a:t>
                      </a:r>
                      <a:endParaRPr kumimoji="1" lang="en-US" altLang="ja-JP" sz="18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（輸出入なし）</a:t>
                      </a:r>
                      <a:endParaRPr kumimoji="1" lang="en-US" altLang="ja-JP" sz="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2,000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（純輸入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700</a:t>
                      </a:r>
                      <a:r>
                        <a:rPr kumimoji="1" lang="ja-JP" altLang="en-US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80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（純輸出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0.4</a:t>
                      </a:r>
                      <a:r>
                        <a:rPr kumimoji="1" lang="ja-JP" altLang="en-US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1,090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（純輸出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140</a:t>
                      </a:r>
                      <a:r>
                        <a:rPr kumimoji="1" lang="ja-JP" altLang="en-US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310</a:t>
                      </a:r>
                      <a:r>
                        <a:rPr kumimoji="1" lang="ja-JP" altLang="en-US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（純輸入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50</a:t>
                      </a:r>
                      <a:r>
                        <a:rPr kumimoji="1" lang="ja-JP" altLang="en-US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億</a:t>
                      </a:r>
                      <a:r>
                        <a:rPr kumimoji="1" lang="en-US" altLang="ja-JP" sz="8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kWh</a:t>
                      </a: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）</a:t>
                      </a:r>
                      <a:endParaRPr kumimoji="1" lang="en-US" altLang="ja-JP" sz="8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5755671"/>
                  </a:ext>
                </a:extLst>
              </a:tr>
              <a:tr h="165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再エネ</a:t>
                      </a:r>
                      <a:endParaRPr kumimoji="1" lang="en-US" altLang="ja-JP" sz="1400" b="1" dirty="0" smtClean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400" b="1" dirty="0" smtClean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比率</a:t>
                      </a:r>
                      <a:endParaRPr kumimoji="1" lang="ja-JP" altLang="en-US" sz="1400" b="1" dirty="0">
                        <a:solidFill>
                          <a:schemeClr val="bg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r>
                        <a:rPr kumimoji="1" lang="en-US" altLang="ja-JP" sz="8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  <a:endParaRPr kumimoji="1" lang="en-US" altLang="ja-JP" sz="600" b="1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6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風力</a:t>
                      </a:r>
                      <a:r>
                        <a:rPr kumimoji="1" lang="en-US" altLang="ja-JP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12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バイオマス</a:t>
                      </a:r>
                      <a:r>
                        <a:rPr kumimoji="1" lang="en-US" altLang="ja-JP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8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太陽光</a:t>
                      </a:r>
                      <a:r>
                        <a:rPr kumimoji="1" lang="en-US" altLang="ja-JP" sz="12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: 6</a:t>
                      </a:r>
                      <a:r>
                        <a:rPr kumimoji="1" lang="en-US" altLang="ja-JP" sz="900" b="1" baseline="300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%</a:t>
                      </a:r>
                    </a:p>
                    <a:p>
                      <a:pPr algn="ctr"/>
                      <a:endParaRPr kumimoji="1" lang="en-US" altLang="ja-JP" sz="9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9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9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9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en-US" altLang="ja-JP" sz="900" b="1" baseline="300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18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98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96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風力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14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8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5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バイオマス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2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40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15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10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風力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7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7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100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100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7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7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水力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5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バイオマス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3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15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60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6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風力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42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バイオマス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16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12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太陽光</a:t>
                      </a:r>
                      <a:r>
                        <a:rPr kumimoji="1" lang="en-US" altLang="ja-JP" sz="12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: 2</a:t>
                      </a:r>
                      <a:r>
                        <a:rPr kumimoji="1" lang="en-US" altLang="ja-JP" sz="900" b="1" i="0" u="none" strike="noStrike" kern="1200" cap="none" spc="0" normalizeH="0" baseline="3000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900" b="1" i="0" u="none" strike="noStrike" kern="1200" cap="none" spc="0" normalizeH="0" baseline="3000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17</a:t>
                      </a:r>
                      <a:r>
                        <a:rPr kumimoji="1" lang="en-US" altLang="ja-JP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%</a:t>
                      </a:r>
                      <a:endParaRPr kumimoji="1" lang="en-US" altLang="ja-JP" sz="6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385502"/>
                  </a:ext>
                </a:extLst>
              </a:tr>
            </a:tbl>
          </a:graphicData>
        </a:graphic>
      </p:graphicFrame>
      <p:sp>
        <p:nvSpPr>
          <p:cNvPr id="3" name="正方形/長方形 2"/>
          <p:cNvSpPr/>
          <p:nvPr/>
        </p:nvSpPr>
        <p:spPr>
          <a:xfrm>
            <a:off x="1103202" y="845835"/>
            <a:ext cx="4896544" cy="26598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面積グループ①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日本と同程度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6052753" y="845835"/>
            <a:ext cx="3657726" cy="2659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面積グループ②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lang="ja-JP" altLang="en-US" sz="9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九州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と同程度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endParaRPr kumimoji="1" lang="ja-JP" altLang="en-US" sz="9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64099" y="1179309"/>
            <a:ext cx="1209412" cy="30972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7276910" y="1179309"/>
            <a:ext cx="1209412" cy="309723"/>
          </a:xfrm>
          <a:prstGeom prst="rect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>
            <a:off x="2661889" y="3753371"/>
            <a:ext cx="494273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/>
          <p:cNvCxnSpPr/>
          <p:nvPr/>
        </p:nvCxnSpPr>
        <p:spPr>
          <a:xfrm>
            <a:off x="7582580" y="3753371"/>
            <a:ext cx="59807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/>
          <p:nvPr/>
        </p:nvCxnSpPr>
        <p:spPr>
          <a:xfrm>
            <a:off x="8821687" y="3753371"/>
            <a:ext cx="598070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1322703" y="3877653"/>
            <a:ext cx="7236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正方形/長方形 10"/>
          <p:cNvSpPr/>
          <p:nvPr/>
        </p:nvSpPr>
        <p:spPr>
          <a:xfrm>
            <a:off x="3602415" y="2452342"/>
            <a:ext cx="1132781" cy="2988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1119937" y="2452342"/>
            <a:ext cx="1132781" cy="2988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7367954" y="2452342"/>
            <a:ext cx="964550" cy="2988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8625291" y="2452342"/>
            <a:ext cx="964550" cy="29888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3602415" y="3317466"/>
            <a:ext cx="1132781" cy="2929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1119937" y="3317466"/>
            <a:ext cx="1132781" cy="2929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7367954" y="3317466"/>
            <a:ext cx="964550" cy="2929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8625291" y="3317466"/>
            <a:ext cx="964550" cy="2929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3602415" y="4224811"/>
            <a:ext cx="1132781" cy="408160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2359021" y="4256099"/>
            <a:ext cx="1132781" cy="33067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7316378" y="4254446"/>
            <a:ext cx="1132781" cy="333983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4921949" y="2452342"/>
            <a:ext cx="945545" cy="298888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4921949" y="3310102"/>
            <a:ext cx="945545" cy="298888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231523" y="4254446"/>
            <a:ext cx="773705" cy="333983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2573727" y="5070472"/>
            <a:ext cx="703368" cy="29009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6273269" y="5070472"/>
            <a:ext cx="703368" cy="29009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3781953" y="5070163"/>
            <a:ext cx="773705" cy="290098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7494761" y="5070163"/>
            <a:ext cx="773705" cy="290098"/>
          </a:xfrm>
          <a:prstGeom prst="rect">
            <a:avLst/>
          </a:prstGeom>
          <a:noFill/>
          <a:ln w="28575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9" name="直線コネクタ 28"/>
          <p:cNvCxnSpPr/>
          <p:nvPr/>
        </p:nvCxnSpPr>
        <p:spPr>
          <a:xfrm>
            <a:off x="1407221" y="3752738"/>
            <a:ext cx="554628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3826709" y="3877653"/>
            <a:ext cx="657877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6372412" y="3753371"/>
            <a:ext cx="549137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/>
          <p:cNvSpPr/>
          <p:nvPr/>
        </p:nvSpPr>
        <p:spPr>
          <a:xfrm>
            <a:off x="5026668" y="5070472"/>
            <a:ext cx="703368" cy="29009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8727507" y="5070472"/>
            <a:ext cx="703368" cy="290098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4840237" y="4256099"/>
            <a:ext cx="1110460" cy="33067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8647370" y="4256099"/>
            <a:ext cx="908649" cy="330676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6" name="直線コネクタ 35"/>
          <p:cNvCxnSpPr/>
          <p:nvPr/>
        </p:nvCxnSpPr>
        <p:spPr>
          <a:xfrm>
            <a:off x="1286519" y="4797152"/>
            <a:ext cx="796032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/>
          <p:cNvCxnSpPr/>
          <p:nvPr/>
        </p:nvCxnSpPr>
        <p:spPr>
          <a:xfrm>
            <a:off x="5015782" y="4797152"/>
            <a:ext cx="796032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>
            <a:off x="8763691" y="4797152"/>
            <a:ext cx="723665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>
            <a:off x="7488763" y="4797152"/>
            <a:ext cx="796032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正方形/長方形 39"/>
          <p:cNvSpPr/>
          <p:nvPr/>
        </p:nvSpPr>
        <p:spPr>
          <a:xfrm>
            <a:off x="1292314" y="6255537"/>
            <a:ext cx="773705" cy="2929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3763351" y="6255537"/>
            <a:ext cx="773705" cy="2929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7483320" y="6255537"/>
            <a:ext cx="773705" cy="2929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8692338" y="6255537"/>
            <a:ext cx="773705" cy="29299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下矢印 43"/>
          <p:cNvSpPr/>
          <p:nvPr/>
        </p:nvSpPr>
        <p:spPr>
          <a:xfrm>
            <a:off x="1772039" y="5801918"/>
            <a:ext cx="3509077" cy="359079"/>
          </a:xfrm>
          <a:prstGeom prst="downArrow">
            <a:avLst>
              <a:gd name="adj1" fmla="val 44162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1119937" y="6205114"/>
            <a:ext cx="4747557" cy="372274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652672" y="5785589"/>
            <a:ext cx="1731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仮に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の需要で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それぞれ再エネ比率を計算した場合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下矢印 46"/>
          <p:cNvSpPr/>
          <p:nvPr/>
        </p:nvSpPr>
        <p:spPr>
          <a:xfrm>
            <a:off x="6303176" y="5801918"/>
            <a:ext cx="3190070" cy="359079"/>
          </a:xfrm>
          <a:prstGeom prst="downArrow">
            <a:avLst>
              <a:gd name="adj1" fmla="val 44162"/>
              <a:gd name="adj2" fmla="val 50000"/>
            </a:avLst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6183119" y="6205114"/>
            <a:ext cx="3442133" cy="372274"/>
          </a:xfrm>
          <a:prstGeom prst="rect">
            <a:avLst/>
          </a:prstGeom>
          <a:noFill/>
          <a:ln w="635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7024306" y="5785589"/>
            <a:ext cx="17312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仮に</a:t>
            </a:r>
            <a:r>
              <a:rPr lang="ja-JP" altLang="en-US" sz="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九州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の需要で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それぞれ再エネ比率を計算した場合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5349044" y="6633936"/>
            <a:ext cx="42672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再エネ発電量・需要量・輸出入量は四捨五入処理をした概数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2" name="直線コネクタ 51"/>
          <p:cNvCxnSpPr/>
          <p:nvPr/>
        </p:nvCxnSpPr>
        <p:spPr>
          <a:xfrm>
            <a:off x="3868103" y="4828902"/>
            <a:ext cx="598070" cy="0"/>
          </a:xfrm>
          <a:prstGeom prst="line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741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メイリオ"/>
        <a:cs typeface=""/>
      </a:majorFont>
      <a:minorFont>
        <a:latin typeface="Calibri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none" rtlCol="0">
        <a:spAutoFit/>
      </a:bodyPr>
      <a:lstStyle>
        <a:defPPr>
          <a:defRPr kumimoji="1" sz="1200" dirty="0" smtClean="0">
            <a:latin typeface="Meiryo UI" panose="020B0604030504040204" pitchFamily="50" charset="-128"/>
            <a:ea typeface="Meiryo UI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14547</TotalTime>
  <Words>413</Words>
  <Application>Microsoft Office PowerPoint</Application>
  <PresentationFormat>A4 210 x 297 mm</PresentationFormat>
  <Paragraphs>208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PowerPoint プレゼンテーション</vt:lpstr>
    </vt:vector>
  </TitlesOfParts>
  <Company>METI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事務局</cp:lastModifiedBy>
  <cp:revision>1111</cp:revision>
  <cp:lastPrinted>2019-04-10T10:42:08Z</cp:lastPrinted>
  <dcterms:created xsi:type="dcterms:W3CDTF">2017-03-19T17:10:27Z</dcterms:created>
  <dcterms:modified xsi:type="dcterms:W3CDTF">2019-04-15T06:12:55Z</dcterms:modified>
</cp:coreProperties>
</file>