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242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平行四辺形 1"/>
          <p:cNvSpPr/>
          <p:nvPr/>
        </p:nvSpPr>
        <p:spPr bwMode="auto">
          <a:xfrm>
            <a:off x="116799" y="2841242"/>
            <a:ext cx="3036473" cy="1764696"/>
          </a:xfrm>
          <a:prstGeom prst="parallelogram">
            <a:avLst>
              <a:gd name="adj" fmla="val 434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平行四辺形 2"/>
          <p:cNvSpPr/>
          <p:nvPr/>
        </p:nvSpPr>
        <p:spPr bwMode="auto">
          <a:xfrm>
            <a:off x="3377082" y="2864426"/>
            <a:ext cx="2994170" cy="1752348"/>
          </a:xfrm>
          <a:prstGeom prst="parallelogram">
            <a:avLst>
              <a:gd name="adj" fmla="val 434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平行四辺形 3"/>
          <p:cNvSpPr/>
          <p:nvPr/>
        </p:nvSpPr>
        <p:spPr bwMode="auto">
          <a:xfrm>
            <a:off x="6606866" y="2837036"/>
            <a:ext cx="3118446" cy="1768901"/>
          </a:xfrm>
          <a:prstGeom prst="parallelogram">
            <a:avLst>
              <a:gd name="adj" fmla="val 434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565" y="4288286"/>
            <a:ext cx="346151" cy="26118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62" y="3798947"/>
            <a:ext cx="346151" cy="261186"/>
          </a:xfrm>
          <a:prstGeom prst="rect">
            <a:avLst/>
          </a:prstGeom>
        </p:spPr>
      </p:pic>
      <p:pic>
        <p:nvPicPr>
          <p:cNvPr id="7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1127639" y="3358424"/>
            <a:ext cx="140091" cy="459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5174522" y="283035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926233" y="283035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53" y="4279404"/>
            <a:ext cx="131722" cy="9939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545" y="4252283"/>
            <a:ext cx="346151" cy="26118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520" y="4252283"/>
            <a:ext cx="346151" cy="261186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889" y="3907997"/>
            <a:ext cx="346151" cy="261186"/>
          </a:xfrm>
          <a:prstGeom prst="rect">
            <a:avLst/>
          </a:prstGeom>
        </p:spPr>
      </p:pic>
      <p:pic>
        <p:nvPicPr>
          <p:cNvPr id="14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677944" y="283035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429655" y="283035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501923" y="1805504"/>
            <a:ext cx="238773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ノルウェ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ー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61835" y="1797798"/>
            <a:ext cx="238773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ドイツ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029759" y="1761960"/>
            <a:ext cx="238773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9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2131598" y="5123015"/>
            <a:ext cx="140091" cy="459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2318399" y="5198446"/>
            <a:ext cx="1143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endParaRPr kumimoji="1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704" y="5188904"/>
            <a:ext cx="346151" cy="261186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4272503" y="5170617"/>
            <a:ext cx="16647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再エネ発電量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150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1" lang="ja-JP" altLang="en-US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34874" y="5104053"/>
            <a:ext cx="1664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再エネ以外の必要電力量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（再エネ以外）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496" y="4252283"/>
            <a:ext cx="346151" cy="26118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341" y="4288286"/>
            <a:ext cx="346151" cy="261186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453" y="4288286"/>
            <a:ext cx="346151" cy="261186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676" y="4288286"/>
            <a:ext cx="346151" cy="261186"/>
          </a:xfrm>
          <a:prstGeom prst="rect">
            <a:avLst/>
          </a:prstGeom>
        </p:spPr>
      </p:pic>
      <p:grpSp>
        <p:nvGrpSpPr>
          <p:cNvPr id="28" name="グループ化 27"/>
          <p:cNvGrpSpPr/>
          <p:nvPr/>
        </p:nvGrpSpPr>
        <p:grpSpPr>
          <a:xfrm>
            <a:off x="3607666" y="4953059"/>
            <a:ext cx="711222" cy="920021"/>
            <a:chOff x="3607666" y="3761100"/>
            <a:chExt cx="711222" cy="920021"/>
          </a:xfrm>
        </p:grpSpPr>
        <p:grpSp>
          <p:nvGrpSpPr>
            <p:cNvPr id="29" name="グループ化 28"/>
            <p:cNvGrpSpPr/>
            <p:nvPr/>
          </p:nvGrpSpPr>
          <p:grpSpPr>
            <a:xfrm rot="14664160">
              <a:off x="3474928" y="4074435"/>
              <a:ext cx="920021" cy="293351"/>
              <a:chOff x="5893815" y="5057503"/>
              <a:chExt cx="2624920" cy="691709"/>
            </a:xfrm>
            <a:solidFill>
              <a:srgbClr val="FFCC00">
                <a:alpha val="91000"/>
              </a:srgbClr>
            </a:solidFill>
          </p:grpSpPr>
          <p:sp>
            <p:nvSpPr>
              <p:cNvPr id="50" name="二等辺三角形 49"/>
              <p:cNvSpPr/>
              <p:nvPr/>
            </p:nvSpPr>
            <p:spPr bwMode="auto">
              <a:xfrm rot="20379183">
                <a:off x="6716634" y="5057503"/>
                <a:ext cx="1802101" cy="522779"/>
              </a:xfrm>
              <a:prstGeom prst="triangle">
                <a:avLst>
                  <a:gd name="adj" fmla="val 23526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1" name="二等辺三角形 50"/>
              <p:cNvSpPr/>
              <p:nvPr/>
            </p:nvSpPr>
            <p:spPr bwMode="auto">
              <a:xfrm rot="9515233">
                <a:off x="5893815" y="5226433"/>
                <a:ext cx="1802101" cy="522779"/>
              </a:xfrm>
              <a:prstGeom prst="triangle">
                <a:avLst>
                  <a:gd name="adj" fmla="val 23526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0" name="グループ化 29"/>
            <p:cNvGrpSpPr/>
            <p:nvPr/>
          </p:nvGrpSpPr>
          <p:grpSpPr>
            <a:xfrm rot="19546806">
              <a:off x="3625591" y="4098842"/>
              <a:ext cx="216931" cy="216118"/>
              <a:chOff x="4576631" y="5301208"/>
              <a:chExt cx="307306" cy="312305"/>
            </a:xfrm>
          </p:grpSpPr>
          <p:cxnSp>
            <p:nvCxnSpPr>
              <p:cNvPr id="47" name="曲線コネクタ 46"/>
              <p:cNvCxnSpPr/>
              <p:nvPr/>
            </p:nvCxnSpPr>
            <p:spPr>
              <a:xfrm>
                <a:off x="4582579" y="5301208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曲線コネクタ 47"/>
              <p:cNvCxnSpPr/>
              <p:nvPr/>
            </p:nvCxnSpPr>
            <p:spPr>
              <a:xfrm>
                <a:off x="4576631" y="5382849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曲線コネクタ 48"/>
              <p:cNvCxnSpPr/>
              <p:nvPr/>
            </p:nvCxnSpPr>
            <p:spPr>
              <a:xfrm>
                <a:off x="4577133" y="5469497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グループ化 30"/>
            <p:cNvGrpSpPr/>
            <p:nvPr/>
          </p:nvGrpSpPr>
          <p:grpSpPr>
            <a:xfrm>
              <a:off x="3607666" y="4347170"/>
              <a:ext cx="374013" cy="231823"/>
              <a:chOff x="2142248" y="4996204"/>
              <a:chExt cx="906752" cy="961852"/>
            </a:xfrm>
          </p:grpSpPr>
          <p:sp>
            <p:nvSpPr>
              <p:cNvPr id="43" name="二等辺三角形 42"/>
              <p:cNvSpPr/>
              <p:nvPr/>
            </p:nvSpPr>
            <p:spPr bwMode="auto">
              <a:xfrm>
                <a:off x="2144688" y="4996204"/>
                <a:ext cx="432048" cy="961852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" name="二等辺三角形 43"/>
              <p:cNvSpPr/>
              <p:nvPr/>
            </p:nvSpPr>
            <p:spPr bwMode="auto">
              <a:xfrm>
                <a:off x="2142248" y="5095926"/>
                <a:ext cx="741728" cy="862130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5" name="二等辺三角形 44"/>
              <p:cNvSpPr/>
              <p:nvPr/>
            </p:nvSpPr>
            <p:spPr bwMode="auto">
              <a:xfrm>
                <a:off x="2298882" y="5095926"/>
                <a:ext cx="741728" cy="862130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6" name="二等辺三角形 45"/>
              <p:cNvSpPr/>
              <p:nvPr/>
            </p:nvSpPr>
            <p:spPr bwMode="auto">
              <a:xfrm>
                <a:off x="2616952" y="4996204"/>
                <a:ext cx="432048" cy="961852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2" name="グループ化 31"/>
            <p:cNvGrpSpPr/>
            <p:nvPr/>
          </p:nvGrpSpPr>
          <p:grpSpPr>
            <a:xfrm>
              <a:off x="4005214" y="4396340"/>
              <a:ext cx="313674" cy="193172"/>
              <a:chOff x="5274422" y="5294821"/>
              <a:chExt cx="716403" cy="415612"/>
            </a:xfrm>
          </p:grpSpPr>
          <p:sp>
            <p:nvSpPr>
              <p:cNvPr id="38" name="円 37"/>
              <p:cNvSpPr/>
              <p:nvPr/>
            </p:nvSpPr>
            <p:spPr bwMode="auto">
              <a:xfrm>
                <a:off x="5274422" y="5325900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" name="円 38"/>
              <p:cNvSpPr/>
              <p:nvPr/>
            </p:nvSpPr>
            <p:spPr bwMode="auto">
              <a:xfrm>
                <a:off x="5644942" y="5325900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0" name="円 39"/>
              <p:cNvSpPr/>
              <p:nvPr/>
            </p:nvSpPr>
            <p:spPr bwMode="auto">
              <a:xfrm rot="10800000">
                <a:off x="5274422" y="5295875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1" name="円 40"/>
              <p:cNvSpPr/>
              <p:nvPr/>
            </p:nvSpPr>
            <p:spPr bwMode="auto">
              <a:xfrm rot="10800000">
                <a:off x="5644942" y="5294821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42" name="直線コネクタ 41"/>
              <p:cNvCxnSpPr/>
              <p:nvPr/>
            </p:nvCxnSpPr>
            <p:spPr>
              <a:xfrm>
                <a:off x="5632248" y="5397561"/>
                <a:ext cx="0" cy="312872"/>
              </a:xfrm>
              <a:prstGeom prst="line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グループ化 32"/>
            <p:cNvGrpSpPr/>
            <p:nvPr/>
          </p:nvGrpSpPr>
          <p:grpSpPr>
            <a:xfrm>
              <a:off x="3805400" y="3805712"/>
              <a:ext cx="331203" cy="337893"/>
              <a:chOff x="3836062" y="3841810"/>
              <a:chExt cx="269878" cy="265697"/>
            </a:xfrm>
            <a:solidFill>
              <a:srgbClr val="FF3300"/>
            </a:solidFill>
          </p:grpSpPr>
          <p:sp>
            <p:nvSpPr>
              <p:cNvPr id="35" name="星 4 34"/>
              <p:cNvSpPr/>
              <p:nvPr/>
            </p:nvSpPr>
            <p:spPr bwMode="auto">
              <a:xfrm>
                <a:off x="3836062" y="3841810"/>
                <a:ext cx="269541" cy="260914"/>
              </a:xfrm>
              <a:prstGeom prst="star4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" name="星 4 35"/>
              <p:cNvSpPr/>
              <p:nvPr/>
            </p:nvSpPr>
            <p:spPr bwMode="auto">
              <a:xfrm rot="2667047">
                <a:off x="3836399" y="3846593"/>
                <a:ext cx="269541" cy="260914"/>
              </a:xfrm>
              <a:prstGeom prst="star4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" name="楕円 36"/>
              <p:cNvSpPr/>
              <p:nvPr/>
            </p:nvSpPr>
            <p:spPr bwMode="auto">
              <a:xfrm>
                <a:off x="3901037" y="3905195"/>
                <a:ext cx="137864" cy="133865"/>
              </a:xfrm>
              <a:prstGeom prst="ellipse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34" name="涙形 33"/>
            <p:cNvSpPr/>
            <p:nvPr/>
          </p:nvSpPr>
          <p:spPr bwMode="auto">
            <a:xfrm rot="18889376">
              <a:off x="4076821" y="4135617"/>
              <a:ext cx="188658" cy="189621"/>
            </a:xfrm>
            <a:prstGeom prst="teardrop">
              <a:avLst>
                <a:gd name="adj" fmla="val 126743"/>
              </a:avLst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1914054" y="2893047"/>
            <a:ext cx="711222" cy="920021"/>
            <a:chOff x="3607666" y="3761100"/>
            <a:chExt cx="711222" cy="920021"/>
          </a:xfrm>
        </p:grpSpPr>
        <p:grpSp>
          <p:nvGrpSpPr>
            <p:cNvPr id="53" name="グループ化 52"/>
            <p:cNvGrpSpPr/>
            <p:nvPr/>
          </p:nvGrpSpPr>
          <p:grpSpPr>
            <a:xfrm rot="14664160">
              <a:off x="3474928" y="4074435"/>
              <a:ext cx="920021" cy="293351"/>
              <a:chOff x="5893815" y="5057503"/>
              <a:chExt cx="2624920" cy="691709"/>
            </a:xfrm>
            <a:solidFill>
              <a:srgbClr val="FFCC00">
                <a:alpha val="91000"/>
              </a:srgbClr>
            </a:solidFill>
          </p:grpSpPr>
          <p:sp>
            <p:nvSpPr>
              <p:cNvPr id="74" name="二等辺三角形 73"/>
              <p:cNvSpPr/>
              <p:nvPr/>
            </p:nvSpPr>
            <p:spPr bwMode="auto">
              <a:xfrm rot="20379183">
                <a:off x="6716634" y="5057503"/>
                <a:ext cx="1802101" cy="522779"/>
              </a:xfrm>
              <a:prstGeom prst="triangle">
                <a:avLst>
                  <a:gd name="adj" fmla="val 23526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5" name="二等辺三角形 74"/>
              <p:cNvSpPr/>
              <p:nvPr/>
            </p:nvSpPr>
            <p:spPr bwMode="auto">
              <a:xfrm rot="9515233">
                <a:off x="5893815" y="5226433"/>
                <a:ext cx="1802101" cy="522779"/>
              </a:xfrm>
              <a:prstGeom prst="triangle">
                <a:avLst>
                  <a:gd name="adj" fmla="val 23526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54" name="グループ化 53"/>
            <p:cNvGrpSpPr/>
            <p:nvPr/>
          </p:nvGrpSpPr>
          <p:grpSpPr>
            <a:xfrm rot="19546806">
              <a:off x="3625591" y="4098842"/>
              <a:ext cx="216931" cy="216118"/>
              <a:chOff x="4576631" y="5301208"/>
              <a:chExt cx="307306" cy="312305"/>
            </a:xfrm>
          </p:grpSpPr>
          <p:cxnSp>
            <p:nvCxnSpPr>
              <p:cNvPr id="71" name="曲線コネクタ 70"/>
              <p:cNvCxnSpPr/>
              <p:nvPr/>
            </p:nvCxnSpPr>
            <p:spPr>
              <a:xfrm>
                <a:off x="4582579" y="5301208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曲線コネクタ 71"/>
              <p:cNvCxnSpPr/>
              <p:nvPr/>
            </p:nvCxnSpPr>
            <p:spPr>
              <a:xfrm>
                <a:off x="4576631" y="5382849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曲線コネクタ 72"/>
              <p:cNvCxnSpPr/>
              <p:nvPr/>
            </p:nvCxnSpPr>
            <p:spPr>
              <a:xfrm>
                <a:off x="4577133" y="5469497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グループ化 54"/>
            <p:cNvGrpSpPr/>
            <p:nvPr/>
          </p:nvGrpSpPr>
          <p:grpSpPr>
            <a:xfrm>
              <a:off x="3607666" y="4347170"/>
              <a:ext cx="374013" cy="231823"/>
              <a:chOff x="2142248" y="4996204"/>
              <a:chExt cx="906752" cy="961852"/>
            </a:xfrm>
          </p:grpSpPr>
          <p:sp>
            <p:nvSpPr>
              <p:cNvPr id="67" name="二等辺三角形 66"/>
              <p:cNvSpPr/>
              <p:nvPr/>
            </p:nvSpPr>
            <p:spPr bwMode="auto">
              <a:xfrm>
                <a:off x="2144688" y="4996204"/>
                <a:ext cx="432048" cy="961852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8" name="二等辺三角形 67"/>
              <p:cNvSpPr/>
              <p:nvPr/>
            </p:nvSpPr>
            <p:spPr bwMode="auto">
              <a:xfrm>
                <a:off x="2142248" y="5095926"/>
                <a:ext cx="741728" cy="862130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9" name="二等辺三角形 68"/>
              <p:cNvSpPr/>
              <p:nvPr/>
            </p:nvSpPr>
            <p:spPr bwMode="auto">
              <a:xfrm>
                <a:off x="2298882" y="5095926"/>
                <a:ext cx="741728" cy="862130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0" name="二等辺三角形 69"/>
              <p:cNvSpPr/>
              <p:nvPr/>
            </p:nvSpPr>
            <p:spPr bwMode="auto">
              <a:xfrm>
                <a:off x="2616952" y="4996204"/>
                <a:ext cx="432048" cy="961852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56" name="グループ化 55"/>
            <p:cNvGrpSpPr/>
            <p:nvPr/>
          </p:nvGrpSpPr>
          <p:grpSpPr>
            <a:xfrm>
              <a:off x="4005214" y="4396340"/>
              <a:ext cx="313674" cy="193172"/>
              <a:chOff x="5274422" y="5294821"/>
              <a:chExt cx="716403" cy="415612"/>
            </a:xfrm>
          </p:grpSpPr>
          <p:sp>
            <p:nvSpPr>
              <p:cNvPr id="62" name="円 61"/>
              <p:cNvSpPr/>
              <p:nvPr/>
            </p:nvSpPr>
            <p:spPr bwMode="auto">
              <a:xfrm>
                <a:off x="5274422" y="5325900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3" name="円 62"/>
              <p:cNvSpPr/>
              <p:nvPr/>
            </p:nvSpPr>
            <p:spPr bwMode="auto">
              <a:xfrm>
                <a:off x="5644942" y="5325900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4" name="円 63"/>
              <p:cNvSpPr/>
              <p:nvPr/>
            </p:nvSpPr>
            <p:spPr bwMode="auto">
              <a:xfrm rot="10800000">
                <a:off x="5274422" y="5295875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5" name="円 64"/>
              <p:cNvSpPr/>
              <p:nvPr/>
            </p:nvSpPr>
            <p:spPr bwMode="auto">
              <a:xfrm rot="10800000">
                <a:off x="5644942" y="5294821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66" name="直線コネクタ 65"/>
              <p:cNvCxnSpPr/>
              <p:nvPr/>
            </p:nvCxnSpPr>
            <p:spPr>
              <a:xfrm>
                <a:off x="5632248" y="5397561"/>
                <a:ext cx="0" cy="312872"/>
              </a:xfrm>
              <a:prstGeom prst="line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グループ化 56"/>
            <p:cNvGrpSpPr/>
            <p:nvPr/>
          </p:nvGrpSpPr>
          <p:grpSpPr>
            <a:xfrm>
              <a:off x="3805400" y="3805712"/>
              <a:ext cx="331203" cy="337893"/>
              <a:chOff x="3836062" y="3841810"/>
              <a:chExt cx="269878" cy="265697"/>
            </a:xfrm>
            <a:solidFill>
              <a:srgbClr val="FF3300"/>
            </a:solidFill>
          </p:grpSpPr>
          <p:sp>
            <p:nvSpPr>
              <p:cNvPr id="59" name="星 4 58"/>
              <p:cNvSpPr/>
              <p:nvPr/>
            </p:nvSpPr>
            <p:spPr bwMode="auto">
              <a:xfrm>
                <a:off x="3836062" y="3841810"/>
                <a:ext cx="269541" cy="260914"/>
              </a:xfrm>
              <a:prstGeom prst="star4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0" name="星 4 59"/>
              <p:cNvSpPr/>
              <p:nvPr/>
            </p:nvSpPr>
            <p:spPr bwMode="auto">
              <a:xfrm rot="2667047">
                <a:off x="3836399" y="3846593"/>
                <a:ext cx="269541" cy="260914"/>
              </a:xfrm>
              <a:prstGeom prst="star4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1" name="楕円 60"/>
              <p:cNvSpPr/>
              <p:nvPr/>
            </p:nvSpPr>
            <p:spPr bwMode="auto">
              <a:xfrm>
                <a:off x="3901037" y="3905195"/>
                <a:ext cx="137864" cy="133865"/>
              </a:xfrm>
              <a:prstGeom prst="ellipse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58" name="涙形 57"/>
            <p:cNvSpPr/>
            <p:nvPr/>
          </p:nvSpPr>
          <p:spPr bwMode="auto">
            <a:xfrm rot="18889376">
              <a:off x="4076821" y="4135617"/>
              <a:ext cx="188658" cy="189621"/>
            </a:xfrm>
            <a:prstGeom prst="teardrop">
              <a:avLst>
                <a:gd name="adj" fmla="val 126743"/>
              </a:avLst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5255798" y="2812143"/>
            <a:ext cx="825706" cy="1068116"/>
            <a:chOff x="3607666" y="3761100"/>
            <a:chExt cx="711222" cy="920021"/>
          </a:xfrm>
        </p:grpSpPr>
        <p:grpSp>
          <p:nvGrpSpPr>
            <p:cNvPr id="77" name="グループ化 76"/>
            <p:cNvGrpSpPr/>
            <p:nvPr/>
          </p:nvGrpSpPr>
          <p:grpSpPr>
            <a:xfrm rot="14664160">
              <a:off x="3474928" y="4074435"/>
              <a:ext cx="920021" cy="293351"/>
              <a:chOff x="5893815" y="5057503"/>
              <a:chExt cx="2624920" cy="691709"/>
            </a:xfrm>
            <a:solidFill>
              <a:srgbClr val="FFCC00">
                <a:alpha val="91000"/>
              </a:srgbClr>
            </a:solidFill>
          </p:grpSpPr>
          <p:sp>
            <p:nvSpPr>
              <p:cNvPr id="98" name="二等辺三角形 97"/>
              <p:cNvSpPr/>
              <p:nvPr/>
            </p:nvSpPr>
            <p:spPr bwMode="auto">
              <a:xfrm rot="20379183">
                <a:off x="6716634" y="5057503"/>
                <a:ext cx="1802101" cy="522779"/>
              </a:xfrm>
              <a:prstGeom prst="triangle">
                <a:avLst>
                  <a:gd name="adj" fmla="val 23526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9" name="二等辺三角形 98"/>
              <p:cNvSpPr/>
              <p:nvPr/>
            </p:nvSpPr>
            <p:spPr bwMode="auto">
              <a:xfrm rot="9515233">
                <a:off x="5893815" y="5226433"/>
                <a:ext cx="1802101" cy="522779"/>
              </a:xfrm>
              <a:prstGeom prst="triangle">
                <a:avLst>
                  <a:gd name="adj" fmla="val 23526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78" name="グループ化 77"/>
            <p:cNvGrpSpPr/>
            <p:nvPr/>
          </p:nvGrpSpPr>
          <p:grpSpPr>
            <a:xfrm rot="19546806">
              <a:off x="3625591" y="4098842"/>
              <a:ext cx="216931" cy="216118"/>
              <a:chOff x="4576631" y="5301208"/>
              <a:chExt cx="307306" cy="312305"/>
            </a:xfrm>
          </p:grpSpPr>
          <p:cxnSp>
            <p:nvCxnSpPr>
              <p:cNvPr id="95" name="曲線コネクタ 94"/>
              <p:cNvCxnSpPr/>
              <p:nvPr/>
            </p:nvCxnSpPr>
            <p:spPr>
              <a:xfrm>
                <a:off x="4582579" y="5301208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曲線コネクタ 95"/>
              <p:cNvCxnSpPr/>
              <p:nvPr/>
            </p:nvCxnSpPr>
            <p:spPr>
              <a:xfrm>
                <a:off x="4576631" y="5382849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曲線コネクタ 96"/>
              <p:cNvCxnSpPr/>
              <p:nvPr/>
            </p:nvCxnSpPr>
            <p:spPr>
              <a:xfrm>
                <a:off x="4577133" y="5469497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グループ化 78"/>
            <p:cNvGrpSpPr/>
            <p:nvPr/>
          </p:nvGrpSpPr>
          <p:grpSpPr>
            <a:xfrm>
              <a:off x="3607666" y="4347170"/>
              <a:ext cx="374013" cy="231823"/>
              <a:chOff x="2142248" y="4996204"/>
              <a:chExt cx="906752" cy="961852"/>
            </a:xfrm>
          </p:grpSpPr>
          <p:sp>
            <p:nvSpPr>
              <p:cNvPr id="91" name="二等辺三角形 90"/>
              <p:cNvSpPr/>
              <p:nvPr/>
            </p:nvSpPr>
            <p:spPr bwMode="auto">
              <a:xfrm>
                <a:off x="2144688" y="4996204"/>
                <a:ext cx="432048" cy="961852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2" name="二等辺三角形 91"/>
              <p:cNvSpPr/>
              <p:nvPr/>
            </p:nvSpPr>
            <p:spPr bwMode="auto">
              <a:xfrm>
                <a:off x="2142248" y="5095926"/>
                <a:ext cx="741728" cy="862130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3" name="二等辺三角形 92"/>
              <p:cNvSpPr/>
              <p:nvPr/>
            </p:nvSpPr>
            <p:spPr bwMode="auto">
              <a:xfrm>
                <a:off x="2298882" y="5095926"/>
                <a:ext cx="741728" cy="862130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4" name="二等辺三角形 93"/>
              <p:cNvSpPr/>
              <p:nvPr/>
            </p:nvSpPr>
            <p:spPr bwMode="auto">
              <a:xfrm>
                <a:off x="2616952" y="4996204"/>
                <a:ext cx="432048" cy="961852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80" name="グループ化 79"/>
            <p:cNvGrpSpPr/>
            <p:nvPr/>
          </p:nvGrpSpPr>
          <p:grpSpPr>
            <a:xfrm>
              <a:off x="4005214" y="4396340"/>
              <a:ext cx="313674" cy="193172"/>
              <a:chOff x="5274422" y="5294821"/>
              <a:chExt cx="716403" cy="415612"/>
            </a:xfrm>
          </p:grpSpPr>
          <p:sp>
            <p:nvSpPr>
              <p:cNvPr id="86" name="円 85"/>
              <p:cNvSpPr/>
              <p:nvPr/>
            </p:nvSpPr>
            <p:spPr bwMode="auto">
              <a:xfrm>
                <a:off x="5274422" y="5325900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7" name="円 86"/>
              <p:cNvSpPr/>
              <p:nvPr/>
            </p:nvSpPr>
            <p:spPr bwMode="auto">
              <a:xfrm>
                <a:off x="5644942" y="5325900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8" name="円 87"/>
              <p:cNvSpPr/>
              <p:nvPr/>
            </p:nvSpPr>
            <p:spPr bwMode="auto">
              <a:xfrm rot="10800000">
                <a:off x="5274422" y="5295875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9" name="円 88"/>
              <p:cNvSpPr/>
              <p:nvPr/>
            </p:nvSpPr>
            <p:spPr bwMode="auto">
              <a:xfrm rot="10800000">
                <a:off x="5644942" y="5294821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90" name="直線コネクタ 89"/>
              <p:cNvCxnSpPr/>
              <p:nvPr/>
            </p:nvCxnSpPr>
            <p:spPr>
              <a:xfrm>
                <a:off x="5632248" y="5397561"/>
                <a:ext cx="0" cy="312872"/>
              </a:xfrm>
              <a:prstGeom prst="line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グループ化 80"/>
            <p:cNvGrpSpPr/>
            <p:nvPr/>
          </p:nvGrpSpPr>
          <p:grpSpPr>
            <a:xfrm>
              <a:off x="3805400" y="3805712"/>
              <a:ext cx="331203" cy="337893"/>
              <a:chOff x="3836062" y="3841810"/>
              <a:chExt cx="269878" cy="265697"/>
            </a:xfrm>
            <a:solidFill>
              <a:srgbClr val="FF3300"/>
            </a:solidFill>
          </p:grpSpPr>
          <p:sp>
            <p:nvSpPr>
              <p:cNvPr id="83" name="星 4 82"/>
              <p:cNvSpPr/>
              <p:nvPr/>
            </p:nvSpPr>
            <p:spPr bwMode="auto">
              <a:xfrm>
                <a:off x="3836062" y="3841810"/>
                <a:ext cx="269541" cy="260914"/>
              </a:xfrm>
              <a:prstGeom prst="star4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4" name="星 4 83"/>
              <p:cNvSpPr/>
              <p:nvPr/>
            </p:nvSpPr>
            <p:spPr bwMode="auto">
              <a:xfrm rot="2667047">
                <a:off x="3836399" y="3846593"/>
                <a:ext cx="269541" cy="260914"/>
              </a:xfrm>
              <a:prstGeom prst="star4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5" name="楕円 84"/>
              <p:cNvSpPr/>
              <p:nvPr/>
            </p:nvSpPr>
            <p:spPr bwMode="auto">
              <a:xfrm>
                <a:off x="3901037" y="3905195"/>
                <a:ext cx="137864" cy="133865"/>
              </a:xfrm>
              <a:prstGeom prst="ellipse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82" name="涙形 81"/>
            <p:cNvSpPr/>
            <p:nvPr/>
          </p:nvSpPr>
          <p:spPr bwMode="auto">
            <a:xfrm rot="18889376">
              <a:off x="4076821" y="4135617"/>
              <a:ext cx="188658" cy="189621"/>
            </a:xfrm>
            <a:prstGeom prst="teardrop">
              <a:avLst>
                <a:gd name="adj" fmla="val 126743"/>
              </a:avLst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8670116" y="2774431"/>
            <a:ext cx="711222" cy="920021"/>
            <a:chOff x="3607666" y="3761100"/>
            <a:chExt cx="711222" cy="920021"/>
          </a:xfrm>
        </p:grpSpPr>
        <p:grpSp>
          <p:nvGrpSpPr>
            <p:cNvPr id="101" name="グループ化 100"/>
            <p:cNvGrpSpPr/>
            <p:nvPr/>
          </p:nvGrpSpPr>
          <p:grpSpPr>
            <a:xfrm rot="14664160">
              <a:off x="3474928" y="4074435"/>
              <a:ext cx="920021" cy="293351"/>
              <a:chOff x="5893815" y="5057503"/>
              <a:chExt cx="2624920" cy="691709"/>
            </a:xfrm>
            <a:solidFill>
              <a:srgbClr val="FFCC00">
                <a:alpha val="91000"/>
              </a:srgbClr>
            </a:solidFill>
          </p:grpSpPr>
          <p:sp>
            <p:nvSpPr>
              <p:cNvPr id="122" name="二等辺三角形 121"/>
              <p:cNvSpPr/>
              <p:nvPr/>
            </p:nvSpPr>
            <p:spPr bwMode="auto">
              <a:xfrm rot="20379183">
                <a:off x="6716634" y="5057503"/>
                <a:ext cx="1802101" cy="522779"/>
              </a:xfrm>
              <a:prstGeom prst="triangle">
                <a:avLst>
                  <a:gd name="adj" fmla="val 23526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23" name="二等辺三角形 122"/>
              <p:cNvSpPr/>
              <p:nvPr/>
            </p:nvSpPr>
            <p:spPr bwMode="auto">
              <a:xfrm rot="9515233">
                <a:off x="5893815" y="5226433"/>
                <a:ext cx="1802101" cy="522779"/>
              </a:xfrm>
              <a:prstGeom prst="triangle">
                <a:avLst>
                  <a:gd name="adj" fmla="val 23526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02" name="グループ化 101"/>
            <p:cNvGrpSpPr/>
            <p:nvPr/>
          </p:nvGrpSpPr>
          <p:grpSpPr>
            <a:xfrm rot="19546806">
              <a:off x="3625591" y="4098842"/>
              <a:ext cx="216931" cy="216118"/>
              <a:chOff x="4576631" y="5301208"/>
              <a:chExt cx="307306" cy="312305"/>
            </a:xfrm>
          </p:grpSpPr>
          <p:cxnSp>
            <p:nvCxnSpPr>
              <p:cNvPr id="119" name="曲線コネクタ 118"/>
              <p:cNvCxnSpPr/>
              <p:nvPr/>
            </p:nvCxnSpPr>
            <p:spPr>
              <a:xfrm>
                <a:off x="4582579" y="5301208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曲線コネクタ 119"/>
              <p:cNvCxnSpPr/>
              <p:nvPr/>
            </p:nvCxnSpPr>
            <p:spPr>
              <a:xfrm>
                <a:off x="4576631" y="5382849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曲線コネクタ 120"/>
              <p:cNvCxnSpPr/>
              <p:nvPr/>
            </p:nvCxnSpPr>
            <p:spPr>
              <a:xfrm>
                <a:off x="4577133" y="5469497"/>
                <a:ext cx="301358" cy="144016"/>
              </a:xfrm>
              <a:prstGeom prst="curvedConnector3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グループ化 102"/>
            <p:cNvGrpSpPr/>
            <p:nvPr/>
          </p:nvGrpSpPr>
          <p:grpSpPr>
            <a:xfrm>
              <a:off x="3607666" y="4347170"/>
              <a:ext cx="374013" cy="231823"/>
              <a:chOff x="2142248" y="4996204"/>
              <a:chExt cx="906752" cy="961852"/>
            </a:xfrm>
          </p:grpSpPr>
          <p:sp>
            <p:nvSpPr>
              <p:cNvPr id="115" name="二等辺三角形 114"/>
              <p:cNvSpPr/>
              <p:nvPr/>
            </p:nvSpPr>
            <p:spPr bwMode="auto">
              <a:xfrm>
                <a:off x="2144688" y="4996204"/>
                <a:ext cx="432048" cy="961852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6" name="二等辺三角形 115"/>
              <p:cNvSpPr/>
              <p:nvPr/>
            </p:nvSpPr>
            <p:spPr bwMode="auto">
              <a:xfrm>
                <a:off x="2142248" y="5095926"/>
                <a:ext cx="741728" cy="862130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7" name="二等辺三角形 116"/>
              <p:cNvSpPr/>
              <p:nvPr/>
            </p:nvSpPr>
            <p:spPr bwMode="auto">
              <a:xfrm>
                <a:off x="2298882" y="5095926"/>
                <a:ext cx="741728" cy="862130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8" name="二等辺三角形 117"/>
              <p:cNvSpPr/>
              <p:nvPr/>
            </p:nvSpPr>
            <p:spPr bwMode="auto">
              <a:xfrm>
                <a:off x="2616952" y="4996204"/>
                <a:ext cx="432048" cy="961852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04" name="グループ化 103"/>
            <p:cNvGrpSpPr/>
            <p:nvPr/>
          </p:nvGrpSpPr>
          <p:grpSpPr>
            <a:xfrm>
              <a:off x="4005214" y="4396340"/>
              <a:ext cx="313674" cy="193172"/>
              <a:chOff x="5274422" y="5294821"/>
              <a:chExt cx="716403" cy="415612"/>
            </a:xfrm>
          </p:grpSpPr>
          <p:sp>
            <p:nvSpPr>
              <p:cNvPr id="110" name="円 109"/>
              <p:cNvSpPr/>
              <p:nvPr/>
            </p:nvSpPr>
            <p:spPr bwMode="auto">
              <a:xfrm>
                <a:off x="5274422" y="5325900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1" name="円 110"/>
              <p:cNvSpPr/>
              <p:nvPr/>
            </p:nvSpPr>
            <p:spPr bwMode="auto">
              <a:xfrm>
                <a:off x="5644942" y="5325900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2" name="円 111"/>
              <p:cNvSpPr/>
              <p:nvPr/>
            </p:nvSpPr>
            <p:spPr bwMode="auto">
              <a:xfrm rot="10800000">
                <a:off x="5274422" y="5295875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3" name="円 112"/>
              <p:cNvSpPr/>
              <p:nvPr/>
            </p:nvSpPr>
            <p:spPr bwMode="auto">
              <a:xfrm rot="10800000">
                <a:off x="5644942" y="5294821"/>
                <a:ext cx="345883" cy="146007"/>
              </a:xfrm>
              <a:prstGeom prst="pie">
                <a:avLst>
                  <a:gd name="adj1" fmla="val 0"/>
                  <a:gd name="adj2" fmla="val 10783726"/>
                </a:avLst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114" name="直線コネクタ 113"/>
              <p:cNvCxnSpPr/>
              <p:nvPr/>
            </p:nvCxnSpPr>
            <p:spPr>
              <a:xfrm>
                <a:off x="5632248" y="5397561"/>
                <a:ext cx="0" cy="312872"/>
              </a:xfrm>
              <a:prstGeom prst="line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グループ化 104"/>
            <p:cNvGrpSpPr/>
            <p:nvPr/>
          </p:nvGrpSpPr>
          <p:grpSpPr>
            <a:xfrm>
              <a:off x="3805400" y="3805712"/>
              <a:ext cx="331203" cy="337893"/>
              <a:chOff x="3836062" y="3841810"/>
              <a:chExt cx="269878" cy="265697"/>
            </a:xfrm>
            <a:solidFill>
              <a:srgbClr val="FF3300"/>
            </a:solidFill>
          </p:grpSpPr>
          <p:sp>
            <p:nvSpPr>
              <p:cNvPr id="107" name="星 4 106"/>
              <p:cNvSpPr/>
              <p:nvPr/>
            </p:nvSpPr>
            <p:spPr bwMode="auto">
              <a:xfrm>
                <a:off x="3836062" y="3841810"/>
                <a:ext cx="269541" cy="260914"/>
              </a:xfrm>
              <a:prstGeom prst="star4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8" name="星 4 107"/>
              <p:cNvSpPr/>
              <p:nvPr/>
            </p:nvSpPr>
            <p:spPr bwMode="auto">
              <a:xfrm rot="2667047">
                <a:off x="3836399" y="3846593"/>
                <a:ext cx="269541" cy="260914"/>
              </a:xfrm>
              <a:prstGeom prst="star4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9" name="楕円 108"/>
              <p:cNvSpPr/>
              <p:nvPr/>
            </p:nvSpPr>
            <p:spPr bwMode="auto">
              <a:xfrm>
                <a:off x="3901037" y="3905195"/>
                <a:ext cx="137864" cy="133865"/>
              </a:xfrm>
              <a:prstGeom prst="ellipse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106" name="涙形 105"/>
            <p:cNvSpPr/>
            <p:nvPr/>
          </p:nvSpPr>
          <p:spPr bwMode="auto">
            <a:xfrm rot="18889376">
              <a:off x="4076821" y="4135617"/>
              <a:ext cx="188658" cy="189621"/>
            </a:xfrm>
            <a:prstGeom prst="teardrop">
              <a:avLst>
                <a:gd name="adj" fmla="val 126743"/>
              </a:avLst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4" name="テキスト ボックス 123"/>
          <p:cNvSpPr txBox="1"/>
          <p:nvPr/>
        </p:nvSpPr>
        <p:spPr>
          <a:xfrm>
            <a:off x="519862" y="4360180"/>
            <a:ext cx="114356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kumimoji="1"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1"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1" lang="ja-JP" altLang="en-US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5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761763" y="3168044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513474" y="3168044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265185" y="3168044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016896" y="3168044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5121803" y="3478428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873514" y="3478428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625225" y="3478428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376936" y="3478428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522143" y="3795955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273854" y="3795955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4025565" y="3795955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3777276" y="3795955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8469750" y="283035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8194978" y="283035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920208" y="283035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645438" y="283035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370668" y="283035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8328150" y="3051204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8053378" y="3051204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778608" y="3051204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503838" y="3051204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229068" y="3051204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8473054" y="3266340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8198282" y="3266340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923512" y="3266340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648742" y="3266340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373972" y="3266340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8330814" y="345607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8056042" y="345607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781272" y="345607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506502" y="345607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231732" y="3456076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8181718" y="3667020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906946" y="3667020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632176" y="3667020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357406" y="3667020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1" name="Picture 34" descr="R:\【省内共有】職員共有ファイル限定（担当者・所属を記載のこと）\テンプレート共有システム\ppt用素材\ピクトグラム\経営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8" r="59419"/>
          <a:stretch/>
        </p:blipFill>
        <p:spPr bwMode="auto">
          <a:xfrm>
            <a:off x="7082636" y="3667020"/>
            <a:ext cx="138518" cy="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2" name="図 16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372" y="4064652"/>
            <a:ext cx="346151" cy="261186"/>
          </a:xfrm>
          <a:prstGeom prst="rect">
            <a:avLst/>
          </a:prstGeom>
        </p:spPr>
      </p:pic>
      <p:pic>
        <p:nvPicPr>
          <p:cNvPr id="163" name="図 162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148" y="4064652"/>
            <a:ext cx="346151" cy="261186"/>
          </a:xfrm>
          <a:prstGeom prst="rect">
            <a:avLst/>
          </a:prstGeom>
        </p:spPr>
      </p:pic>
      <p:pic>
        <p:nvPicPr>
          <p:cNvPr id="164" name="図 16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260" y="4064652"/>
            <a:ext cx="346151" cy="261186"/>
          </a:xfrm>
          <a:prstGeom prst="rect">
            <a:avLst/>
          </a:prstGeom>
        </p:spPr>
      </p:pic>
      <p:pic>
        <p:nvPicPr>
          <p:cNvPr id="165" name="図 16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483" y="4064652"/>
            <a:ext cx="346151" cy="261186"/>
          </a:xfrm>
          <a:prstGeom prst="rect">
            <a:avLst/>
          </a:prstGeom>
        </p:spPr>
      </p:pic>
      <p:cxnSp>
        <p:nvCxnSpPr>
          <p:cNvPr id="166" name="直線コネクタ 165"/>
          <p:cNvCxnSpPr/>
          <p:nvPr/>
        </p:nvCxnSpPr>
        <p:spPr>
          <a:xfrm>
            <a:off x="3267737" y="2082635"/>
            <a:ext cx="0" cy="267990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>
            <a:off x="6492726" y="2081751"/>
            <a:ext cx="0" cy="2679906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テキスト ボックス 167"/>
          <p:cNvSpPr txBox="1"/>
          <p:nvPr/>
        </p:nvSpPr>
        <p:spPr>
          <a:xfrm>
            <a:off x="848544" y="2187791"/>
            <a:ext cx="1752671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再エネ比率　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国土面積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km</a:t>
            </a:r>
            <a:r>
              <a:rPr lang="en-US" altLang="ja-JP" sz="10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△再エネ１％：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lang="en-US" altLang="ja-JP" sz="900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4058075" y="2177249"/>
            <a:ext cx="1752671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再エネ比率  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国土面積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km</a:t>
            </a:r>
            <a:r>
              <a:rPr lang="en-US" altLang="ja-JP" sz="10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再エネ１％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lang="en-US" altLang="ja-JP" sz="900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aseline="30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7328151" y="2139149"/>
            <a:ext cx="1752671" cy="67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再エネ比率  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国土面積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km</a:t>
            </a:r>
            <a:r>
              <a:rPr lang="en-US" altLang="ja-JP" sz="10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再エネ１％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lang="en-US" altLang="ja-JP" sz="900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aseline="30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5774861" y="2984071"/>
            <a:ext cx="114356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190</a:t>
            </a:r>
            <a:r>
              <a: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1"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1" lang="ja-JP" altLang="en-US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7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68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1111</cp:revision>
  <cp:lastPrinted>2019-04-10T10:42:08Z</cp:lastPrinted>
  <dcterms:created xsi:type="dcterms:W3CDTF">2017-03-19T17:10:27Z</dcterms:created>
  <dcterms:modified xsi:type="dcterms:W3CDTF">2019-04-15T06:13:26Z</dcterms:modified>
</cp:coreProperties>
</file>