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58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B1A777"/>
    <a:srgbClr val="FF0000"/>
    <a:srgbClr val="00B050"/>
    <a:srgbClr val="4BACC6"/>
    <a:srgbClr val="C00000"/>
    <a:srgbClr val="FFFF99"/>
    <a:srgbClr val="FFFF61"/>
    <a:srgbClr val="FFB7FA"/>
    <a:srgbClr val="FF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83" autoAdjust="0"/>
    <p:restoredTop sz="96391" autoAdjust="0"/>
  </p:normalViewPr>
  <p:slideViewPr>
    <p:cSldViewPr>
      <p:cViewPr>
        <p:scale>
          <a:sx n="75" d="100"/>
          <a:sy n="75" d="100"/>
        </p:scale>
        <p:origin x="2346" y="87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69" y="2130788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19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A663-2D40-4370-9153-B3213FC110A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0979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57E75-BEC4-448B-81E6-F32418F2CEF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9305" y="6356713"/>
            <a:ext cx="2311400" cy="365125"/>
          </a:xfrm>
          <a:prstGeom prst="rect">
            <a:avLst/>
          </a:prstGeom>
        </p:spPr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932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3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624-0F27-4CC1-BEE2-AA2DD22D911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8875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688C-F983-4A3A-A0AB-963231D25041}" type="datetime1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9635"/>
            <a:ext cx="9505503" cy="459678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2"/>
            <a:ext cx="9396722" cy="153888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3" y="4365105"/>
            <a:ext cx="1053173" cy="153888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5"/>
            <a:ext cx="9505950" cy="525807"/>
          </a:xfrm>
          <a:solidFill>
            <a:srgbClr val="99D6EC"/>
          </a:solidFill>
          <a:ln>
            <a:noFill/>
          </a:ln>
        </p:spPr>
        <p:txBody>
          <a:bodyPr vert="horz" wrap="square" lIns="215922" tIns="107961" rIns="215922" bIns="107961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082" lvl="0" indent="-257082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sp>
        <p:nvSpPr>
          <p:cNvPr id="13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6726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599EB-60B8-414D-B5DE-8F60A1218221}" type="datetime1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3245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12710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462" y="44450"/>
            <a:ext cx="9733174" cy="346050"/>
          </a:xfr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1" y="620690"/>
            <a:ext cx="8915400" cy="55054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+mj-ea"/>
                <a:ea typeface="+mj-ea"/>
              </a:defRPr>
            </a:lvl1pPr>
            <a:lvl2pPr>
              <a:defRPr sz="1800">
                <a:latin typeface="+mj-ea"/>
                <a:ea typeface="+mj-ea"/>
              </a:defRPr>
            </a:lvl2pPr>
            <a:lvl3pPr>
              <a:defRPr sz="1800">
                <a:latin typeface="+mj-ea"/>
                <a:ea typeface="+mj-ea"/>
              </a:defRPr>
            </a:lvl3pPr>
            <a:lvl4pPr>
              <a:defRPr sz="1800">
                <a:latin typeface="+mj-ea"/>
                <a:ea typeface="+mj-ea"/>
              </a:defRPr>
            </a:lvl4pPr>
            <a:lvl5pPr>
              <a:defRPr sz="1800">
                <a:latin typeface="+mj-ea"/>
                <a:ea typeface="+mj-ea"/>
              </a:defRPr>
            </a:lvl5pPr>
          </a:lstStyle>
          <a:p>
            <a:pPr lvl="0"/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C3D2-A311-4954-8EF8-CD61642A637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8358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46" y="440726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4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653A-0B10-4CD8-B66E-A3ED4114E74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935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33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B88-00DC-4027-BE7B-1A952482359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530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19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19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4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4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C9395-547D-4846-9B52-829562D9766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262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1448-0DEB-4DF5-AF77-7FC93FED439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4"/>
          <p:cNvSpPr txBox="1">
            <a:spLocks/>
          </p:cNvSpPr>
          <p:nvPr userDrawn="1"/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718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01821-6403-480D-BD8D-01A7F16D91E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7132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048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4262-7BBE-494D-AF5F-1B272A41B1B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309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61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61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61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55E2B-D39B-4EA1-A8BC-9D34E7AC17A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656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299" y="635671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EB0C8-6ED1-410C-B764-D7EA327C946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92" y="635671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4632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図 3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71"/>
          <a:stretch/>
        </p:blipFill>
        <p:spPr>
          <a:xfrm>
            <a:off x="5001892" y="1828799"/>
            <a:ext cx="4415605" cy="4595675"/>
          </a:xfrm>
          <a:prstGeom prst="rect">
            <a:avLst/>
          </a:prstGeom>
        </p:spPr>
      </p:pic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2014143"/>
              </p:ext>
            </p:extLst>
          </p:nvPr>
        </p:nvGraphicFramePr>
        <p:xfrm>
          <a:off x="56457" y="1628800"/>
          <a:ext cx="4537554" cy="522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140654007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139556244"/>
                    </a:ext>
                  </a:extLst>
                </a:gridCol>
                <a:gridCol w="309040">
                  <a:extLst>
                    <a:ext uri="{9D8B030D-6E8A-4147-A177-3AD203B41FA5}">
                      <a16:colId xmlns:a16="http://schemas.microsoft.com/office/drawing/2014/main" val="4064204044"/>
                    </a:ext>
                  </a:extLst>
                </a:gridCol>
                <a:gridCol w="309040">
                  <a:extLst>
                    <a:ext uri="{9D8B030D-6E8A-4147-A177-3AD203B41FA5}">
                      <a16:colId xmlns:a16="http://schemas.microsoft.com/office/drawing/2014/main" val="857428106"/>
                    </a:ext>
                  </a:extLst>
                </a:gridCol>
                <a:gridCol w="1125599">
                  <a:extLst>
                    <a:ext uri="{9D8B030D-6E8A-4147-A177-3AD203B41FA5}">
                      <a16:colId xmlns:a16="http://schemas.microsoft.com/office/drawing/2014/main" val="369507346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8119849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860238348"/>
                    </a:ext>
                  </a:extLst>
                </a:gridCol>
                <a:gridCol w="721131">
                  <a:extLst>
                    <a:ext uri="{9D8B030D-6E8A-4147-A177-3AD203B41FA5}">
                      <a16:colId xmlns:a16="http://schemas.microsoft.com/office/drawing/2014/main" val="3493702689"/>
                    </a:ext>
                  </a:extLst>
                </a:gridCol>
              </a:tblGrid>
              <a:tr h="396000">
                <a:tc gridSpan="5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足元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2016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2030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7489002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GHG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削減目標</a:t>
                      </a:r>
                      <a:endParaRPr kumimoji="1" lang="en-US" altLang="ja-JP" sz="12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(1990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年比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 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※()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内は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05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年比</a:t>
                      </a:r>
                    </a:p>
                  </a:txBody>
                  <a:tcPr anchor="ctr"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16%)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20%</a:t>
                      </a:r>
                    </a:p>
                    <a:p>
                      <a:pPr algn="ctr"/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22%)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41%)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297682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mpd="sng">
                      <a:noFill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EU</a:t>
                      </a:r>
                      <a:r>
                        <a:rPr kumimoji="1" lang="ja-JP" altLang="en-US" sz="12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2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ETS</a:t>
                      </a:r>
                      <a:r>
                        <a:rPr kumimoji="1" lang="en-US" altLang="ja-JP" sz="9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9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エネルギー多消費産業</a:t>
                      </a:r>
                      <a:r>
                        <a:rPr kumimoji="1" lang="en-US" altLang="ja-JP" sz="9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2005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年比</a:t>
                      </a:r>
                      <a:r>
                        <a:rPr kumimoji="1" lang="ja-JP" altLang="en-US" sz="900" b="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9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mpd="sng">
                      <a:noFill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23%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kumimoji="1" lang="ja-JP" altLang="en-US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kumimoji="1" lang="ja-JP" altLang="en-US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937768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mpd="sng">
                      <a:noFill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ESR</a:t>
                      </a:r>
                      <a:r>
                        <a:rPr kumimoji="1" lang="en-US" altLang="ja-JP" sz="9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9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運輸・民生</a:t>
                      </a:r>
                      <a:r>
                        <a:rPr kumimoji="1" lang="en-US" altLang="ja-JP" sz="9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pPr algn="ctr"/>
                      <a:r>
                        <a:rPr kumimoji="1" lang="ja-JP" altLang="en-US" sz="900" b="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2005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年比</a:t>
                      </a:r>
                      <a:r>
                        <a:rPr kumimoji="1" lang="ja-JP" altLang="en-US" sz="900" b="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9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8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112194"/>
                  </a:ext>
                </a:extLst>
              </a:tr>
              <a:tr h="288000">
                <a:tc rowSpan="8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エネルギー起源</a:t>
                      </a:r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CO2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FFDA6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DA6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DA65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DA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682992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DA6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供給側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solidFill>
                      <a:srgbClr val="FFEF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32%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111700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電力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620366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再エネ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6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40%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035805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原子力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74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35</a:t>
                      </a:r>
                      <a:r>
                        <a:rPr kumimoji="1" lang="ja-JP" altLang="en-US" sz="10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年までに</a:t>
                      </a:r>
                      <a:r>
                        <a:rPr kumimoji="1" lang="en-US" altLang="ja-JP" sz="10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50%</a:t>
                      </a:r>
                      <a:r>
                        <a:rPr kumimoji="1" lang="ja-JP" altLang="en-US" sz="10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に低減</a:t>
                      </a:r>
                      <a:endParaRPr kumimoji="1" lang="en-US" altLang="ja-JP" sz="100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(※25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年→</a:t>
                      </a: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年に後ろ倒し</a:t>
                      </a: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4644628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石炭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※22</a:t>
                      </a:r>
                      <a:r>
                        <a:rPr kumimoji="1" lang="ja-JP" altLang="en-US" sz="110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までに廃止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9161598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天然ガス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kumimoji="1" lang="ja-JP" altLang="en-US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-</a:t>
                      </a:r>
                      <a:endParaRPr kumimoji="1" lang="ja-JP" altLang="en-US" sz="12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EF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8722410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需要側</a:t>
                      </a:r>
                      <a:endParaRPr kumimoji="1" lang="en-US" altLang="ja-JP" sz="11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最終エネ消費量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(2012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年比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1%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20%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020016"/>
                  </a:ext>
                </a:extLst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1136576" y="3715697"/>
            <a:ext cx="1474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最終エネルギー消費に</a:t>
            </a:r>
            <a:endParaRPr kumimoji="1" lang="en-US" altLang="ja-JP" sz="9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 占める再エネ比率</a:t>
            </a: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328340" y="4147745"/>
            <a:ext cx="1091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エネルギー起源</a:t>
            </a:r>
            <a:endParaRPr kumimoji="1" lang="en-US" altLang="ja-JP" sz="9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CO2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</a:t>
            </a:r>
            <a:r>
              <a:rPr kumimoji="1" lang="en-US" altLang="ja-JP" sz="9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10%</a:t>
            </a:r>
            <a:endParaRPr kumimoji="1" lang="en-US" altLang="ja-JP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631794" y="3484865"/>
            <a:ext cx="11809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※GHG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全体の</a:t>
            </a:r>
            <a:r>
              <a:rPr kumimoji="1" lang="en-US" altLang="ja-JP" sz="9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68%</a:t>
            </a:r>
            <a:endParaRPr kumimoji="1" lang="en-US" altLang="ja-JP" sz="9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947570" y="3253513"/>
            <a:ext cx="13740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再エネ比率</a:t>
            </a:r>
            <a:r>
              <a:rPr kumimoji="1" lang="en-US" altLang="ja-JP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※2</a:t>
            </a:r>
            <a:endParaRPr kumimoji="1" lang="ja-JP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8160028" y="4147745"/>
            <a:ext cx="15472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最終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エネ消費量</a:t>
            </a: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削減率</a:t>
            </a:r>
            <a:endParaRPr kumimoji="1" lang="ja-JP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124689" y="1754237"/>
            <a:ext cx="14478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非化石比率</a:t>
            </a:r>
            <a:r>
              <a:rPr kumimoji="1" lang="en-US" altLang="ja-JP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※1</a:t>
            </a:r>
            <a:endParaRPr kumimoji="1" lang="ja-JP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673080" y="4924535"/>
            <a:ext cx="12827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GHG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削減率</a:t>
            </a:r>
            <a:endParaRPr kumimoji="1" lang="ja-JP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9BBB59">
                  <a:lumMod val="75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711504" y="2431921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91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710505" y="4103960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-1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710505" y="3145791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18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078815" y="2360184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40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698298" y="5287748"/>
            <a:ext cx="444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-18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8087531" y="5386440"/>
            <a:ext cx="444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-20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9018525" y="5670399"/>
            <a:ext cx="444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-40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9045152" y="4846946"/>
            <a:ext cx="444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-20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953000" y="1777405"/>
            <a:ext cx="420308" cy="2308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100</a:t>
            </a:r>
            <a:endParaRPr kumimoji="1" lang="ja-JP" altLang="en-US" sz="9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413630" y="6452955"/>
            <a:ext cx="2468946" cy="2975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※1 </a:t>
            </a:r>
            <a:r>
              <a:rPr kumimoji="1" lang="ja-JP" alt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電源</a:t>
            </a:r>
            <a:r>
              <a:rPr kumimoji="1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構成に</a:t>
            </a:r>
            <a:r>
              <a:rPr kumimoji="1" lang="ja-JP" alt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おける原子力および再生可能エネルギーの比率</a:t>
            </a:r>
            <a:endParaRPr kumimoji="1" lang="en-US" altLang="ja-JP" sz="7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※2</a:t>
            </a:r>
            <a:r>
              <a:rPr kumimoji="1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</a:t>
            </a:r>
            <a:r>
              <a:rPr kumimoji="1" lang="ja-JP" alt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電源</a:t>
            </a:r>
            <a:r>
              <a:rPr kumimoji="1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構成</a:t>
            </a:r>
            <a:r>
              <a:rPr kumimoji="1" lang="ja-JP" alt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に</a:t>
            </a:r>
            <a:r>
              <a:rPr kumimoji="1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おける再生可能エネルギー</a:t>
            </a:r>
            <a:r>
              <a:rPr kumimoji="1" lang="ja-JP" alt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比率</a:t>
            </a:r>
            <a:endParaRPr kumimoji="1" lang="en-US" altLang="ja-JP" sz="7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001892" y="2221444"/>
            <a:ext cx="300082" cy="22743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>
              <a:lnSpc>
                <a:spcPts val="500"/>
              </a:lnSpc>
            </a:pPr>
            <a:r>
              <a:rPr lang="ja-JP" altLang="en-US" sz="900" b="1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lang="en-US" altLang="ja-JP" sz="900" b="1" dirty="0" smtClean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500"/>
              </a:lnSpc>
            </a:pPr>
            <a:r>
              <a:rPr kumimoji="1" lang="ja-JP" altLang="en-US" sz="900" b="1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kumimoji="1" lang="ja-JP" altLang="en-US" sz="900" b="1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408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14550</TotalTime>
  <Words>209</Words>
  <Application>Microsoft Office PowerPoint</Application>
  <PresentationFormat>A4 210 x 297 mm</PresentationFormat>
  <Paragraphs>72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11_blank</vt:lpstr>
      <vt:lpstr>PowerPoint プレゼンテーション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事務局</cp:lastModifiedBy>
  <cp:revision>1118</cp:revision>
  <cp:lastPrinted>2019-04-10T10:42:08Z</cp:lastPrinted>
  <dcterms:created xsi:type="dcterms:W3CDTF">2017-03-19T17:10:27Z</dcterms:created>
  <dcterms:modified xsi:type="dcterms:W3CDTF">2019-05-07T10:54:47Z</dcterms:modified>
</cp:coreProperties>
</file>