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75" d="100"/>
          <a:sy n="75" d="100"/>
        </p:scale>
        <p:origin x="2346" y="87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69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図 4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9"/>
          <a:stretch/>
        </p:blipFill>
        <p:spPr>
          <a:xfrm>
            <a:off x="5169024" y="1637499"/>
            <a:ext cx="4484104" cy="4570165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50158" y="6236527"/>
            <a:ext cx="2468946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構成に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おける原子力および再生可能エネルギーの比率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電源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構成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おける再生可能エネルギー</a:t>
            </a: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比率</a:t>
            </a:r>
            <a:endParaRPr kumimoji="1" lang="en-US" altLang="ja-JP" sz="7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85461" y="3025321"/>
            <a:ext cx="13740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※2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922314" y="4101832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最終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エネ消費量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48592" y="1976659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非化石比率</a:t>
            </a:r>
            <a:r>
              <a: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※1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2546" y="5151664"/>
            <a:ext cx="1282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GHG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BBB59">
                    <a:lumMod val="75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削減率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545288" y="2454175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34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546559" y="3963053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525077" y="351178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15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12829" y="5320941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-28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700138" y="4858694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-12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65368" y="4744877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-17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729762"/>
              </p:ext>
            </p:extLst>
          </p:nvPr>
        </p:nvGraphicFramePr>
        <p:xfrm>
          <a:off x="353008" y="1628800"/>
          <a:ext cx="4632419" cy="475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38">
                  <a:extLst>
                    <a:ext uri="{9D8B030D-6E8A-4147-A177-3AD203B41FA5}">
                      <a16:colId xmlns:a16="http://schemas.microsoft.com/office/drawing/2014/main" val="1406540077"/>
                    </a:ext>
                  </a:extLst>
                </a:gridCol>
                <a:gridCol w="248838">
                  <a:extLst>
                    <a:ext uri="{9D8B030D-6E8A-4147-A177-3AD203B41FA5}">
                      <a16:colId xmlns:a16="http://schemas.microsoft.com/office/drawing/2014/main" val="4139556244"/>
                    </a:ext>
                  </a:extLst>
                </a:gridCol>
                <a:gridCol w="373216">
                  <a:extLst>
                    <a:ext uri="{9D8B030D-6E8A-4147-A177-3AD203B41FA5}">
                      <a16:colId xmlns:a16="http://schemas.microsoft.com/office/drawing/2014/main" val="4064204044"/>
                    </a:ext>
                  </a:extLst>
                </a:gridCol>
                <a:gridCol w="373216">
                  <a:extLst>
                    <a:ext uri="{9D8B030D-6E8A-4147-A177-3AD203B41FA5}">
                      <a16:colId xmlns:a16="http://schemas.microsoft.com/office/drawing/2014/main" val="857428106"/>
                    </a:ext>
                  </a:extLst>
                </a:gridCol>
                <a:gridCol w="1195644">
                  <a:extLst>
                    <a:ext uri="{9D8B030D-6E8A-4147-A177-3AD203B41FA5}">
                      <a16:colId xmlns:a16="http://schemas.microsoft.com/office/drawing/2014/main" val="369507346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8119849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588422157"/>
                    </a:ext>
                  </a:extLst>
                </a:gridCol>
                <a:gridCol w="752507">
                  <a:extLst>
                    <a:ext uri="{9D8B030D-6E8A-4147-A177-3AD203B41FA5}">
                      <a16:colId xmlns:a16="http://schemas.microsoft.com/office/drawing/2014/main" val="3312442938"/>
                    </a:ext>
                  </a:extLst>
                </a:gridCol>
              </a:tblGrid>
              <a:tr h="429797">
                <a:tc gridSpan="5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足元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2016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89002"/>
                  </a:ext>
                </a:extLst>
              </a:tr>
              <a:tr h="54475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GHG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削減目標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(2005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-17%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-28%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97682"/>
                  </a:ext>
                </a:extLst>
              </a:tr>
              <a:tr h="363166">
                <a:tc rowSpan="8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DA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DA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82992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FFDA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供給側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111700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620366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35805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原子力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</a:t>
                      </a:r>
                      <a:endParaRPr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44628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石炭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r>
                        <a:rPr kumimoji="1" lang="ja-JP" altLang="en-US" sz="12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</a:t>
                      </a:r>
                      <a:endParaRPr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61598"/>
                  </a:ext>
                </a:extLst>
              </a:tr>
              <a:tr h="4775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天然ガス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-</a:t>
                      </a:r>
                      <a:endParaRPr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EF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722410"/>
                  </a:ext>
                </a:extLst>
              </a:tr>
              <a:tr h="5534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需要側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次エネ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量</a:t>
                      </a:r>
                      <a:endParaRPr kumimoji="1" lang="zh-TW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(2005</a:t>
                      </a:r>
                      <a:r>
                        <a:rPr kumimoji="1" lang="zh-TW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年比</a:t>
                      </a:r>
                      <a:r>
                        <a:rPr kumimoji="1" lang="en-US" altLang="zh-TW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▲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020016"/>
                  </a:ext>
                </a:extLst>
              </a:tr>
            </a:tbl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1784648" y="3553249"/>
            <a:ext cx="10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エネルギー起源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CO2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39%</a:t>
            </a:r>
            <a:endParaRPr kumimoji="1" lang="en-US" altLang="ja-JP" sz="9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68052" y="2769434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※GHG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全体の</a:t>
            </a:r>
            <a:r>
              <a:rPr kumimoji="1" lang="en-US" altLang="ja-JP" sz="9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83%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51046" y="6358573"/>
            <a:ext cx="51619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marR="0" lvl="0" indent="-176213" algn="l" defTabSz="914400" rtl="0" eaLnBrk="1" fontAlgn="auto" latinLnBrk="0" hangingPunct="1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再エネ施策は基本的に州単位で行われて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いる。多くの州（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29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州）は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RPS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制度を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導入。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CA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州は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60%</a:t>
            </a:r>
            <a:r>
              <a:rPr kumimoji="1" lang="ja-JP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NY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州は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50%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といった目標を設定。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2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14548</TotalTime>
  <Words>168</Words>
  <Application>Microsoft Office PowerPoint</Application>
  <PresentationFormat>A4 210 x 297 mm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1115</cp:revision>
  <cp:lastPrinted>2019-04-10T10:42:08Z</cp:lastPrinted>
  <dcterms:created xsi:type="dcterms:W3CDTF">2017-03-19T17:10:27Z</dcterms:created>
  <dcterms:modified xsi:type="dcterms:W3CDTF">2019-05-07T10:52:15Z</dcterms:modified>
</cp:coreProperties>
</file>