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5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>
        <p:scale>
          <a:sx n="50" d="100"/>
          <a:sy n="50" d="100"/>
        </p:scale>
        <p:origin x="1734" y="48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2635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4" r:id="rId12"/>
    <p:sldLayoutId id="2147483675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 bwMode="auto">
          <a:xfrm>
            <a:off x="15257" y="5462264"/>
            <a:ext cx="2160116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2295054" y="5588946"/>
            <a:ext cx="936104" cy="43204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2295054" y="4766173"/>
            <a:ext cx="936104" cy="43204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2288704" y="2004469"/>
            <a:ext cx="936104" cy="7920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10756" y="1724076"/>
            <a:ext cx="2160116" cy="126472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15257" y="3056951"/>
            <a:ext cx="2160116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15257" y="3830469"/>
            <a:ext cx="2160116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5257" y="4645628"/>
            <a:ext cx="2160116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-2198702" y="967309"/>
          <a:ext cx="12081785" cy="5270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3377">
                  <a:extLst>
                    <a:ext uri="{9D8B030D-6E8A-4147-A177-3AD203B41FA5}">
                      <a16:colId xmlns:a16="http://schemas.microsoft.com/office/drawing/2014/main" val="1854077425"/>
                    </a:ext>
                  </a:extLst>
                </a:gridCol>
                <a:gridCol w="1098344">
                  <a:extLst>
                    <a:ext uri="{9D8B030D-6E8A-4147-A177-3AD203B41FA5}">
                      <a16:colId xmlns:a16="http://schemas.microsoft.com/office/drawing/2014/main" val="3716467894"/>
                    </a:ext>
                  </a:extLst>
                </a:gridCol>
                <a:gridCol w="1098344">
                  <a:extLst>
                    <a:ext uri="{9D8B030D-6E8A-4147-A177-3AD203B41FA5}">
                      <a16:colId xmlns:a16="http://schemas.microsoft.com/office/drawing/2014/main" val="1297075740"/>
                    </a:ext>
                  </a:extLst>
                </a:gridCol>
                <a:gridCol w="1098344">
                  <a:extLst>
                    <a:ext uri="{9D8B030D-6E8A-4147-A177-3AD203B41FA5}">
                      <a16:colId xmlns:a16="http://schemas.microsoft.com/office/drawing/2014/main" val="1295306306"/>
                    </a:ext>
                  </a:extLst>
                </a:gridCol>
                <a:gridCol w="1098344">
                  <a:extLst>
                    <a:ext uri="{9D8B030D-6E8A-4147-A177-3AD203B41FA5}">
                      <a16:colId xmlns:a16="http://schemas.microsoft.com/office/drawing/2014/main" val="374292180"/>
                    </a:ext>
                  </a:extLst>
                </a:gridCol>
                <a:gridCol w="1098344">
                  <a:extLst>
                    <a:ext uri="{9D8B030D-6E8A-4147-A177-3AD203B41FA5}">
                      <a16:colId xmlns:a16="http://schemas.microsoft.com/office/drawing/2014/main" val="97160469"/>
                    </a:ext>
                  </a:extLst>
                </a:gridCol>
                <a:gridCol w="1098344">
                  <a:extLst>
                    <a:ext uri="{9D8B030D-6E8A-4147-A177-3AD203B41FA5}">
                      <a16:colId xmlns:a16="http://schemas.microsoft.com/office/drawing/2014/main" val="1038367633"/>
                    </a:ext>
                  </a:extLst>
                </a:gridCol>
                <a:gridCol w="1098344">
                  <a:extLst>
                    <a:ext uri="{9D8B030D-6E8A-4147-A177-3AD203B41FA5}">
                      <a16:colId xmlns:a16="http://schemas.microsoft.com/office/drawing/2014/main" val="2079645025"/>
                    </a:ext>
                  </a:extLst>
                </a:gridCol>
              </a:tblGrid>
              <a:tr h="637033">
                <a:tc>
                  <a:txBody>
                    <a:bodyPr/>
                    <a:lstStyle/>
                    <a:p>
                      <a:pPr algn="r"/>
                      <a:endParaRPr kumimoji="1" lang="ja-JP" alt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日</a:t>
                      </a:r>
                    </a:p>
                  </a:txBody>
                  <a:tcPr anchor="ctr">
                    <a:lnL w="12700" cmpd="sng">
                      <a:noFill/>
                    </a:lnL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仏</a:t>
                      </a:r>
                    </a:p>
                  </a:txBody>
                  <a:tcPr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中</a:t>
                      </a:r>
                    </a:p>
                  </a:txBody>
                  <a:tcPr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印</a:t>
                      </a:r>
                    </a:p>
                  </a:txBody>
                  <a:tcPr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独</a:t>
                      </a:r>
                    </a:p>
                  </a:txBody>
                  <a:tcPr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英</a:t>
                      </a:r>
                    </a:p>
                  </a:txBody>
                  <a:tcPr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米</a:t>
                      </a:r>
                    </a:p>
                  </a:txBody>
                  <a:tcPr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9629"/>
                  </a:ext>
                </a:extLst>
              </a:tr>
              <a:tr h="81077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　　　　　　　　　自給率</a:t>
                      </a:r>
                      <a:r>
                        <a:rPr kumimoji="1" lang="en-US" altLang="ja-JP" sz="2000" b="1" dirty="0">
                          <a:solidFill>
                            <a:schemeClr val="bg1"/>
                          </a:solidFill>
                        </a:rPr>
                        <a:t>(2015</a:t>
                      </a:r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７％</a:t>
                      </a:r>
                    </a:p>
                  </a:txBody>
                  <a:tcPr anchor="b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５６％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８４％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６５％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３９％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６６％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９２％</a:t>
                      </a:r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302517"/>
                  </a:ext>
                </a:extLst>
              </a:tr>
              <a:tr h="525461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　　　　　　　　</a:t>
                      </a:r>
                      <a:r>
                        <a:rPr kumimoji="1" lang="en-US" altLang="ja-JP" sz="2000" b="1" dirty="0">
                          <a:solidFill>
                            <a:schemeClr val="bg1"/>
                          </a:solidFill>
                        </a:rPr>
                        <a:t>【</a:t>
                      </a:r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主な国産資源</a:t>
                      </a:r>
                      <a:r>
                        <a:rPr kumimoji="1" lang="en-US" altLang="ja-JP" sz="2000" b="1" dirty="0">
                          <a:solidFill>
                            <a:schemeClr val="bg1"/>
                          </a:solidFill>
                        </a:rPr>
                        <a:t>】</a:t>
                      </a:r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　　　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無し</a:t>
                      </a:r>
                    </a:p>
                  </a:txBody>
                  <a:tcPr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原子力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石炭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石炭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石炭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石油</a:t>
                      </a:r>
                      <a:endParaRPr kumimoji="1" lang="en-US" altLang="ja-JP" sz="1600" b="1" dirty="0"/>
                    </a:p>
                    <a:p>
                      <a:pPr algn="ctr"/>
                      <a:r>
                        <a:rPr kumimoji="1" lang="ja-JP" altLang="en-US" sz="1600" b="1" dirty="0"/>
                        <a:t>天然ガス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天然ガス</a:t>
                      </a:r>
                      <a:endParaRPr kumimoji="1" lang="en-US" altLang="ja-JP" sz="1600" b="1" dirty="0"/>
                    </a:p>
                    <a:p>
                      <a:pPr algn="ctr"/>
                      <a:r>
                        <a:rPr kumimoji="1" lang="ja-JP" altLang="en-US" sz="1600" b="1" dirty="0"/>
                        <a:t>石油･石炭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1492124"/>
                  </a:ext>
                </a:extLst>
              </a:tr>
              <a:tr h="81077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　　　　　　　　</a:t>
                      </a:r>
                      <a:r>
                        <a:rPr kumimoji="1" lang="ja-JP" altLang="en-US" sz="20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再エネ設備利用率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　　　　　　          （太陽光）　　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１５％</a:t>
                      </a:r>
                    </a:p>
                  </a:txBody>
                  <a:tcPr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１４％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１６％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rgbClr val="C00000"/>
                          </a:solidFill>
                        </a:rPr>
                        <a:t>１８％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１１％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１１％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rgbClr val="C00000"/>
                          </a:solidFill>
                        </a:rPr>
                        <a:t>１９％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4245441"/>
                  </a:ext>
                </a:extLst>
              </a:tr>
              <a:tr h="81077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　　　　　　　　 再エネ設備利用率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　　　　         　　（風力）　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２５％</a:t>
                      </a:r>
                    </a:p>
                  </a:txBody>
                  <a:tcPr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２９％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２５％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２３％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rgbClr val="C00000"/>
                          </a:solidFill>
                        </a:rPr>
                        <a:t>３０％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rgbClr val="C00000"/>
                          </a:solidFill>
                        </a:rPr>
                        <a:t>３１％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rgbClr val="C00000"/>
                          </a:solidFill>
                        </a:rPr>
                        <a:t>３７％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8904670"/>
                  </a:ext>
                </a:extLst>
              </a:tr>
              <a:tr h="81077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　　　　　　　　  国際パイプライン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/>
                        <a:t>×</a:t>
                      </a:r>
                      <a:endParaRPr kumimoji="1" lang="ja-JP" altLang="en-US" sz="3200" b="1" dirty="0"/>
                    </a:p>
                  </a:txBody>
                  <a:tcPr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○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○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/>
                        <a:t>×</a:t>
                      </a:r>
                      <a:endParaRPr kumimoji="1" lang="ja-JP" altLang="en-US" sz="32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○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○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○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568350"/>
                  </a:ext>
                </a:extLst>
              </a:tr>
              <a:tr h="81077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　　　　　　　　国際送電線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/>
                        <a:t>×</a:t>
                      </a:r>
                      <a:endParaRPr kumimoji="1" lang="ja-JP" altLang="en-US" sz="3200" b="1" dirty="0"/>
                    </a:p>
                  </a:txBody>
                  <a:tcPr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○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○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○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○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○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○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0016956"/>
                  </a:ext>
                </a:extLst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>
          <a:xfrm>
            <a:off x="10756" y="2399828"/>
            <a:ext cx="2160116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大かっこ 6"/>
          <p:cNvSpPr/>
          <p:nvPr/>
        </p:nvSpPr>
        <p:spPr>
          <a:xfrm>
            <a:off x="2360712" y="2417467"/>
            <a:ext cx="720080" cy="30708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大かっこ 18"/>
          <p:cNvSpPr/>
          <p:nvPr/>
        </p:nvSpPr>
        <p:spPr>
          <a:xfrm>
            <a:off x="3493790" y="2430167"/>
            <a:ext cx="720080" cy="30708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大かっこ 19"/>
          <p:cNvSpPr/>
          <p:nvPr/>
        </p:nvSpPr>
        <p:spPr>
          <a:xfrm>
            <a:off x="4565402" y="2417467"/>
            <a:ext cx="720080" cy="30708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大かっこ 20"/>
          <p:cNvSpPr/>
          <p:nvPr/>
        </p:nvSpPr>
        <p:spPr>
          <a:xfrm>
            <a:off x="5647680" y="2419583"/>
            <a:ext cx="817488" cy="30073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大かっこ 21"/>
          <p:cNvSpPr/>
          <p:nvPr/>
        </p:nvSpPr>
        <p:spPr>
          <a:xfrm>
            <a:off x="6780758" y="2436517"/>
            <a:ext cx="791304" cy="30073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大かっこ 23"/>
          <p:cNvSpPr/>
          <p:nvPr/>
        </p:nvSpPr>
        <p:spPr>
          <a:xfrm>
            <a:off x="7774051" y="2436517"/>
            <a:ext cx="953038" cy="50405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大かっこ 25"/>
          <p:cNvSpPr/>
          <p:nvPr/>
        </p:nvSpPr>
        <p:spPr>
          <a:xfrm>
            <a:off x="8841431" y="2436517"/>
            <a:ext cx="1024717" cy="50405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 bwMode="auto">
          <a:xfrm>
            <a:off x="2295054" y="3156597"/>
            <a:ext cx="3089994" cy="1224136"/>
          </a:xfrm>
          <a:prstGeom prst="roundRect">
            <a:avLst/>
          </a:prstGeom>
          <a:noFill/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30" name="角丸四角形 29"/>
          <p:cNvSpPr/>
          <p:nvPr/>
        </p:nvSpPr>
        <p:spPr bwMode="auto">
          <a:xfrm>
            <a:off x="5560815" y="3156597"/>
            <a:ext cx="929754" cy="122413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31" name="角丸四角形 30"/>
          <p:cNvSpPr/>
          <p:nvPr/>
        </p:nvSpPr>
        <p:spPr bwMode="auto">
          <a:xfrm>
            <a:off x="6687541" y="3156597"/>
            <a:ext cx="2039547" cy="122413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32" name="角丸四角形 31"/>
          <p:cNvSpPr/>
          <p:nvPr/>
        </p:nvSpPr>
        <p:spPr bwMode="auto">
          <a:xfrm>
            <a:off x="8858366" y="3156597"/>
            <a:ext cx="927637" cy="1224136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817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14546</TotalTime>
  <Words>57</Words>
  <Application>Microsoft Office PowerPoint</Application>
  <PresentationFormat>A4 210 x 297 mm</PresentationFormat>
  <Paragraphs>60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事務局</cp:lastModifiedBy>
  <cp:revision>1113</cp:revision>
  <cp:lastPrinted>2019-04-10T10:42:08Z</cp:lastPrinted>
  <dcterms:created xsi:type="dcterms:W3CDTF">2017-03-19T17:10:27Z</dcterms:created>
  <dcterms:modified xsi:type="dcterms:W3CDTF">2019-04-15T02:48:22Z</dcterms:modified>
</cp:coreProperties>
</file>