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>
        <p:scale>
          <a:sx n="75" d="100"/>
          <a:sy n="75" d="100"/>
        </p:scale>
        <p:origin x="2346" y="87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図 3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3"/>
          <a:stretch/>
        </p:blipFill>
        <p:spPr>
          <a:xfrm>
            <a:off x="5025010" y="1844824"/>
            <a:ext cx="4392488" cy="4651658"/>
          </a:xfrm>
          <a:prstGeom prst="rect">
            <a:avLst/>
          </a:prstGeom>
        </p:spPr>
      </p:pic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886104"/>
              </p:ext>
            </p:extLst>
          </p:nvPr>
        </p:nvGraphicFramePr>
        <p:xfrm>
          <a:off x="28577" y="1700808"/>
          <a:ext cx="4834623" cy="508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291">
                  <a:extLst>
                    <a:ext uri="{9D8B030D-6E8A-4147-A177-3AD203B41FA5}">
                      <a16:colId xmlns:a16="http://schemas.microsoft.com/office/drawing/2014/main" val="1406540077"/>
                    </a:ext>
                  </a:extLst>
                </a:gridCol>
                <a:gridCol w="220291">
                  <a:extLst>
                    <a:ext uri="{9D8B030D-6E8A-4147-A177-3AD203B41FA5}">
                      <a16:colId xmlns:a16="http://schemas.microsoft.com/office/drawing/2014/main" val="4139556244"/>
                    </a:ext>
                  </a:extLst>
                </a:gridCol>
                <a:gridCol w="296214">
                  <a:extLst>
                    <a:ext uri="{9D8B030D-6E8A-4147-A177-3AD203B41FA5}">
                      <a16:colId xmlns:a16="http://schemas.microsoft.com/office/drawing/2014/main" val="4064204044"/>
                    </a:ext>
                  </a:extLst>
                </a:gridCol>
                <a:gridCol w="434514">
                  <a:extLst>
                    <a:ext uri="{9D8B030D-6E8A-4147-A177-3AD203B41FA5}">
                      <a16:colId xmlns:a16="http://schemas.microsoft.com/office/drawing/2014/main" val="857428106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3695073463"/>
                    </a:ext>
                  </a:extLst>
                </a:gridCol>
                <a:gridCol w="881920">
                  <a:extLst>
                    <a:ext uri="{9D8B030D-6E8A-4147-A177-3AD203B41FA5}">
                      <a16:colId xmlns:a16="http://schemas.microsoft.com/office/drawing/2014/main" val="2081198498"/>
                    </a:ext>
                  </a:extLst>
                </a:gridCol>
                <a:gridCol w="829887">
                  <a:extLst>
                    <a:ext uri="{9D8B030D-6E8A-4147-A177-3AD203B41FA5}">
                      <a16:colId xmlns:a16="http://schemas.microsoft.com/office/drawing/2014/main" val="3860238348"/>
                    </a:ext>
                  </a:extLst>
                </a:gridCol>
                <a:gridCol w="808505">
                  <a:extLst>
                    <a:ext uri="{9D8B030D-6E8A-4147-A177-3AD203B41FA5}">
                      <a16:colId xmlns:a16="http://schemas.microsoft.com/office/drawing/2014/main" val="2588422157"/>
                    </a:ext>
                  </a:extLst>
                </a:gridCol>
              </a:tblGrid>
              <a:tr h="396000"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足元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48900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GHG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削減目標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(1990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　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※()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内は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</a:p>
                  </a:txBody>
                  <a:tcPr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31%)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37%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30%)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52%)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29768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EU</a:t>
                      </a:r>
                      <a:r>
                        <a:rPr kumimoji="1" lang="ja-JP" altLang="en-US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ETS</a:t>
                      </a:r>
                      <a:r>
                        <a:rPr kumimoji="1" lang="en-US" altLang="ja-JP" sz="9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エネルギー多消費産業</a:t>
                      </a:r>
                      <a:r>
                        <a:rPr kumimoji="1" lang="en-US" altLang="ja-JP" sz="9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2005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46%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3776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ESR</a:t>
                      </a:r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運輸・民生</a:t>
                      </a:r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2005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900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112194"/>
                  </a:ext>
                </a:extLst>
              </a:tr>
              <a:tr h="288000">
                <a:tc rowSpan="8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エネルギー起源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DA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82992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DA6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供給側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11700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620366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kern="1200" noProof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39%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（予測値）</a:t>
                      </a:r>
                      <a:endParaRPr kumimoji="1" lang="en-US" altLang="ja-JP" sz="90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kern="1200" noProof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53%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（予測値）</a:t>
                      </a:r>
                      <a:endParaRPr kumimoji="1" lang="en-US" altLang="ja-JP" sz="90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35805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原子力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kern="1200" noProof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22%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（予測値）</a:t>
                      </a:r>
                      <a:endParaRPr kumimoji="1" lang="en-US" altLang="ja-JP" sz="90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644628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石炭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年まで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に廃止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61598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天然ガス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200" kern="1200" noProof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24%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（予測値）</a:t>
                      </a:r>
                      <a:endParaRPr kumimoji="1" lang="en-US" altLang="ja-JP" sz="90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2241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需要側</a:t>
                      </a:r>
                      <a:endParaRPr kumimoji="1" lang="en-US" altLang="ja-JP" sz="1200" b="1" kern="120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最終エネ消費量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(BAU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比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※()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内は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2007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18%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17%)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02001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1136576" y="3746343"/>
            <a:ext cx="1474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最終エネルギー消費に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占める再エネ比率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28340" y="4146144"/>
            <a:ext cx="10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エネルギー起源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CO2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25%</a:t>
            </a:r>
            <a:endParaRPr kumimoji="1" lang="en-US" altLang="ja-JP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40632" y="3448367"/>
            <a:ext cx="11809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※GHG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全体の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79%</a:t>
            </a:r>
            <a:endParaRPr kumimoji="1" lang="en-US" altLang="ja-JP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804711" y="3698546"/>
            <a:ext cx="1374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276431" y="4112108"/>
            <a:ext cx="1547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一次エネ消費量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削減率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46322" y="2412274"/>
            <a:ext cx="1447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73080" y="5131945"/>
            <a:ext cx="1282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GHG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削減率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747532" y="2052234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47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13810" y="4212474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-15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757456" y="284432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25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114732" y="3132354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39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9098719" y="2412274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53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69240" y="431447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-17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069240" y="4996442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-37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050040" y="5723540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-57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651209" y="5663667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-41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252058" y="6525344"/>
            <a:ext cx="2468946" cy="297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 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構成に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おける原子力および再生可能エネルギーの比率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おける再生可能エネルギー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比率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2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14548</TotalTime>
  <Words>212</Words>
  <Application>Microsoft Office PowerPoint</Application>
  <PresentationFormat>A4 210 x 297 mm</PresentationFormat>
  <Paragraphs>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1115</cp:revision>
  <cp:lastPrinted>2019-04-10T10:42:08Z</cp:lastPrinted>
  <dcterms:created xsi:type="dcterms:W3CDTF">2017-03-19T17:10:27Z</dcterms:created>
  <dcterms:modified xsi:type="dcterms:W3CDTF">2019-05-07T10:51:26Z</dcterms:modified>
</cp:coreProperties>
</file>