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8112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56456" y="498526"/>
          <a:ext cx="9838983" cy="63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550252291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55472995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1625637509"/>
                    </a:ext>
                  </a:extLst>
                </a:gridCol>
                <a:gridCol w="3099242">
                  <a:extLst>
                    <a:ext uri="{9D8B030D-6E8A-4147-A177-3AD203B41FA5}">
                      <a16:colId xmlns:a16="http://schemas.microsoft.com/office/drawing/2014/main" val="1553640792"/>
                    </a:ext>
                  </a:extLst>
                </a:gridCol>
                <a:gridCol w="2779301">
                  <a:extLst>
                    <a:ext uri="{9D8B030D-6E8A-4147-A177-3AD203B41FA5}">
                      <a16:colId xmlns:a16="http://schemas.microsoft.com/office/drawing/2014/main" val="2564144715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GHG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　中期目標と進捗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要因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：非化石電源比率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再エネ＋原子力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要因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：エネルギー消費削減</a:t>
                      </a: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02781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71030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英</a:t>
                      </a:r>
                      <a:endParaRPr kumimoji="1" lang="ja-JP" altLang="en-US" sz="17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28483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米</a:t>
                      </a:r>
                      <a:endParaRPr kumimoji="1" lang="ja-JP" altLang="en-US" sz="17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732843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仏</a:t>
                      </a:r>
                      <a:endParaRPr kumimoji="1" lang="ja-JP" altLang="en-US" sz="17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65972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独</a:t>
                      </a: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291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7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EU</a:t>
                      </a:r>
                      <a:endParaRPr kumimoji="1" lang="ja-JP" altLang="en-US" sz="17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3409" marR="93409" marT="46705" marB="46705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59396"/>
                  </a:ext>
                </a:extLst>
              </a:tr>
            </a:tbl>
          </a:graphicData>
        </a:graphic>
      </p:graphicFrame>
      <p:pic>
        <p:nvPicPr>
          <p:cNvPr id="255" name="図 25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9" t="7851" r="32207" b="18218"/>
          <a:stretch/>
        </p:blipFill>
        <p:spPr>
          <a:xfrm>
            <a:off x="7348410" y="838995"/>
            <a:ext cx="1362487" cy="973205"/>
          </a:xfrm>
          <a:prstGeom prst="rect">
            <a:avLst/>
          </a:prstGeom>
        </p:spPr>
      </p:pic>
      <p:pic>
        <p:nvPicPr>
          <p:cNvPr id="194" name="図 19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36469" y="2866472"/>
            <a:ext cx="1335458" cy="947380"/>
          </a:xfrm>
          <a:prstGeom prst="rect">
            <a:avLst/>
          </a:prstGeom>
        </p:spPr>
      </p:pic>
      <p:pic>
        <p:nvPicPr>
          <p:cNvPr id="247" name="図 24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5940" y="1844824"/>
            <a:ext cx="1305394" cy="978172"/>
          </a:xfrm>
          <a:prstGeom prst="rect">
            <a:avLst/>
          </a:prstGeom>
        </p:spPr>
      </p:pic>
      <p:pic>
        <p:nvPicPr>
          <p:cNvPr id="246" name="図 24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5940" y="4883147"/>
            <a:ext cx="1325265" cy="960901"/>
          </a:xfrm>
          <a:prstGeom prst="rect">
            <a:avLst/>
          </a:prstGeom>
        </p:spPr>
      </p:pic>
      <p:pic>
        <p:nvPicPr>
          <p:cNvPr id="237" name="図 23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354" y="862033"/>
            <a:ext cx="1347967" cy="954641"/>
          </a:xfrm>
          <a:prstGeom prst="rect">
            <a:avLst/>
          </a:prstGeom>
        </p:spPr>
      </p:pic>
      <p:pic>
        <p:nvPicPr>
          <p:cNvPr id="224" name="図 223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484" y="2867223"/>
            <a:ext cx="1220199" cy="951629"/>
          </a:xfrm>
          <a:prstGeom prst="rect">
            <a:avLst/>
          </a:prstGeom>
        </p:spPr>
      </p:pic>
      <p:pic>
        <p:nvPicPr>
          <p:cNvPr id="223" name="図 22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3719" y="3895176"/>
            <a:ext cx="1321872" cy="928543"/>
          </a:xfrm>
          <a:prstGeom prst="rect">
            <a:avLst/>
          </a:prstGeom>
        </p:spPr>
      </p:pic>
      <p:pic>
        <p:nvPicPr>
          <p:cNvPr id="222" name="図 22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4108" y="1850031"/>
            <a:ext cx="1356213" cy="957540"/>
          </a:xfrm>
          <a:prstGeom prst="rect">
            <a:avLst/>
          </a:prstGeom>
        </p:spPr>
      </p:pic>
      <p:pic>
        <p:nvPicPr>
          <p:cNvPr id="212" name="図 21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944" y="4886357"/>
            <a:ext cx="1312377" cy="957691"/>
          </a:xfrm>
          <a:prstGeom prst="rect">
            <a:avLst/>
          </a:prstGeom>
        </p:spPr>
      </p:pic>
      <p:pic>
        <p:nvPicPr>
          <p:cNvPr id="210" name="図 209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497" y="5888884"/>
            <a:ext cx="1335824" cy="981570"/>
          </a:xfrm>
          <a:prstGeom prst="rect">
            <a:avLst/>
          </a:prstGeom>
        </p:spPr>
      </p:pic>
      <p:sp>
        <p:nvSpPr>
          <p:cNvPr id="201" name="テキスト ボックス 200"/>
          <p:cNvSpPr txBox="1"/>
          <p:nvPr/>
        </p:nvSpPr>
        <p:spPr>
          <a:xfrm>
            <a:off x="2385590" y="4079217"/>
            <a:ext cx="147829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①目標ラインよ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り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上ぶれ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②足元も</a:t>
            </a:r>
            <a:r>
              <a:rPr kumimoji="1" lang="ja-JP" alt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ばい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タイトル 2"/>
          <p:cNvSpPr txBox="1">
            <a:spLocks/>
          </p:cNvSpPr>
          <p:nvPr/>
        </p:nvSpPr>
        <p:spPr>
          <a:xfrm>
            <a:off x="-13144" y="3976"/>
            <a:ext cx="9919144" cy="4831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wrap="square" lIns="97461" tIns="48724" rIns="97461" bIns="48724" rtlCol="0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2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主要国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GHG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削減の進捗状況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・英は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目標に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向け進展。仏・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独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は足元で停滞。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電源の非化石化、ガス転換、省エネ等のバランスの取れた取組が重要。～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6" name="上矢印 315"/>
          <p:cNvSpPr/>
          <p:nvPr/>
        </p:nvSpPr>
        <p:spPr>
          <a:xfrm>
            <a:off x="1801112" y="3235399"/>
            <a:ext cx="144000" cy="108000"/>
          </a:xfrm>
          <a:prstGeom prst="upArrow">
            <a:avLst/>
          </a:prstGeom>
          <a:solidFill>
            <a:srgbClr val="FF0000">
              <a:alpha val="30196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1472316" y="3595710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2005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318" name="直線矢印コネクタ 31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1745465" y="3047045"/>
            <a:ext cx="175565" cy="79670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3" name="テキスト ボックス 322"/>
          <p:cNvSpPr txBox="1"/>
          <p:nvPr/>
        </p:nvSpPr>
        <p:spPr>
          <a:xfrm>
            <a:off x="2385590" y="3061509"/>
            <a:ext cx="148309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①目標ラインよ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り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上ぶれ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②足元は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4" name="テキスト ボックス 323"/>
          <p:cNvSpPr txBox="1"/>
          <p:nvPr/>
        </p:nvSpPr>
        <p:spPr>
          <a:xfrm>
            <a:off x="1896661" y="3184111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5" name="テキスト ボックス 324"/>
          <p:cNvSpPr txBox="1"/>
          <p:nvPr/>
        </p:nvSpPr>
        <p:spPr>
          <a:xfrm>
            <a:off x="1856322" y="3017534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56" name="テキスト ボックス 355"/>
          <p:cNvSpPr txBox="1"/>
          <p:nvPr/>
        </p:nvSpPr>
        <p:spPr>
          <a:xfrm>
            <a:off x="1428802" y="2823099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1.7%p/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409" name="図 408"/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1687" y="2856117"/>
            <a:ext cx="1558378" cy="950164"/>
          </a:xfrm>
          <a:prstGeom prst="rect">
            <a:avLst/>
          </a:prstGeom>
        </p:spPr>
      </p:pic>
      <p:sp>
        <p:nvSpPr>
          <p:cNvPr id="410" name="テキスト ボックス 409"/>
          <p:cNvSpPr txBox="1"/>
          <p:nvPr/>
        </p:nvSpPr>
        <p:spPr>
          <a:xfrm>
            <a:off x="4261111" y="2944531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1" name="テキスト ボックス 410"/>
          <p:cNvSpPr txBox="1"/>
          <p:nvPr/>
        </p:nvSpPr>
        <p:spPr>
          <a:xfrm>
            <a:off x="4480722" y="3524189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2" name="テキスト ボックス 411"/>
          <p:cNvSpPr txBox="1"/>
          <p:nvPr/>
        </p:nvSpPr>
        <p:spPr>
          <a:xfrm>
            <a:off x="4353619" y="3267684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3" name="テキスト ボックス 412"/>
          <p:cNvSpPr txBox="1"/>
          <p:nvPr/>
        </p:nvSpPr>
        <p:spPr>
          <a:xfrm>
            <a:off x="5689252" y="2900624"/>
            <a:ext cx="131157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非化石が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増加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・再エネ増加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比率も維持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→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ガス転換</a:t>
            </a:r>
            <a:endParaRPr kumimoji="1" lang="ja-JP" altLang="en-US" sz="105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414" name="直線矢印コネクタ 413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 flipV="1">
            <a:off x="4729571" y="2973094"/>
            <a:ext cx="214452" cy="70157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6" name="テキスト ボックス 425"/>
          <p:cNvSpPr txBox="1"/>
          <p:nvPr/>
        </p:nvSpPr>
        <p:spPr>
          <a:xfrm>
            <a:off x="7879794" y="2854664"/>
            <a:ext cx="1050288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エネ消費量削減率</a:t>
            </a:r>
            <a:endParaRPr kumimoji="1" lang="en-US" altLang="ja-JP" sz="7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(2005</a:t>
            </a: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r>
              <a: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35" name="テキスト ボックス 434"/>
          <p:cNvSpPr txBox="1"/>
          <p:nvPr/>
        </p:nvSpPr>
        <p:spPr>
          <a:xfrm>
            <a:off x="1617521" y="5947849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＋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0.2%p/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37" name="テキスト ボックス 436"/>
          <p:cNvSpPr txBox="1"/>
          <p:nvPr/>
        </p:nvSpPr>
        <p:spPr>
          <a:xfrm>
            <a:off x="1519871" y="6650793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1990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40%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438" name="直線矢印コネクタ 43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1869424" y="6243607"/>
            <a:ext cx="180000" cy="2617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0" name="テキスト ボックス 439"/>
          <p:cNvSpPr txBox="1"/>
          <p:nvPr/>
        </p:nvSpPr>
        <p:spPr>
          <a:xfrm>
            <a:off x="2385590" y="6098483"/>
            <a:ext cx="1369286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①目標ラインと</a:t>
            </a:r>
            <a:r>
              <a:rPr kumimoji="1" lang="ja-JP" alt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同水準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②足元は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3" name="テキスト ボックス 442"/>
          <p:cNvSpPr txBox="1"/>
          <p:nvPr/>
        </p:nvSpPr>
        <p:spPr>
          <a:xfrm>
            <a:off x="1975798" y="634385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44" name="テキスト ボックス 443"/>
          <p:cNvSpPr txBox="1"/>
          <p:nvPr/>
        </p:nvSpPr>
        <p:spPr>
          <a:xfrm>
            <a:off x="2010517" y="6114343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454" name="図 453"/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1687" y="5888956"/>
            <a:ext cx="1564673" cy="986419"/>
          </a:xfrm>
          <a:prstGeom prst="rect">
            <a:avLst/>
          </a:prstGeom>
        </p:spPr>
      </p:pic>
      <p:sp>
        <p:nvSpPr>
          <p:cNvPr id="455" name="テキスト ボックス 454"/>
          <p:cNvSpPr txBox="1"/>
          <p:nvPr/>
        </p:nvSpPr>
        <p:spPr>
          <a:xfrm>
            <a:off x="4261111" y="595642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56" name="テキスト ボックス 455"/>
          <p:cNvSpPr txBox="1"/>
          <p:nvPr/>
        </p:nvSpPr>
        <p:spPr>
          <a:xfrm>
            <a:off x="4299545" y="6595531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57" name="テキスト ボックス 456"/>
          <p:cNvSpPr txBox="1"/>
          <p:nvPr/>
        </p:nvSpPr>
        <p:spPr>
          <a:xfrm>
            <a:off x="4285049" y="629707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458" name="直線矢印コネクタ 45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4712411" y="5979129"/>
            <a:ext cx="187851" cy="24268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1" name="直線矢印コネクタ 460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4696315" y="6556124"/>
            <a:ext cx="207417" cy="104728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77" name="図 476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7367" y="5886810"/>
            <a:ext cx="1336262" cy="1000436"/>
          </a:xfrm>
          <a:prstGeom prst="rect">
            <a:avLst/>
          </a:prstGeom>
        </p:spPr>
      </p:pic>
      <p:sp>
        <p:nvSpPr>
          <p:cNvPr id="484" name="テキスト ボックス 483"/>
          <p:cNvSpPr txBox="1"/>
          <p:nvPr/>
        </p:nvSpPr>
        <p:spPr>
          <a:xfrm>
            <a:off x="8242640" y="6187300"/>
            <a:ext cx="543739" cy="332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2005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endParaRPr kumimoji="1" lang="en-US" altLang="ja-JP" sz="6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26%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7879794" y="5881028"/>
            <a:ext cx="1050288" cy="220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一次</a:t>
            </a: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消費量削減率</a:t>
            </a: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671354" y="1899762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2.7%p/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21" name="直線矢印コネクタ 120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1900080" y="2187173"/>
            <a:ext cx="160401" cy="128657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2" name="テキスト ボックス 121"/>
          <p:cNvSpPr txBox="1"/>
          <p:nvPr/>
        </p:nvSpPr>
        <p:spPr>
          <a:xfrm>
            <a:off x="1554958" y="2603014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1990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57%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785583" y="2405004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004817" y="2269641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126" name="図 125"/>
          <p:cNvPicPr>
            <a:picLocks noChangeAspect="1"/>
          </p:cNvPicPr>
          <p:nvPr/>
        </p:nvPicPr>
        <p:blipFill rotWithShape="1">
          <a:blip r:embed="rId1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52729" y="1844824"/>
            <a:ext cx="1552392" cy="977653"/>
          </a:xfrm>
          <a:prstGeom prst="rect">
            <a:avLst/>
          </a:prstGeom>
        </p:spPr>
      </p:pic>
      <p:sp>
        <p:nvSpPr>
          <p:cNvPr id="127" name="テキスト ボックス 126"/>
          <p:cNvSpPr txBox="1"/>
          <p:nvPr/>
        </p:nvSpPr>
        <p:spPr>
          <a:xfrm>
            <a:off x="4212471" y="2139326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4536902" y="2593070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211782" y="2461490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30" name="直線矢印コネクタ 129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 flipV="1">
            <a:off x="4702521" y="2044023"/>
            <a:ext cx="149079" cy="143552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1" name="テキスト ボックス 130"/>
          <p:cNvSpPr txBox="1"/>
          <p:nvPr/>
        </p:nvSpPr>
        <p:spPr>
          <a:xfrm>
            <a:off x="5689252" y="1920586"/>
            <a:ext cx="131157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非化石が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増加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・再エネ増加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も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維持</a:t>
            </a:r>
            <a:r>
              <a:rPr kumimoji="1" lang="en-US" altLang="ja-JP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石炭→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ガス転換</a:t>
            </a:r>
            <a:endParaRPr kumimoji="1" lang="en-US" altLang="ja-JP" sz="90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7927230" y="1891471"/>
            <a:ext cx="1050288" cy="2063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一次</a:t>
            </a: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消費量削減率</a:t>
            </a:r>
            <a:endParaRPr kumimoji="1" lang="en-US" altLang="ja-JP" sz="7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9034012" y="217315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endParaRPr kumimoji="1" lang="ja-JP" altLang="en-US" sz="105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097141" y="1339137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1.7%p/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309023" y="839965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1314549" y="1166406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144" name="図 143"/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6895" y="836712"/>
            <a:ext cx="1552392" cy="962480"/>
          </a:xfrm>
          <a:prstGeom prst="rect">
            <a:avLst/>
          </a:prstGeom>
        </p:spPr>
      </p:pic>
      <p:cxnSp>
        <p:nvCxnSpPr>
          <p:cNvPr id="145" name="直線矢印コネクタ 144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 flipV="1">
            <a:off x="4730741" y="1211809"/>
            <a:ext cx="179941" cy="89832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6" name="テキスト ボックス 145"/>
          <p:cNvSpPr txBox="1"/>
          <p:nvPr/>
        </p:nvSpPr>
        <p:spPr>
          <a:xfrm>
            <a:off x="4211805" y="85569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4444009" y="1517980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4161433" y="1244937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8016207" y="857819"/>
            <a:ext cx="1034257" cy="220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エネ消費量</a:t>
            </a:r>
            <a:r>
              <a: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/GDP</a:t>
            </a: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5689252" y="976507"/>
            <a:ext cx="142218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非化石は低水準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だが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増加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・再エネ増加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も徐々に増加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7857198" y="6187300"/>
            <a:ext cx="220591" cy="5630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2" name="直線矢印コネクタ 161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>
            <a:off x="7677644" y="2019773"/>
            <a:ext cx="389872" cy="180480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3" name="直線矢印コネクタ 162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7528957" y="3038859"/>
            <a:ext cx="466902" cy="8634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6" name="楕円 165"/>
          <p:cNvSpPr/>
          <p:nvPr/>
        </p:nvSpPr>
        <p:spPr>
          <a:xfrm rot="19130178">
            <a:off x="4626322" y="2011424"/>
            <a:ext cx="301477" cy="2209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7" name="楕円 166"/>
          <p:cNvSpPr/>
          <p:nvPr/>
        </p:nvSpPr>
        <p:spPr>
          <a:xfrm rot="20381843">
            <a:off x="4681105" y="2904929"/>
            <a:ext cx="301477" cy="2209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8" name="楕円 167"/>
          <p:cNvSpPr/>
          <p:nvPr/>
        </p:nvSpPr>
        <p:spPr>
          <a:xfrm rot="20082198">
            <a:off x="4658794" y="1140287"/>
            <a:ext cx="301477" cy="2209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5689251" y="6082043"/>
            <a:ext cx="1363523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非化石が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・再エネ増加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・原子力比率低減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2" name="楕円 171"/>
          <p:cNvSpPr/>
          <p:nvPr/>
        </p:nvSpPr>
        <p:spPr>
          <a:xfrm rot="806669">
            <a:off x="4651292" y="5887404"/>
            <a:ext cx="301477" cy="194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74" name="直線矢印コネクタ 173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>
            <a:off x="7694492" y="876672"/>
            <a:ext cx="420637" cy="241773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5" name="テキスト ボックス 174"/>
          <p:cNvSpPr txBox="1"/>
          <p:nvPr/>
        </p:nvSpPr>
        <p:spPr>
          <a:xfrm>
            <a:off x="9034012" y="1206465"/>
            <a:ext cx="627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endParaRPr kumimoji="1" lang="ja-JP" altLang="en-US" sz="105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9052280" y="3208953"/>
            <a:ext cx="7409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ばい</a:t>
            </a:r>
            <a:endParaRPr kumimoji="1" lang="ja-JP" altLang="en-US" sz="105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81" name="直線矢印コネクタ 180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>
            <a:off x="7496566" y="6386162"/>
            <a:ext cx="470927" cy="114706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3" name="テキスト ボックス 182"/>
          <p:cNvSpPr txBox="1"/>
          <p:nvPr/>
        </p:nvSpPr>
        <p:spPr>
          <a:xfrm>
            <a:off x="8801719" y="6087682"/>
            <a:ext cx="114486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過去：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足元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7879794" y="4867377"/>
            <a:ext cx="1050288" cy="220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一次</a:t>
            </a:r>
            <a:r>
              <a:rPr kumimoji="1" lang="ja-JP" alt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</a:t>
            </a: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消費量削減率</a:t>
            </a:r>
            <a:endParaRPr kumimoji="1" lang="en-US" altLang="ja-JP" sz="7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8163038" y="5452944"/>
            <a:ext cx="543739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2008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endParaRPr kumimoji="1" lang="en-US" altLang="ja-JP" sz="6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6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0%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8769424" y="5067484"/>
            <a:ext cx="114486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過去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足元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1554958" y="5557690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1990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55%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4" name="上矢印 114">
            <a:extLst>
              <a:ext uri="{FF2B5EF4-FFF2-40B4-BE49-F238E27FC236}">
                <a16:creationId xmlns:a16="http://schemas.microsoft.com/office/drawing/2014/main" id="{164F4AC7-3734-48C1-ADCC-28956F08476F}"/>
              </a:ext>
            </a:extLst>
          </p:cNvPr>
          <p:cNvSpPr/>
          <p:nvPr/>
        </p:nvSpPr>
        <p:spPr>
          <a:xfrm>
            <a:off x="2010230" y="5284370"/>
            <a:ext cx="144016" cy="149976"/>
          </a:xfrm>
          <a:prstGeom prst="upArrow">
            <a:avLst/>
          </a:prstGeom>
          <a:solidFill>
            <a:srgbClr val="FF0000">
              <a:alpha val="30196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1600266" y="4849478"/>
            <a:ext cx="8899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+0.3%p/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2138532" y="525401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1982776" y="5018447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2385590" y="5088617"/>
            <a:ext cx="148309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①目標ラインよ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り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上ぶれ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②足元も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184" name="図 183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9262" y="4884098"/>
            <a:ext cx="1547669" cy="975230"/>
          </a:xfrm>
          <a:prstGeom prst="rect">
            <a:avLst/>
          </a:prstGeom>
        </p:spPr>
      </p:pic>
      <p:sp>
        <p:nvSpPr>
          <p:cNvPr id="185" name="テキスト ボックス 184"/>
          <p:cNvSpPr txBox="1"/>
          <p:nvPr/>
        </p:nvSpPr>
        <p:spPr>
          <a:xfrm>
            <a:off x="4190912" y="4998898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4175201" y="5360653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4283553" y="5570265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89" name="直線矢印コネクタ 188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4674927" y="5521105"/>
            <a:ext cx="207417" cy="104728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0" name="テキスト ボックス 189"/>
          <p:cNvSpPr txBox="1"/>
          <p:nvPr/>
        </p:nvSpPr>
        <p:spPr>
          <a:xfrm>
            <a:off x="5676828" y="4941588"/>
            <a:ext cx="1388020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非化石が</a:t>
            </a:r>
            <a:r>
              <a:rPr kumimoji="1" lang="ja-JP" altLang="en-US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ばい</a:t>
            </a:r>
            <a:r>
              <a:rPr kumimoji="1" lang="en-US" altLang="ja-JP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・再エネ増加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比率低減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石炭依存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割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4878649" y="6171909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26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92" name="直線矢印コネクタ 191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7863312" y="5133629"/>
            <a:ext cx="240247" cy="33224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5" name="直線矢印コネクタ 194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>
            <a:off x="7487722" y="5340546"/>
            <a:ext cx="470927" cy="114706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7" name="テキスト ボックス 196"/>
          <p:cNvSpPr txBox="1"/>
          <p:nvPr/>
        </p:nvSpPr>
        <p:spPr>
          <a:xfrm>
            <a:off x="1571461" y="3847669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＋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1.0%p/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8" name="上矢印 197"/>
          <p:cNvSpPr/>
          <p:nvPr/>
        </p:nvSpPr>
        <p:spPr>
          <a:xfrm>
            <a:off x="2007378" y="4340183"/>
            <a:ext cx="144016" cy="144000"/>
          </a:xfrm>
          <a:prstGeom prst="upArrow">
            <a:avLst/>
          </a:prstGeom>
          <a:solidFill>
            <a:srgbClr val="FF0000">
              <a:alpha val="30196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1564760" y="4578601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1990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40%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2119549" y="4289710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2010516" y="4034539"/>
            <a:ext cx="312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204" name="図 203"/>
          <p:cNvPicPr>
            <a:picLocks noChangeAspect="1"/>
          </p:cNvPicPr>
          <p:nvPr/>
        </p:nvPicPr>
        <p:blipFill rotWithShape="1">
          <a:blip r:embed="rId1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29392" y="3867214"/>
            <a:ext cx="1596914" cy="981624"/>
          </a:xfrm>
          <a:prstGeom prst="rect">
            <a:avLst/>
          </a:prstGeom>
        </p:spPr>
      </p:pic>
      <p:sp>
        <p:nvSpPr>
          <p:cNvPr id="205" name="テキスト ボックス 204"/>
          <p:cNvSpPr txBox="1"/>
          <p:nvPr/>
        </p:nvSpPr>
        <p:spPr>
          <a:xfrm>
            <a:off x="4374641" y="379386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540968" y="4605515"/>
            <a:ext cx="4475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AC83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srgbClr val="AC83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4407654" y="4087397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71537" y="3813637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91</a:t>
            </a: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4892756" y="4577525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18</a:t>
            </a: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4893979" y="4178423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74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5673080" y="3911494"/>
            <a:ext cx="1534394" cy="592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非化石が既に高水準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（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引上げ余地は限られる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・原子力が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割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14" name="直線矢印コネクタ 213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4704225" y="5118271"/>
            <a:ext cx="187851" cy="24268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15" name="図 214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25072" y="3875603"/>
            <a:ext cx="1336262" cy="943819"/>
          </a:xfrm>
          <a:prstGeom prst="rect">
            <a:avLst/>
          </a:prstGeom>
        </p:spPr>
      </p:pic>
      <p:sp>
        <p:nvSpPr>
          <p:cNvPr id="216" name="テキスト ボックス 215"/>
          <p:cNvSpPr txBox="1"/>
          <p:nvPr/>
        </p:nvSpPr>
        <p:spPr>
          <a:xfrm>
            <a:off x="8215418" y="4442505"/>
            <a:ext cx="543739" cy="3320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2012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endParaRPr kumimoji="1" lang="en-US" altLang="ja-JP" sz="6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20%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7879794" y="3844287"/>
            <a:ext cx="1050288" cy="220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最終エネ消費量削減率</a:t>
            </a: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18" name="直線矢印コネクタ 21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7843441" y="4064674"/>
            <a:ext cx="220591" cy="56307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9" name="楕円 218"/>
          <p:cNvSpPr/>
          <p:nvPr/>
        </p:nvSpPr>
        <p:spPr>
          <a:xfrm>
            <a:off x="4904311" y="3847043"/>
            <a:ext cx="258030" cy="185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220" name="直線矢印コネクタ 219">
            <a:extLst>
              <a:ext uri="{FF2B5EF4-FFF2-40B4-BE49-F238E27FC236}">
                <a16:creationId xmlns:a16="http://schemas.microsoft.com/office/drawing/2014/main" id="{AE93BD0B-AE88-4D80-92E0-A3BAA9DE6CCA}"/>
              </a:ext>
            </a:extLst>
          </p:cNvPr>
          <p:cNvCxnSpPr>
            <a:cxnSpLocks/>
          </p:cNvCxnSpPr>
          <p:nvPr/>
        </p:nvCxnSpPr>
        <p:spPr>
          <a:xfrm>
            <a:off x="7457966" y="4273216"/>
            <a:ext cx="470927" cy="114706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テキスト ボックス 220"/>
          <p:cNvSpPr txBox="1"/>
          <p:nvPr/>
        </p:nvSpPr>
        <p:spPr>
          <a:xfrm>
            <a:off x="8769424" y="4045916"/>
            <a:ext cx="1144865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過去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足元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横ばい</a:t>
            </a:r>
            <a:endParaRPr kumimoji="1" lang="en-US" altLang="ja-JP" sz="105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4" name="楕円 153"/>
          <p:cNvSpPr/>
          <p:nvPr/>
        </p:nvSpPr>
        <p:spPr>
          <a:xfrm rot="806669">
            <a:off x="4624024" y="5031770"/>
            <a:ext cx="301477" cy="194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4856118" y="5212549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13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9" name="楕円 168"/>
          <p:cNvSpPr/>
          <p:nvPr/>
        </p:nvSpPr>
        <p:spPr>
          <a:xfrm>
            <a:off x="4911494" y="4188417"/>
            <a:ext cx="258030" cy="1853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0" name="テキスト ボックス 169"/>
          <p:cNvSpPr txBox="1"/>
          <p:nvPr/>
        </p:nvSpPr>
        <p:spPr>
          <a:xfrm>
            <a:off x="4851348" y="2203001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22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854950" y="3201738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</a:t>
            </a: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4900097" y="1462418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16</a:t>
            </a: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515309" y="1546371"/>
            <a:ext cx="8114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2013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BBB59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26%</a:t>
            </a: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5491064" y="2190253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52</a:t>
            </a: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5481985" y="99687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44</a:t>
            </a: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5472170" y="1338461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24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5504190" y="4430178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40</a:t>
            </a: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5479074" y="506637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65</a:t>
            </a: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8357440" y="1224652"/>
            <a:ext cx="543739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2012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endParaRPr kumimoji="1" lang="en-US" altLang="ja-JP" sz="6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35%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-8669" y="1484538"/>
            <a:ext cx="1035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9.0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0" y="2485707"/>
            <a:ext cx="937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5.7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-22080" y="3547644"/>
            <a:ext cx="1019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14.9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43369" y="4537015"/>
            <a:ext cx="921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4.4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0" y="5534493"/>
            <a:ext cx="964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8.9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-13145" y="1279882"/>
            <a:ext cx="10057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11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30945" y="2322770"/>
            <a:ext cx="914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2" name="テキスト ボックス 231"/>
          <p:cNvSpPr txBox="1"/>
          <p:nvPr/>
        </p:nvSpPr>
        <p:spPr>
          <a:xfrm>
            <a:off x="58305" y="3360017"/>
            <a:ext cx="8654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48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53514" y="4389663"/>
            <a:ext cx="8780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4" name="テキスト ボックス 233"/>
          <p:cNvSpPr txBox="1"/>
          <p:nvPr/>
        </p:nvSpPr>
        <p:spPr>
          <a:xfrm>
            <a:off x="19103" y="5343019"/>
            <a:ext cx="878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9937" y="6300062"/>
            <a:ext cx="9876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31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億トン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19103" y="6514481"/>
            <a:ext cx="9377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6.4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トン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</a:t>
            </a:r>
            <a:r>
              <a:rPr kumimoji="1" lang="en-US" altLang="ja-JP" sz="8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</a:t>
            </a:r>
            <a:r>
              <a:rPr kumimoji="1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/</a:t>
            </a:r>
            <a:r>
              <a: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</a:t>
            </a:r>
            <a:endParaRPr kumimoji="1" lang="ja-JP" alt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40" name="直線矢印コネクタ 239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1864561" y="5126025"/>
            <a:ext cx="180000" cy="26170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2" name="直線矢印コネクタ 241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 flipV="1">
            <a:off x="1856322" y="4151755"/>
            <a:ext cx="165341" cy="88721"/>
          </a:xfrm>
          <a:prstGeom prst="straightConnector1">
            <a:avLst/>
          </a:prstGeom>
          <a:ln w="381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1" name="テキスト ボックス 160"/>
          <p:cNvSpPr txBox="1"/>
          <p:nvPr/>
        </p:nvSpPr>
        <p:spPr>
          <a:xfrm>
            <a:off x="5682632" y="4538274"/>
            <a:ext cx="1476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エネ起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CO2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のうち、運輸・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家庭等の「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非電力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」分が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割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135099" y="2421803"/>
            <a:ext cx="543739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2007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年比</a:t>
            </a:r>
            <a:endParaRPr kumimoji="1" lang="en-US" altLang="ja-JP" sz="6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▲</a:t>
            </a:r>
            <a:r>
              <a:rPr kumimoji="1" lang="en-US" altLang="ja-JP" sz="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17%</a:t>
            </a: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38" name="直線矢印コネクタ 237">
            <a:extLst>
              <a:ext uri="{FF2B5EF4-FFF2-40B4-BE49-F238E27FC236}">
                <a16:creationId xmlns:a16="http://schemas.microsoft.com/office/drawing/2014/main" id="{C61C559F-4D8A-407E-925A-8DEBB4066159}"/>
              </a:ext>
            </a:extLst>
          </p:cNvPr>
          <p:cNvCxnSpPr>
            <a:cxnSpLocks/>
          </p:cNvCxnSpPr>
          <p:nvPr/>
        </p:nvCxnSpPr>
        <p:spPr>
          <a:xfrm>
            <a:off x="1250606" y="1132648"/>
            <a:ext cx="175565" cy="79670"/>
          </a:xfrm>
          <a:prstGeom prst="straightConnector1">
            <a:avLst/>
          </a:prstGeom>
          <a:ln w="38100">
            <a:solidFill>
              <a:srgbClr val="0070C0">
                <a:alpha val="60000"/>
              </a:srgb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9" name="テキスト ボックス 238"/>
          <p:cNvSpPr txBox="1"/>
          <p:nvPr/>
        </p:nvSpPr>
        <p:spPr>
          <a:xfrm>
            <a:off x="4943877" y="1250774"/>
            <a:ext cx="2487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</a:p>
        </p:txBody>
      </p:sp>
      <p:sp>
        <p:nvSpPr>
          <p:cNvPr id="241" name="テキスト ボックス 240"/>
          <p:cNvSpPr txBox="1"/>
          <p:nvPr/>
        </p:nvSpPr>
        <p:spPr>
          <a:xfrm>
            <a:off x="4856118" y="2494913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25</a:t>
            </a: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4856118" y="3489948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15</a:t>
            </a: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4856118" y="5480907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4878649" y="6512520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30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4918674" y="5956420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56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49" name="テキスト ボックス 248"/>
          <p:cNvSpPr txBox="1"/>
          <p:nvPr/>
        </p:nvSpPr>
        <p:spPr>
          <a:xfrm>
            <a:off x="4892756" y="5047510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43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4897784" y="2989178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34</a:t>
            </a:r>
          </a:p>
        </p:txBody>
      </p:sp>
      <p:sp>
        <p:nvSpPr>
          <p:cNvPr id="251" name="テキスト ボックス 250"/>
          <p:cNvSpPr txBox="1"/>
          <p:nvPr/>
        </p:nvSpPr>
        <p:spPr>
          <a:xfrm>
            <a:off x="4882852" y="2000562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47</a:t>
            </a:r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4883755" y="1076149"/>
            <a:ext cx="3577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</a:t>
            </a: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2385590" y="1051710"/>
            <a:ext cx="1500732" cy="700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①目標ラインと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同水準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②足元も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endParaRPr kumimoji="1" lang="en-US" altLang="ja-JP" sz="105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ja-JP" alt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直近</a:t>
            </a:r>
            <a:r>
              <a:rPr kumimoji="1" lang="en-US" altLang="ja-JP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8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の平均、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以下同じ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385590" y="2059980"/>
            <a:ext cx="1415772" cy="700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①目標ラインと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同水準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②足元も</a:t>
            </a:r>
            <a:r>
              <a:rPr kumimoji="1" lang="ja-JP" altLang="en-US" sz="105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削減</a:t>
            </a:r>
            <a:endParaRPr kumimoji="1" lang="en-US" altLang="ja-JP" sz="1050" b="1" i="0" u="sng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803788352"/>
      </p:ext>
    </p:extLst>
  </p:cSld>
  <p:clrMapOvr>
    <a:masterClrMapping/>
  </p:clrMapOvr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14546</TotalTime>
  <Words>341</Words>
  <Application>Microsoft Office PowerPoint</Application>
  <PresentationFormat>A4 210 x 297 mm</PresentationFormat>
  <Paragraphs>148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1112</cp:revision>
  <cp:lastPrinted>2019-04-10T10:42:08Z</cp:lastPrinted>
  <dcterms:created xsi:type="dcterms:W3CDTF">2017-03-19T17:10:27Z</dcterms:created>
  <dcterms:modified xsi:type="dcterms:W3CDTF">2019-04-23T07:38:40Z</dcterms:modified>
</cp:coreProperties>
</file>