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>
        <p:scale>
          <a:sx n="50" d="100"/>
          <a:sy n="50" d="100"/>
        </p:scale>
        <p:origin x="1734" y="480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kpfwi99008v\00&#36039;&#28304;&#12456;&#12493;&#12523;&#12462;&#12540;&#24193;00\(03)&#24195;&#22577;\00%20&#36039;&#26009;&#65288;&#12505;&#12540;&#12471;&#12483;&#12463;&#65289;\&#35500;&#26126;&#29992;\000&#12522;&#12496;&#12452;&#12473;\Excel\&#12456;&#12493;&#12523;&#12462;&#12540;&#12511;&#12483;&#12463;&#12473;&#12464;&#12521;&#12501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mpci990003\Ddrive\SKCA6391\&#12487;&#12473;&#12463;&#12488;&#12483;&#12503;\&#12456;&#12493;&#12523;&#12462;&#12540;&#12511;&#12483;&#12463;&#12473;&#12464;&#12521;&#12501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kpfwi99008v\00&#36039;&#28304;&#12456;&#12493;&#12523;&#12462;&#12540;&#24193;00\(03)&#24195;&#22577;\00%20&#36039;&#26009;&#65288;&#12505;&#12540;&#12471;&#12483;&#12463;&#65289;\&#35500;&#26126;&#29992;\000&#12522;&#12496;&#12452;&#12473;\Excel\&#12456;&#12493;&#12523;&#12462;&#12540;&#12511;&#12483;&#12463;&#12473;&#12464;&#12521;&#12501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2"/>
          <c:order val="0"/>
          <c:tx>
            <c:strRef>
              <c:f>電源構成2017!$D$8</c:f>
              <c:strCache>
                <c:ptCount val="1"/>
                <c:pt idx="0">
                  <c:v>再エネ</c:v>
                </c:pt>
              </c:strCache>
            </c:strRef>
          </c:tx>
          <c:spPr>
            <a:solidFill>
              <a:srgbClr val="92D050"/>
            </a:solidFill>
            <a:ln w="12700">
              <a:solidFill>
                <a:sysClr val="windowText" lastClr="000000"/>
              </a:solidFill>
            </a:ln>
          </c:spPr>
          <c:invertIfNegative val="0"/>
          <c:cat>
            <c:strRef>
              <c:f>電源構成2017!$E$5:$G$5</c:f>
              <c:strCache>
                <c:ptCount val="3"/>
                <c:pt idx="0">
                  <c:v>2010年度
（震災前）</c:v>
                </c:pt>
                <c:pt idx="1">
                  <c:v>2017年度
（現在）</c:v>
                </c:pt>
                <c:pt idx="2">
                  <c:v>2030年度
（将来）</c:v>
                </c:pt>
              </c:strCache>
            </c:strRef>
          </c:cat>
          <c:val>
            <c:numRef>
              <c:f>電源構成2017!$E$8:$G$8</c:f>
              <c:numCache>
                <c:formatCode>General</c:formatCode>
                <c:ptCount val="3"/>
                <c:pt idx="0">
                  <c:v>9</c:v>
                </c:pt>
                <c:pt idx="1">
                  <c:v>16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5A-45CA-9217-5B566E7BA4C3}"/>
            </c:ext>
          </c:extLst>
        </c:ser>
        <c:ser>
          <c:idx val="1"/>
          <c:order val="1"/>
          <c:tx>
            <c:strRef>
              <c:f>電源構成2017!$D$7</c:f>
              <c:strCache>
                <c:ptCount val="1"/>
                <c:pt idx="0">
                  <c:v>原子力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 w="12700">
              <a:solidFill>
                <a:sysClr val="windowText" lastClr="000000"/>
              </a:solidFill>
            </a:ln>
          </c:spPr>
          <c:invertIfNegative val="0"/>
          <c:cat>
            <c:strRef>
              <c:f>電源構成2017!$E$5:$G$5</c:f>
              <c:strCache>
                <c:ptCount val="3"/>
                <c:pt idx="0">
                  <c:v>2010年度
（震災前）</c:v>
                </c:pt>
                <c:pt idx="1">
                  <c:v>2017年度
（現在）</c:v>
                </c:pt>
                <c:pt idx="2">
                  <c:v>2030年度
（将来）</c:v>
                </c:pt>
              </c:strCache>
            </c:strRef>
          </c:cat>
          <c:val>
            <c:numRef>
              <c:f>電源構成2017!$E$7:$G$7</c:f>
              <c:numCache>
                <c:formatCode>General</c:formatCode>
                <c:ptCount val="3"/>
                <c:pt idx="0">
                  <c:v>25</c:v>
                </c:pt>
                <c:pt idx="1">
                  <c:v>3</c:v>
                </c:pt>
                <c:pt idx="2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5A-45CA-9217-5B566E7BA4C3}"/>
            </c:ext>
          </c:extLst>
        </c:ser>
        <c:ser>
          <c:idx val="0"/>
          <c:order val="2"/>
          <c:tx>
            <c:strRef>
              <c:f>電源構成2017!$D$6</c:f>
              <c:strCache>
                <c:ptCount val="1"/>
                <c:pt idx="0">
                  <c:v>火力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ysClr val="windowText" lastClr="000000"/>
              </a:solidFill>
            </a:ln>
          </c:spPr>
          <c:invertIfNegative val="0"/>
          <c:cat>
            <c:strRef>
              <c:f>電源構成2017!$E$5:$G$5</c:f>
              <c:strCache>
                <c:ptCount val="3"/>
                <c:pt idx="0">
                  <c:v>2010年度
（震災前）</c:v>
                </c:pt>
                <c:pt idx="1">
                  <c:v>2017年度
（現在）</c:v>
                </c:pt>
                <c:pt idx="2">
                  <c:v>2030年度
（将来）</c:v>
                </c:pt>
              </c:strCache>
            </c:strRef>
          </c:cat>
          <c:val>
            <c:numRef>
              <c:f>電源構成2017!$E$6:$G$6</c:f>
              <c:numCache>
                <c:formatCode>General</c:formatCode>
                <c:ptCount val="3"/>
                <c:pt idx="0">
                  <c:v>65</c:v>
                </c:pt>
                <c:pt idx="1">
                  <c:v>81</c:v>
                </c:pt>
                <c:pt idx="2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5A-45CA-9217-5B566E7BA4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serLines>
          <c:spPr>
            <a:ln w="12700"/>
          </c:spPr>
        </c:serLines>
        <c:axId val="44017152"/>
        <c:axId val="44018688"/>
      </c:barChart>
      <c:catAx>
        <c:axId val="44017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 sz="11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pPr>
            <a:endParaRPr lang="ja-JP"/>
          </a:p>
        </c:txPr>
        <c:crossAx val="44018688"/>
        <c:crosses val="autoZero"/>
        <c:auto val="1"/>
        <c:lblAlgn val="ctr"/>
        <c:lblOffset val="100"/>
        <c:noMultiLvlLbl val="0"/>
      </c:catAx>
      <c:valAx>
        <c:axId val="4401868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401715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5.2889100226548587E-2"/>
          <c:w val="1"/>
          <c:h val="0.87848379026689116"/>
        </c:manualLayout>
      </c:layout>
      <c:barChart>
        <c:barDir val="col"/>
        <c:grouping val="percentStacked"/>
        <c:varyColors val="0"/>
        <c:ser>
          <c:idx val="2"/>
          <c:order val="0"/>
          <c:tx>
            <c:strRef>
              <c:f>再エネ!$D$6</c:f>
              <c:strCache>
                <c:ptCount val="1"/>
                <c:pt idx="0">
                  <c:v>水力</c:v>
                </c:pt>
              </c:strCache>
            </c:strRef>
          </c:tx>
          <c:spPr>
            <a:solidFill>
              <a:srgbClr val="00B0F0"/>
            </a:solidFill>
            <a:ln w="19050">
              <a:solidFill>
                <a:sysClr val="windowText" lastClr="00000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DB9A-4F55-A45D-3DA04F669270}"/>
              </c:ext>
            </c:extLst>
          </c:dPt>
          <c:cat>
            <c:numRef>
              <c:f>再エネ!$E$5</c:f>
              <c:numCache>
                <c:formatCode>General</c:formatCode>
                <c:ptCount val="1"/>
              </c:numCache>
            </c:numRef>
          </c:cat>
          <c:val>
            <c:numRef>
              <c:f>再エネ!$E$6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9A-4F55-A45D-3DA04F669270}"/>
            </c:ext>
          </c:extLst>
        </c:ser>
        <c:ser>
          <c:idx val="1"/>
          <c:order val="1"/>
          <c:tx>
            <c:strRef>
              <c:f>再エネ!$D$7</c:f>
              <c:strCache>
                <c:ptCount val="1"/>
                <c:pt idx="0">
                  <c:v>太陽光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ysClr val="windowText" lastClr="000000"/>
              </a:solidFill>
            </a:ln>
          </c:spPr>
          <c:invertIfNegative val="0"/>
          <c:cat>
            <c:numRef>
              <c:f>再エネ!$E$5</c:f>
              <c:numCache>
                <c:formatCode>General</c:formatCode>
                <c:ptCount val="1"/>
              </c:numCache>
            </c:numRef>
          </c:cat>
          <c:val>
            <c:numRef>
              <c:f>再エネ!$E$7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9A-4F55-A45D-3DA04F669270}"/>
            </c:ext>
          </c:extLst>
        </c:ser>
        <c:ser>
          <c:idx val="0"/>
          <c:order val="2"/>
          <c:tx>
            <c:strRef>
              <c:f>再エネ!$D$8</c:f>
              <c:strCache>
                <c:ptCount val="1"/>
                <c:pt idx="0">
                  <c:v>風力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 w="12700">
              <a:solidFill>
                <a:sysClr val="windowText" lastClr="000000"/>
              </a:solidFill>
            </a:ln>
          </c:spPr>
          <c:invertIfNegative val="0"/>
          <c:cat>
            <c:numRef>
              <c:f>再エネ!$E$5</c:f>
              <c:numCache>
                <c:formatCode>General</c:formatCode>
                <c:ptCount val="1"/>
              </c:numCache>
            </c:numRef>
          </c:cat>
          <c:val>
            <c:numRef>
              <c:f>再エネ!$E$8</c:f>
              <c:numCache>
                <c:formatCode>General</c:formatCode>
                <c:ptCount val="1"/>
                <c:pt idx="0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9A-4F55-A45D-3DA04F669270}"/>
            </c:ext>
          </c:extLst>
        </c:ser>
        <c:ser>
          <c:idx val="3"/>
          <c:order val="3"/>
          <c:tx>
            <c:strRef>
              <c:f>再エネ!$D$9</c:f>
              <c:strCache>
                <c:ptCount val="1"/>
                <c:pt idx="0">
                  <c:v>バイオマス</c:v>
                </c:pt>
              </c:strCache>
            </c:strRef>
          </c:tx>
          <c:spPr>
            <a:solidFill>
              <a:srgbClr val="00B050"/>
            </a:solidFill>
            <a:ln w="12700">
              <a:solidFill>
                <a:sysClr val="windowText" lastClr="000000"/>
              </a:solidFill>
            </a:ln>
          </c:spPr>
          <c:invertIfNegative val="0"/>
          <c:cat>
            <c:numRef>
              <c:f>再エネ!$E$5</c:f>
              <c:numCache>
                <c:formatCode>General</c:formatCode>
                <c:ptCount val="1"/>
              </c:numCache>
            </c:numRef>
          </c:cat>
          <c:val>
            <c:numRef>
              <c:f>再エネ!$E$9</c:f>
              <c:numCache>
                <c:formatCode>General</c:formatCode>
                <c:ptCount val="1"/>
                <c:pt idx="0">
                  <c:v>4.1500000000000004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B9A-4F55-A45D-3DA04F669270}"/>
            </c:ext>
          </c:extLst>
        </c:ser>
        <c:ser>
          <c:idx val="4"/>
          <c:order val="4"/>
          <c:tx>
            <c:strRef>
              <c:f>再エネ!$D$10</c:f>
              <c:strCache>
                <c:ptCount val="1"/>
                <c:pt idx="0">
                  <c:v>地熱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ysClr val="windowText" lastClr="000000"/>
              </a:solidFill>
            </a:ln>
          </c:spPr>
          <c:invertIfNegative val="0"/>
          <c:cat>
            <c:numRef>
              <c:f>再エネ!$E$5</c:f>
              <c:numCache>
                <c:formatCode>General</c:formatCode>
                <c:ptCount val="1"/>
              </c:numCache>
            </c:numRef>
          </c:cat>
          <c:val>
            <c:numRef>
              <c:f>再エネ!$E$10</c:f>
              <c:numCache>
                <c:formatCode>General</c:formatCode>
                <c:ptCount val="1"/>
                <c:pt idx="0">
                  <c:v>1.05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B9A-4F55-A45D-3DA04F6692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92776704"/>
        <c:axId val="92794880"/>
      </c:barChart>
      <c:catAx>
        <c:axId val="92776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9050">
            <a:noFill/>
          </a:ln>
        </c:spPr>
        <c:txPr>
          <a:bodyPr/>
          <a:lstStyle/>
          <a:p>
            <a:pPr>
              <a:defRPr sz="11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pPr>
            <a:endParaRPr lang="ja-JP"/>
          </a:p>
        </c:txPr>
        <c:crossAx val="92794880"/>
        <c:crosses val="autoZero"/>
        <c:auto val="1"/>
        <c:lblAlgn val="ctr"/>
        <c:lblOffset val="100"/>
        <c:noMultiLvlLbl val="0"/>
      </c:catAx>
      <c:valAx>
        <c:axId val="9279488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9277670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'１次エネルギー2017'!$D$8</c:f>
              <c:strCache>
                <c:ptCount val="1"/>
                <c:pt idx="0">
                  <c:v>再エネ</c:v>
                </c:pt>
              </c:strCache>
            </c:strRef>
          </c:tx>
          <c:spPr>
            <a:solidFill>
              <a:srgbClr val="92D050"/>
            </a:solidFill>
            <a:ln w="12700">
              <a:solidFill>
                <a:sysClr val="windowText" lastClr="000000"/>
              </a:solidFill>
            </a:ln>
          </c:spPr>
          <c:invertIfNegative val="0"/>
          <c:cat>
            <c:strRef>
              <c:f>'１次エネルギー2017'!$E$5:$G$5</c:f>
              <c:strCache>
                <c:ptCount val="3"/>
                <c:pt idx="0">
                  <c:v>2010年度
（震災前）</c:v>
                </c:pt>
                <c:pt idx="1">
                  <c:v>2017年度
（現在）</c:v>
                </c:pt>
                <c:pt idx="2">
                  <c:v>2030年度
（将来）</c:v>
                </c:pt>
              </c:strCache>
            </c:strRef>
          </c:cat>
          <c:val>
            <c:numRef>
              <c:f>'１次エネルギー2017'!$E$8:$G$8</c:f>
              <c:numCache>
                <c:formatCode>General</c:formatCode>
                <c:ptCount val="3"/>
                <c:pt idx="0">
                  <c:v>8</c:v>
                </c:pt>
                <c:pt idx="1">
                  <c:v>11</c:v>
                </c:pt>
                <c:pt idx="2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DA-4C52-AD1F-968A00580F19}"/>
            </c:ext>
          </c:extLst>
        </c:ser>
        <c:ser>
          <c:idx val="1"/>
          <c:order val="1"/>
          <c:tx>
            <c:strRef>
              <c:f>'１次エネルギー2017'!$D$7</c:f>
              <c:strCache>
                <c:ptCount val="1"/>
                <c:pt idx="0">
                  <c:v>原子力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 w="12700">
              <a:solidFill>
                <a:sysClr val="windowText" lastClr="000000"/>
              </a:solidFill>
            </a:ln>
          </c:spPr>
          <c:invertIfNegative val="0"/>
          <c:cat>
            <c:strRef>
              <c:f>'１次エネルギー2017'!$E$5:$G$5</c:f>
              <c:strCache>
                <c:ptCount val="3"/>
                <c:pt idx="0">
                  <c:v>2010年度
（震災前）</c:v>
                </c:pt>
                <c:pt idx="1">
                  <c:v>2017年度
（現在）</c:v>
                </c:pt>
                <c:pt idx="2">
                  <c:v>2030年度
（将来）</c:v>
                </c:pt>
              </c:strCache>
            </c:strRef>
          </c:cat>
          <c:val>
            <c:numRef>
              <c:f>'１次エネルギー2017'!$E$7:$G$7</c:f>
              <c:numCache>
                <c:formatCode>General</c:formatCode>
                <c:ptCount val="3"/>
                <c:pt idx="0">
                  <c:v>11</c:v>
                </c:pt>
                <c:pt idx="1">
                  <c:v>1</c:v>
                </c:pt>
                <c:pt idx="2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DA-4C52-AD1F-968A00580F19}"/>
            </c:ext>
          </c:extLst>
        </c:ser>
        <c:ser>
          <c:idx val="2"/>
          <c:order val="2"/>
          <c:tx>
            <c:strRef>
              <c:f>'１次エネルギー2017'!$D$6</c:f>
              <c:strCache>
                <c:ptCount val="1"/>
                <c:pt idx="0">
                  <c:v>火力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ysClr val="windowText" lastClr="000000"/>
              </a:solidFill>
            </a:ln>
          </c:spPr>
          <c:invertIfNegative val="0"/>
          <c:cat>
            <c:strRef>
              <c:f>'１次エネルギー2017'!$E$5:$G$5</c:f>
              <c:strCache>
                <c:ptCount val="3"/>
                <c:pt idx="0">
                  <c:v>2010年度
（震災前）</c:v>
                </c:pt>
                <c:pt idx="1">
                  <c:v>2017年度
（現在）</c:v>
                </c:pt>
                <c:pt idx="2">
                  <c:v>2030年度
（将来）</c:v>
                </c:pt>
              </c:strCache>
            </c:strRef>
          </c:cat>
          <c:val>
            <c:numRef>
              <c:f>'１次エネルギー2017'!$E$6:$G$6</c:f>
              <c:numCache>
                <c:formatCode>General</c:formatCode>
                <c:ptCount val="3"/>
                <c:pt idx="0">
                  <c:v>81</c:v>
                </c:pt>
                <c:pt idx="1">
                  <c:v>88</c:v>
                </c:pt>
                <c:pt idx="2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DA-4C52-AD1F-968A00580F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serLines>
          <c:spPr>
            <a:ln w="12700"/>
          </c:spPr>
        </c:serLines>
        <c:axId val="93618560"/>
        <c:axId val="93620096"/>
      </c:barChart>
      <c:catAx>
        <c:axId val="93618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 sz="11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pPr>
            <a:endParaRPr lang="ja-JP"/>
          </a:p>
        </c:txPr>
        <c:crossAx val="93620096"/>
        <c:crosses val="autoZero"/>
        <c:auto val="1"/>
        <c:lblAlgn val="ctr"/>
        <c:lblOffset val="100"/>
        <c:noMultiLvlLbl val="0"/>
      </c:catAx>
      <c:valAx>
        <c:axId val="9362009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9361856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26920" y="513008"/>
            <a:ext cx="9721992" cy="6227076"/>
            <a:chOff x="126920" y="513008"/>
            <a:chExt cx="9721992" cy="6227076"/>
          </a:xfrm>
        </p:grpSpPr>
        <p:sp>
          <p:nvSpPr>
            <p:cNvPr id="30" name="角丸四角形 29"/>
            <p:cNvSpPr/>
            <p:nvPr/>
          </p:nvSpPr>
          <p:spPr>
            <a:xfrm rot="16200000">
              <a:off x="5472693" y="2365189"/>
              <a:ext cx="2988000" cy="5688000"/>
            </a:xfrm>
            <a:prstGeom prst="roundRect">
              <a:avLst>
                <a:gd name="adj" fmla="val 13089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7237" tIns="43619" rIns="87237" bIns="43619" rtlCol="0" anchor="ctr"/>
            <a:lstStyle/>
            <a:p>
              <a:pPr algn="ctr" defTabSz="872375"/>
              <a:endParaRPr lang="ja-JP" altLang="en-US">
                <a:solidFill>
                  <a:prstClr val="white"/>
                </a:solidFill>
              </a:endParaRPr>
            </a:p>
          </p:txBody>
        </p:sp>
        <p:graphicFrame>
          <p:nvGraphicFramePr>
            <p:cNvPr id="59" name="グラフ 5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489111775"/>
                </p:ext>
              </p:extLst>
            </p:nvPr>
          </p:nvGraphicFramePr>
          <p:xfrm>
            <a:off x="4446348" y="4082690"/>
            <a:ext cx="4495164" cy="265739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7" name="角丸四角形 6"/>
            <p:cNvSpPr/>
            <p:nvPr/>
          </p:nvSpPr>
          <p:spPr>
            <a:xfrm>
              <a:off x="1084865" y="1052736"/>
              <a:ext cx="2936577" cy="1657564"/>
            </a:xfrm>
            <a:prstGeom prst="roundRect">
              <a:avLst>
                <a:gd name="adj" fmla="val 9386"/>
              </a:avLst>
            </a:prstGeom>
            <a:noFill/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108496" tIns="68567" rIns="68567" bIns="0" numCol="1" rtlCol="0" anchor="t" anchorCtr="0"/>
            <a:lstStyle/>
            <a:p>
              <a:pPr defTabSz="962289">
                <a:tabLst>
                  <a:tab pos="173862" algn="l"/>
                </a:tabLst>
              </a:pPr>
              <a:endParaRPr lang="en-US" altLang="ja-JP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962289">
                <a:tabLst>
                  <a:tab pos="173862" algn="l"/>
                </a:tabLst>
              </a:pPr>
              <a:r>
                <a:rPr lang="ja-JP" altLang="en-US" sz="15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15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962289"/>
              <a:endPara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962289"/>
              <a:endPara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0624" indent="-170624" algn="ctr" defTabSz="962289"/>
              <a:endPara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8" name="角丸四角形 7"/>
            <p:cNvSpPr/>
            <p:nvPr/>
          </p:nvSpPr>
          <p:spPr>
            <a:xfrm>
              <a:off x="1097797" y="3032286"/>
              <a:ext cx="2923645" cy="1365806"/>
            </a:xfrm>
            <a:prstGeom prst="roundRect">
              <a:avLst>
                <a:gd name="adj" fmla="val 13061"/>
              </a:avLst>
            </a:prstGeom>
            <a:noFill/>
            <a:ln>
              <a:solidFill>
                <a:srgbClr val="1F497D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108496" tIns="68567" rIns="137134" bIns="0" numCol="1" rtlCol="0" anchor="t" anchorCtr="0"/>
            <a:lstStyle/>
            <a:p>
              <a:pPr algn="ctr" defTabSz="962289"/>
              <a:endPara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962289"/>
              <a:r>
                <a:rPr lang="ja-JP" altLang="en-US" sz="14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　　　　　</a:t>
              </a:r>
              <a:endPara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" name="円/楕円 8"/>
            <p:cNvSpPr/>
            <p:nvPr/>
          </p:nvSpPr>
          <p:spPr>
            <a:xfrm>
              <a:off x="1084864" y="3153202"/>
              <a:ext cx="2936578" cy="864000"/>
            </a:xfrm>
            <a:prstGeom prst="ellipse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62289"/>
              <a:r>
                <a:rPr lang="ja-JP" altLang="en-US" sz="17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経済効率性</a:t>
              </a:r>
              <a:r>
                <a:rPr lang="ja-JP" altLang="en-US" sz="12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（電力コスト）</a:t>
              </a: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962289"/>
              <a:r>
                <a:rPr lang="en-US" altLang="ja-JP" sz="12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/>
              </a:r>
              <a:br>
                <a:rPr lang="en-US" altLang="ja-JP" sz="12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</a:br>
              <a:endParaRPr lang="ja-JP" altLang="en-US" sz="12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" name="円/楕円 9"/>
            <p:cNvSpPr/>
            <p:nvPr/>
          </p:nvSpPr>
          <p:spPr>
            <a:xfrm>
              <a:off x="1084865" y="1185673"/>
              <a:ext cx="2936574" cy="864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62289"/>
              <a:r>
                <a:rPr lang="ja-JP" altLang="en-US" sz="17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自給率</a:t>
              </a:r>
              <a:endParaRPr lang="en-US" altLang="ja-JP" sz="17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962289"/>
              <a:r>
                <a:rPr lang="en-US" altLang="ja-JP" sz="17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en-US" altLang="ja-JP" sz="23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E</a:t>
              </a:r>
              <a:r>
                <a:rPr lang="en-US" altLang="ja-JP" sz="17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nergy Security)</a:t>
              </a:r>
              <a:endParaRPr lang="ja-JP" altLang="en-US" sz="17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1293451" y="4030952"/>
              <a:ext cx="2567431" cy="334152"/>
            </a:xfrm>
            <a:prstGeom prst="rect">
              <a:avLst/>
            </a:prstGeom>
          </p:spPr>
          <p:txBody>
            <a:bodyPr wrap="square" lIns="87076" tIns="43540" rIns="87076" bIns="43540">
              <a:spAutoFit/>
            </a:bodyPr>
            <a:lstStyle/>
            <a:p>
              <a:pPr algn="ctr" defTabSz="870562"/>
              <a:r>
                <a:rPr lang="ja-JP" altLang="en-US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現状</a:t>
              </a:r>
              <a:r>
                <a:rPr lang="ja-JP" altLang="en-US" sz="16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より</a:t>
              </a:r>
              <a:r>
                <a:rPr lang="ja-JP" altLang="en-US" sz="16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も引き下げる</a:t>
              </a:r>
              <a:endParaRPr lang="en-US" altLang="ja-JP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207408" y="556812"/>
              <a:ext cx="3639715" cy="365089"/>
            </a:xfrm>
            <a:prstGeom prst="rect">
              <a:avLst/>
            </a:prstGeom>
            <a:noFill/>
          </p:spPr>
          <p:txBody>
            <a:bodyPr wrap="square" lIns="87237" tIns="43619" rIns="87237" bIns="43619" rtlCol="0">
              <a:spAutoFit/>
            </a:bodyPr>
            <a:lstStyle/>
            <a:p>
              <a:pPr algn="ctr" defTabSz="872375"/>
              <a:r>
                <a:rPr lang="ja-JP" altLang="en-US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＜３Ｅ＋Ｓに関する政策目標＞</a:t>
              </a:r>
            </a:p>
          </p:txBody>
        </p:sp>
        <p:sp>
          <p:nvSpPr>
            <p:cNvPr id="13" name="角丸四角形 12"/>
            <p:cNvSpPr/>
            <p:nvPr/>
          </p:nvSpPr>
          <p:spPr>
            <a:xfrm>
              <a:off x="1103060" y="4766293"/>
              <a:ext cx="2918380" cy="1695031"/>
            </a:xfrm>
            <a:prstGeom prst="roundRect">
              <a:avLst>
                <a:gd name="adj" fmla="val 11734"/>
              </a:avLst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68567" tIns="205700" rIns="51687" bIns="0" numCol="1" rtlCol="0" anchor="t" anchorCtr="0"/>
            <a:lstStyle/>
            <a:p>
              <a:pPr marL="188037" indent="-188037" defTabSz="962289"/>
              <a:endParaRPr lang="en-US" altLang="ja-JP" sz="14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1084865" y="4861881"/>
              <a:ext cx="2936574" cy="864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62289"/>
              <a:r>
                <a:rPr lang="ja-JP" altLang="en-US" sz="17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温室効果ガス排出量</a:t>
              </a:r>
              <a:r>
                <a:rPr lang="en-US" altLang="ja-JP" sz="17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/>
              </a:r>
              <a:br>
                <a:rPr lang="en-US" altLang="ja-JP" sz="17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</a:br>
              <a:r>
                <a:rPr lang="en-US" altLang="ja-JP" sz="17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en-US" altLang="ja-JP" sz="23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E</a:t>
              </a:r>
              <a:r>
                <a:rPr lang="en-US" altLang="ja-JP" sz="17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nvironment)</a:t>
              </a:r>
              <a:endParaRPr lang="ja-JP" altLang="en-US" sz="17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1208584" y="5789167"/>
              <a:ext cx="2857896" cy="580373"/>
            </a:xfrm>
            <a:prstGeom prst="rect">
              <a:avLst/>
            </a:prstGeom>
          </p:spPr>
          <p:txBody>
            <a:bodyPr wrap="square" lIns="87076" tIns="43540" rIns="87076" bIns="43540">
              <a:spAutoFit/>
            </a:bodyPr>
            <a:lstStyle/>
            <a:p>
              <a:pPr algn="ctr" defTabSz="870562"/>
              <a:r>
                <a:rPr lang="ja-JP" altLang="en-US" sz="16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欧米に遜色ない</a:t>
              </a:r>
              <a:endParaRPr lang="en-US" altLang="ja-JP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870562"/>
              <a:r>
                <a:rPr lang="ja-JP" altLang="en-US" sz="16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温室効果ガス削減目標</a:t>
              </a:r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126920" y="1006743"/>
              <a:ext cx="871702" cy="5686569"/>
            </a:xfrm>
            <a:prstGeom prst="roundRect">
              <a:avLst>
                <a:gd name="adj" fmla="val 9386"/>
              </a:avLst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108496" tIns="68567" rIns="68567" bIns="0" numCol="1" rtlCol="0" anchor="t" anchorCtr="0"/>
            <a:lstStyle/>
            <a:p>
              <a:pPr defTabSz="962289">
                <a:tabLst>
                  <a:tab pos="173862" algn="l"/>
                </a:tabLst>
              </a:pPr>
              <a:endParaRPr lang="en-US" altLang="ja-JP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962289">
                <a:tabLst>
                  <a:tab pos="173862" algn="l"/>
                </a:tabLst>
              </a:pPr>
              <a:r>
                <a:rPr lang="ja-JP" altLang="en-US" sz="15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15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962289"/>
              <a:endPara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962289"/>
              <a:endPara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0624" indent="-170624" algn="ctr" defTabSz="962289"/>
              <a:endPara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600686" y="2996953"/>
              <a:ext cx="422399" cy="2088232"/>
            </a:xfrm>
            <a:prstGeom prst="rect">
              <a:avLst/>
            </a:prstGeom>
            <a:noFill/>
          </p:spPr>
          <p:txBody>
            <a:bodyPr vert="eaVert" wrap="square" lIns="87237" tIns="43619" rIns="87237" bIns="43619" rtlCol="0">
              <a:spAutoFit/>
            </a:bodyPr>
            <a:lstStyle/>
            <a:p>
              <a:pPr algn="ctr" defTabSz="872375"/>
              <a:r>
                <a:rPr lang="ja-JP" altLang="en-US" sz="16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安全性が大前提　</a:t>
              </a:r>
            </a:p>
          </p:txBody>
        </p:sp>
        <p:sp>
          <p:nvSpPr>
            <p:cNvPr id="18" name="円/楕円 17"/>
            <p:cNvSpPr/>
            <p:nvPr/>
          </p:nvSpPr>
          <p:spPr>
            <a:xfrm>
              <a:off x="200472" y="1916836"/>
              <a:ext cx="432000" cy="4104015"/>
            </a:xfrm>
            <a:prstGeom prst="ellipse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eaVert" lIns="0" tIns="0" rIns="0" bIns="0" rtlCol="0" anchor="ctr"/>
            <a:lstStyle/>
            <a:p>
              <a:pPr algn="ctr" defTabSz="962289"/>
              <a:r>
                <a:rPr lang="ja-JP" altLang="en-US" sz="17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安全性</a:t>
              </a:r>
              <a:r>
                <a:rPr lang="en-US" altLang="ja-JP" sz="17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en-US" altLang="ja-JP" sz="23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S</a:t>
              </a:r>
              <a:r>
                <a:rPr lang="en-US" altLang="ja-JP" sz="17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afety)</a:t>
              </a:r>
              <a:endParaRPr lang="ja-JP" altLang="en-US" sz="17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1052568" y="2056539"/>
              <a:ext cx="3050447" cy="580373"/>
            </a:xfrm>
            <a:prstGeom prst="rect">
              <a:avLst/>
            </a:prstGeom>
          </p:spPr>
          <p:txBody>
            <a:bodyPr wrap="square" lIns="87076" tIns="43540" rIns="87076" bIns="43540">
              <a:spAutoFit/>
            </a:bodyPr>
            <a:lstStyle/>
            <a:p>
              <a:pPr algn="ctr" defTabSz="870562"/>
              <a:r>
                <a:rPr lang="ja-JP" altLang="en-US" sz="16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震災前（約２０％）を</a:t>
              </a:r>
              <a:endParaRPr lang="en-US" altLang="ja-JP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870562"/>
              <a:r>
                <a:rPr lang="ja-JP" altLang="en-US" sz="16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更に上回る概ね２５％程度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1208584" y="3429000"/>
              <a:ext cx="2894431" cy="681497"/>
            </a:xfrm>
            <a:prstGeom prst="rect">
              <a:avLst/>
            </a:prstGeom>
            <a:noFill/>
          </p:spPr>
          <p:txBody>
            <a:bodyPr wrap="square" lIns="65306" tIns="32653" rIns="65306" bIns="32653" rtlCol="0">
              <a:spAutoFit/>
            </a:bodyPr>
            <a:lstStyle/>
            <a:p>
              <a:r>
                <a:rPr lang="en-US" altLang="ja-JP" sz="17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en-US" altLang="ja-JP" sz="23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E</a:t>
              </a:r>
              <a:r>
                <a:rPr lang="en-US" altLang="ja-JP" sz="17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conomic Efficiency)</a:t>
              </a:r>
              <a:endParaRPr lang="ja-JP" altLang="en-US" sz="17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2" name="角丸四角形 31"/>
            <p:cNvSpPr/>
            <p:nvPr/>
          </p:nvSpPr>
          <p:spPr>
            <a:xfrm>
              <a:off x="4160912" y="513008"/>
              <a:ext cx="5688000" cy="2988000"/>
            </a:xfrm>
            <a:prstGeom prst="roundRect">
              <a:avLst>
                <a:gd name="adj" fmla="val 13089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7237" tIns="43619" rIns="87237" bIns="43619" rtlCol="0" anchor="ctr"/>
            <a:lstStyle/>
            <a:p>
              <a:pPr algn="ctr" defTabSz="872375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3" name="角丸四角形 32"/>
            <p:cNvSpPr/>
            <p:nvPr/>
          </p:nvSpPr>
          <p:spPr>
            <a:xfrm>
              <a:off x="6194912" y="620688"/>
              <a:ext cx="1620000" cy="288000"/>
            </a:xfrm>
            <a:prstGeom prst="round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7237" tIns="43619" rIns="87237" bIns="43619" rtlCol="0" anchor="ctr"/>
            <a:lstStyle/>
            <a:p>
              <a:pPr algn="ctr" defTabSz="872375"/>
              <a:r>
                <a:rPr lang="ja-JP" altLang="en-US" sz="11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一次エネルギー供給</a:t>
              </a:r>
            </a:p>
          </p:txBody>
        </p:sp>
        <p:sp>
          <p:nvSpPr>
            <p:cNvPr id="34" name="角丸四角形 33"/>
            <p:cNvSpPr/>
            <p:nvPr/>
          </p:nvSpPr>
          <p:spPr>
            <a:xfrm>
              <a:off x="6194912" y="3789072"/>
              <a:ext cx="1620000" cy="288000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7237" tIns="43619" rIns="87237" bIns="43619" rtlCol="0" anchor="ctr"/>
            <a:lstStyle>
              <a:defPPr>
                <a:defRPr lang="ja-JP"/>
              </a:defPPr>
              <a:lvl1pPr marL="0" algn="l" defTabSz="912752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6378" algn="l" defTabSz="912752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2752" algn="l" defTabSz="912752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69130" algn="l" defTabSz="912752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5506" algn="l" defTabSz="912752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1884" algn="l" defTabSz="912752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38260" algn="l" defTabSz="912752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194637" algn="l" defTabSz="912752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1011" algn="l" defTabSz="912752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72375"/>
              <a:r>
                <a:rPr lang="ja-JP" altLang="en-US" sz="11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電源構成</a:t>
              </a:r>
            </a:p>
          </p:txBody>
        </p:sp>
        <p:cxnSp>
          <p:nvCxnSpPr>
            <p:cNvPr id="66" name="直線コネクタ 65"/>
            <p:cNvCxnSpPr/>
            <p:nvPr/>
          </p:nvCxnSpPr>
          <p:spPr>
            <a:xfrm flipV="1">
              <a:off x="8569679" y="4219509"/>
              <a:ext cx="406209" cy="145950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>
            <a:xfrm flipV="1">
              <a:off x="8562357" y="5909721"/>
              <a:ext cx="409466" cy="17410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テキスト ボックス 67"/>
            <p:cNvSpPr txBox="1"/>
            <p:nvPr/>
          </p:nvSpPr>
          <p:spPr>
            <a:xfrm>
              <a:off x="4124377" y="4744568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化石</a:t>
              </a:r>
              <a:endPara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4047432" y="5713030"/>
              <a:ext cx="6463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非化石</a:t>
              </a:r>
              <a:endPara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0" name="左中かっこ 69"/>
            <p:cNvSpPr/>
            <p:nvPr/>
          </p:nvSpPr>
          <p:spPr>
            <a:xfrm>
              <a:off x="4600383" y="4197374"/>
              <a:ext cx="144958" cy="1322013"/>
            </a:xfrm>
            <a:prstGeom prst="leftBrac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左中かっこ 70"/>
            <p:cNvSpPr/>
            <p:nvPr/>
          </p:nvSpPr>
          <p:spPr>
            <a:xfrm>
              <a:off x="4600383" y="5519612"/>
              <a:ext cx="144958" cy="703199"/>
            </a:xfrm>
            <a:prstGeom prst="leftBrac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7533443" y="5668998"/>
              <a:ext cx="1207987" cy="425471"/>
            </a:xfrm>
            <a:prstGeom prst="rect">
              <a:avLst/>
            </a:prstGeom>
            <a:ln>
              <a:noFill/>
            </a:ln>
          </p:spPr>
          <p:txBody>
            <a:bodyPr wrap="square" lIns="86076" tIns="43038" rIns="86076" bIns="43038">
              <a:spAutoFit/>
            </a:bodyPr>
            <a:lstStyle/>
            <a:p>
              <a:pPr algn="ctr" defTabSz="860750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再エネ</a:t>
              </a:r>
              <a:endParaRPr lang="en-US" altLang="ja-JP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86075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22</a:t>
              </a:r>
              <a:r>
                <a:rPr lang="ja-JP" altLang="en-US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～</a:t>
              </a:r>
              <a:r>
                <a:rPr lang="en-US" altLang="ja-JP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24</a:t>
              </a:r>
              <a:r>
                <a:rPr lang="ja-JP" altLang="en-US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</a:t>
              </a:r>
              <a:endParaRPr lang="en-US" altLang="ja-JP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7533445" y="5254614"/>
              <a:ext cx="1207987" cy="425471"/>
            </a:xfrm>
            <a:prstGeom prst="rect">
              <a:avLst/>
            </a:prstGeom>
            <a:ln>
              <a:noFill/>
            </a:ln>
          </p:spPr>
          <p:txBody>
            <a:bodyPr wrap="square" lIns="86076" tIns="43038" rIns="86076" bIns="43038">
              <a:spAutoFit/>
            </a:bodyPr>
            <a:lstStyle/>
            <a:p>
              <a:pPr algn="ctr" defTabSz="860750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原子力</a:t>
              </a:r>
              <a:endParaRPr lang="en-US" altLang="ja-JP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86075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22</a:t>
              </a:r>
              <a:r>
                <a:rPr lang="ja-JP" altLang="en-US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～</a:t>
              </a:r>
              <a:r>
                <a:rPr lang="en-US" altLang="ja-JP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</a:t>
              </a:r>
              <a:r>
                <a:rPr lang="ja-JP" altLang="en-US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</a:t>
              </a:r>
              <a:endParaRPr lang="en-US" altLang="ja-JP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6090176" y="5854093"/>
              <a:ext cx="1207987" cy="256194"/>
            </a:xfrm>
            <a:prstGeom prst="rect">
              <a:avLst/>
            </a:prstGeom>
            <a:ln>
              <a:noFill/>
            </a:ln>
          </p:spPr>
          <p:txBody>
            <a:bodyPr wrap="square" lIns="86076" tIns="43038" rIns="86076" bIns="43038">
              <a:spAutoFit/>
            </a:bodyPr>
            <a:lstStyle/>
            <a:p>
              <a:pPr algn="ctr" defTabSz="860750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再エネ　</a:t>
              </a:r>
              <a:r>
                <a:rPr lang="en-US" altLang="ja-JP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16</a:t>
              </a:r>
              <a:r>
                <a:rPr lang="ja-JP" altLang="en-US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</a:t>
              </a:r>
              <a:endParaRPr lang="en-US" altLang="ja-JP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4720566" y="5535818"/>
              <a:ext cx="1207987" cy="264429"/>
            </a:xfrm>
            <a:prstGeom prst="rect">
              <a:avLst/>
            </a:prstGeom>
            <a:ln>
              <a:noFill/>
            </a:ln>
          </p:spPr>
          <p:txBody>
            <a:bodyPr wrap="square" lIns="86076" tIns="43038" rIns="86076" bIns="43038">
              <a:spAutoFit/>
            </a:bodyPr>
            <a:lstStyle/>
            <a:p>
              <a:pPr algn="ctr" defTabSz="860750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原子力　</a:t>
              </a:r>
              <a:r>
                <a:rPr lang="en-US" altLang="ja-JP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25</a:t>
              </a:r>
              <a:r>
                <a:rPr lang="ja-JP" altLang="en-US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</a:t>
              </a:r>
              <a:endPara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4689540" y="4547518"/>
              <a:ext cx="1207987" cy="756818"/>
            </a:xfrm>
            <a:prstGeom prst="rect">
              <a:avLst/>
            </a:prstGeom>
            <a:ln>
              <a:noFill/>
            </a:ln>
          </p:spPr>
          <p:txBody>
            <a:bodyPr wrap="square" lIns="86076" tIns="43038" rIns="86076" bIns="43038">
              <a:spAutoFit/>
            </a:bodyPr>
            <a:lstStyle/>
            <a:p>
              <a:pPr algn="ctr" defTabSz="860750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火力全体：</a:t>
              </a:r>
              <a:r>
                <a:rPr lang="en-US" altLang="ja-JP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65</a:t>
              </a:r>
              <a:r>
                <a:rPr lang="ja-JP" altLang="en-US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</a:t>
              </a:r>
              <a:endPara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860750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ＬＮＧ　</a:t>
              </a:r>
              <a:r>
                <a:rPr lang="en-US" altLang="ja-JP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29</a:t>
              </a:r>
              <a:r>
                <a:rPr lang="ja-JP" altLang="en-US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</a:t>
              </a:r>
              <a:endPara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860750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石油　</a:t>
              </a:r>
              <a:r>
                <a:rPr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9</a:t>
              </a:r>
              <a:r>
                <a:rPr lang="ja-JP" altLang="en-US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</a:t>
              </a:r>
              <a:endPara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860750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石炭　</a:t>
              </a:r>
              <a:r>
                <a:rPr lang="en-US" altLang="ja-JP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28</a:t>
              </a:r>
              <a:r>
                <a:rPr lang="ja-JP" altLang="en-US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</a:t>
              </a:r>
              <a:endPara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6105254" y="4547518"/>
              <a:ext cx="1207987" cy="733247"/>
            </a:xfrm>
            <a:prstGeom prst="rect">
              <a:avLst/>
            </a:prstGeom>
            <a:ln>
              <a:noFill/>
            </a:ln>
          </p:spPr>
          <p:txBody>
            <a:bodyPr wrap="square" lIns="86076" tIns="43038" rIns="86076" bIns="43038">
              <a:spAutoFit/>
            </a:bodyPr>
            <a:lstStyle/>
            <a:p>
              <a:pPr algn="ctr" defTabSz="860750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火力</a:t>
              </a:r>
              <a:r>
                <a:rPr lang="ja-JP" altLang="en-US" sz="105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全体</a:t>
              </a:r>
              <a:r>
                <a:rPr lang="ja-JP" altLang="en-US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：</a:t>
              </a:r>
              <a:r>
                <a:rPr lang="en-US" altLang="ja-JP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81</a:t>
              </a:r>
              <a:r>
                <a:rPr lang="ja-JP" altLang="en-US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</a:t>
              </a:r>
              <a:endPara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860750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ＬＮＧ　</a:t>
              </a:r>
              <a:r>
                <a:rPr lang="en-US" altLang="ja-JP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40</a:t>
              </a:r>
              <a:r>
                <a:rPr lang="ja-JP" altLang="en-US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</a:t>
              </a:r>
              <a:endPara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860750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石油　</a:t>
              </a:r>
              <a:r>
                <a:rPr lang="en-US" altLang="ja-JP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9</a:t>
              </a:r>
              <a:r>
                <a:rPr lang="ja-JP" altLang="en-US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</a:t>
              </a:r>
              <a:endPara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860750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石炭　</a:t>
              </a:r>
              <a:r>
                <a:rPr lang="en-US" altLang="ja-JP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33</a:t>
              </a:r>
              <a:r>
                <a:rPr lang="ja-JP" altLang="en-US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</a:t>
              </a:r>
              <a:endPara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7540571" y="4547518"/>
              <a:ext cx="1207987" cy="733247"/>
            </a:xfrm>
            <a:prstGeom prst="rect">
              <a:avLst/>
            </a:prstGeom>
            <a:ln>
              <a:noFill/>
            </a:ln>
          </p:spPr>
          <p:txBody>
            <a:bodyPr wrap="square" lIns="86076" tIns="43038" rIns="86076" bIns="43038">
              <a:spAutoFit/>
            </a:bodyPr>
            <a:lstStyle/>
            <a:p>
              <a:pPr algn="ctr" defTabSz="860750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火力全体：</a:t>
              </a:r>
              <a:r>
                <a:rPr lang="en-US" altLang="ja-JP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56</a:t>
              </a:r>
              <a:r>
                <a:rPr lang="ja-JP" altLang="en-US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</a:t>
              </a:r>
              <a:endPara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860750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ＬＮＧ　</a:t>
              </a:r>
              <a:r>
                <a:rPr lang="en-US" altLang="ja-JP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27</a:t>
              </a:r>
              <a:r>
                <a:rPr lang="ja-JP" altLang="en-US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</a:t>
              </a:r>
              <a:endPara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860750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石油　　</a:t>
              </a:r>
              <a:r>
                <a:rPr lang="en-US" altLang="ja-JP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</a:t>
              </a:r>
              <a:r>
                <a:rPr lang="ja-JP" altLang="en-US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</a:t>
              </a:r>
              <a:endPara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860750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石炭　</a:t>
              </a:r>
              <a:r>
                <a:rPr lang="en-US" altLang="ja-JP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26</a:t>
              </a:r>
              <a:r>
                <a:rPr lang="ja-JP" altLang="en-US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</a:t>
              </a:r>
              <a:endPara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6069651" y="5599477"/>
              <a:ext cx="1207987" cy="248499"/>
            </a:xfrm>
            <a:prstGeom prst="rect">
              <a:avLst/>
            </a:prstGeom>
            <a:ln>
              <a:noFill/>
            </a:ln>
          </p:spPr>
          <p:txBody>
            <a:bodyPr wrap="square" lIns="86076" tIns="43038" rIns="86076" bIns="43038">
              <a:spAutoFit/>
            </a:bodyPr>
            <a:lstStyle/>
            <a:p>
              <a:pPr algn="ctr" defTabSz="860750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原子力　</a:t>
              </a:r>
              <a:r>
                <a:rPr lang="en-US" altLang="ja-JP" sz="105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</a:t>
              </a:r>
              <a:r>
                <a:rPr lang="ja-JP" altLang="en-US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</a:t>
              </a:r>
              <a:endParaRPr lang="en-US" altLang="ja-JP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4686423" y="5862620"/>
              <a:ext cx="1207987" cy="248499"/>
            </a:xfrm>
            <a:prstGeom prst="rect">
              <a:avLst/>
            </a:prstGeom>
            <a:ln>
              <a:noFill/>
            </a:ln>
          </p:spPr>
          <p:txBody>
            <a:bodyPr wrap="square" lIns="86076" tIns="43038" rIns="86076" bIns="43038">
              <a:spAutoFit/>
            </a:bodyPr>
            <a:lstStyle/>
            <a:p>
              <a:pPr algn="ctr" defTabSz="860750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再エネ　</a:t>
              </a:r>
              <a:r>
                <a:rPr lang="en-US" altLang="ja-JP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9</a:t>
              </a:r>
              <a:r>
                <a:rPr lang="ja-JP" altLang="en-US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</a:t>
              </a:r>
              <a:endParaRPr lang="en-US" altLang="ja-JP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81" name="グループ化 80"/>
            <p:cNvGrpSpPr/>
            <p:nvPr/>
          </p:nvGrpSpPr>
          <p:grpSpPr>
            <a:xfrm>
              <a:off x="8798787" y="3916999"/>
              <a:ext cx="984842" cy="2130508"/>
              <a:chOff x="7764430" y="222051"/>
              <a:chExt cx="1467496" cy="2726765"/>
            </a:xfrm>
          </p:grpSpPr>
          <p:graphicFrame>
            <p:nvGraphicFramePr>
              <p:cNvPr id="82" name="グラフ 81"/>
              <p:cNvGraphicFramePr>
                <a:graphicFrameLocks/>
              </p:cNvGraphicFramePr>
              <p:nvPr>
                <p:extLst/>
              </p:nvPr>
            </p:nvGraphicFramePr>
            <p:xfrm>
              <a:off x="7809596" y="494645"/>
              <a:ext cx="1349668" cy="2454171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83" name="正方形/長方形 82"/>
              <p:cNvSpPr/>
              <p:nvPr/>
            </p:nvSpPr>
            <p:spPr>
              <a:xfrm>
                <a:off x="7775874" y="1048822"/>
                <a:ext cx="1440001" cy="268806"/>
              </a:xfrm>
              <a:prstGeom prst="rect">
                <a:avLst/>
              </a:prstGeom>
            </p:spPr>
            <p:txBody>
              <a:bodyPr wrap="square" lIns="86076" tIns="43038" rIns="86076" bIns="43038">
                <a:spAutoFit/>
              </a:bodyPr>
              <a:lstStyle/>
              <a:p>
                <a:pPr algn="ctr" defTabSz="8607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800" b="1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風力 </a:t>
                </a:r>
                <a:r>
                  <a:rPr lang="en-US" altLang="ja-JP" sz="8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1.7</a:t>
                </a:r>
                <a:r>
                  <a:rPr lang="ja-JP" altLang="en-US" sz="8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％</a:t>
                </a:r>
                <a:endParaRPr lang="en-US" altLang="ja-JP" sz="8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84" name="正方形/長方形 83"/>
              <p:cNvSpPr/>
              <p:nvPr/>
            </p:nvSpPr>
            <p:spPr>
              <a:xfrm>
                <a:off x="7764430" y="222051"/>
                <a:ext cx="1439999" cy="426372"/>
              </a:xfrm>
              <a:prstGeom prst="rect">
                <a:avLst/>
              </a:prstGeom>
            </p:spPr>
            <p:txBody>
              <a:bodyPr wrap="square" lIns="86076" tIns="43038" rIns="86076" bIns="43038">
                <a:spAutoFit/>
              </a:bodyPr>
              <a:lstStyle/>
              <a:p>
                <a:pPr algn="ctr" defTabSz="8607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8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地熱</a:t>
                </a:r>
                <a:endParaRPr lang="en-US" altLang="ja-JP" sz="8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 defTabSz="8607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ja-JP" sz="8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1.0</a:t>
                </a:r>
                <a:r>
                  <a:rPr lang="ja-JP" altLang="en-US" sz="8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～</a:t>
                </a:r>
                <a:r>
                  <a:rPr lang="en-US" altLang="ja-JP" sz="8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1.1</a:t>
                </a:r>
                <a:r>
                  <a:rPr lang="ja-JP" altLang="en-US" sz="8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％</a:t>
                </a:r>
                <a:endParaRPr lang="en-US" altLang="ja-JP" sz="8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85" name="正方形/長方形 84"/>
              <p:cNvSpPr/>
              <p:nvPr/>
            </p:nvSpPr>
            <p:spPr>
              <a:xfrm>
                <a:off x="7791102" y="1401631"/>
                <a:ext cx="1440000" cy="426372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86076" tIns="43038" rIns="86076" bIns="43038">
                <a:spAutoFit/>
              </a:bodyPr>
              <a:lstStyle/>
              <a:p>
                <a:pPr algn="ctr" defTabSz="8607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800" b="1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太陽光</a:t>
                </a:r>
                <a:endParaRPr lang="en-US" altLang="ja-JP" sz="8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 defTabSz="8607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ja-JP" sz="8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7.0</a:t>
                </a:r>
                <a:r>
                  <a:rPr lang="ja-JP" altLang="en-US" sz="8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％</a:t>
                </a:r>
                <a:endParaRPr lang="en-US" altLang="ja-JP" sz="8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86" name="正方形/長方形 85"/>
              <p:cNvSpPr/>
              <p:nvPr/>
            </p:nvSpPr>
            <p:spPr>
              <a:xfrm>
                <a:off x="7791925" y="689612"/>
                <a:ext cx="1440001" cy="426372"/>
              </a:xfrm>
              <a:prstGeom prst="rect">
                <a:avLst/>
              </a:prstGeom>
            </p:spPr>
            <p:txBody>
              <a:bodyPr wrap="square" lIns="86076" tIns="43038" rIns="86076" bIns="43038">
                <a:spAutoFit/>
              </a:bodyPr>
              <a:lstStyle/>
              <a:p>
                <a:pPr defTabSz="8607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800" b="1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　　</a:t>
                </a:r>
                <a:r>
                  <a:rPr lang="ja-JP" altLang="en-US" sz="8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ﾊﾞｲｵﾏｽ </a:t>
                </a:r>
                <a:endParaRPr lang="en-US" altLang="ja-JP" sz="8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 defTabSz="8607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ja-JP" sz="8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3.7</a:t>
                </a:r>
                <a:r>
                  <a:rPr lang="ja-JP" altLang="en-US" sz="8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～</a:t>
                </a:r>
                <a:r>
                  <a:rPr lang="en-US" altLang="ja-JP" sz="8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4.6</a:t>
                </a:r>
                <a:r>
                  <a:rPr lang="ja-JP" altLang="en-US" sz="8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％</a:t>
                </a:r>
                <a:endParaRPr lang="en-US" altLang="ja-JP" sz="8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87" name="正方形/長方形 86"/>
              <p:cNvSpPr/>
              <p:nvPr/>
            </p:nvSpPr>
            <p:spPr>
              <a:xfrm>
                <a:off x="7791102" y="2134034"/>
                <a:ext cx="1440000" cy="426372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86076" tIns="43038" rIns="86076" bIns="43038">
                <a:spAutoFit/>
              </a:bodyPr>
              <a:lstStyle/>
              <a:p>
                <a:pPr algn="ctr" defTabSz="8607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8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水力</a:t>
                </a:r>
                <a:endParaRPr lang="en-US" altLang="ja-JP" sz="8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 defTabSz="8607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ja-JP" sz="8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8.8</a:t>
                </a:r>
                <a:r>
                  <a:rPr lang="ja-JP" altLang="en-US" sz="8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～</a:t>
                </a:r>
                <a:r>
                  <a:rPr lang="en-US" altLang="ja-JP" sz="8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9.2</a:t>
                </a:r>
                <a:r>
                  <a:rPr lang="ja-JP" altLang="en-US" sz="8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％</a:t>
                </a:r>
                <a:endParaRPr lang="en-US" altLang="ja-JP" sz="8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grpSp>
          <p:nvGrpSpPr>
            <p:cNvPr id="5" name="グループ化 4"/>
            <p:cNvGrpSpPr/>
            <p:nvPr/>
          </p:nvGrpSpPr>
          <p:grpSpPr>
            <a:xfrm>
              <a:off x="4348088" y="955902"/>
              <a:ext cx="5313647" cy="2556511"/>
              <a:chOff x="4348088" y="955902"/>
              <a:chExt cx="5313647" cy="2556511"/>
            </a:xfrm>
          </p:grpSpPr>
          <p:graphicFrame>
            <p:nvGraphicFramePr>
              <p:cNvPr id="57" name="グラフ 56"/>
              <p:cNvGraphicFramePr>
                <a:graphicFrameLocks/>
              </p:cNvGraphicFramePr>
              <p:nvPr>
                <p:extLst/>
              </p:nvPr>
            </p:nvGraphicFramePr>
            <p:xfrm>
              <a:off x="4348088" y="955902"/>
              <a:ext cx="5313647" cy="2556511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sp>
            <p:nvSpPr>
              <p:cNvPr id="26" name="正方形/長方形 25"/>
              <p:cNvSpPr/>
              <p:nvPr/>
            </p:nvSpPr>
            <p:spPr>
              <a:xfrm>
                <a:off x="4627635" y="2680855"/>
                <a:ext cx="1427419" cy="279826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86076" tIns="43038" rIns="86076" bIns="43038">
                <a:spAutoFit/>
              </a:bodyPr>
              <a:lstStyle/>
              <a:p>
                <a:pPr algn="ctr" defTabSz="8607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05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再エネ　</a:t>
                </a:r>
                <a:r>
                  <a:rPr lang="en-US" altLang="ja-JP" sz="105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8</a:t>
                </a:r>
                <a:r>
                  <a:rPr lang="ja-JP" altLang="en-US" sz="105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％</a:t>
                </a:r>
                <a:endParaRPr lang="en-US" altLang="ja-JP" sz="105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4627174" y="2492836"/>
                <a:ext cx="1427419" cy="279826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86076" tIns="43038" rIns="86076" bIns="43038">
                <a:spAutoFit/>
              </a:bodyPr>
              <a:lstStyle/>
              <a:p>
                <a:pPr algn="ctr" defTabSz="8607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05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原子力　</a:t>
                </a:r>
                <a:r>
                  <a:rPr lang="en-US" altLang="ja-JP" sz="105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11</a:t>
                </a:r>
                <a:r>
                  <a:rPr lang="ja-JP" altLang="en-US" sz="105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％</a:t>
                </a:r>
                <a:endParaRPr lang="en-US" altLang="ja-JP" sz="105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4627174" y="1326644"/>
                <a:ext cx="1427419" cy="800885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86076" tIns="43038" rIns="86076" bIns="43038">
                <a:spAutoFit/>
              </a:bodyPr>
              <a:lstStyle/>
              <a:p>
                <a:pPr algn="ctr" defTabSz="8607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05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化石全体：</a:t>
                </a:r>
                <a:r>
                  <a:rPr lang="en-US" altLang="ja-JP" sz="105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81</a:t>
                </a:r>
                <a:r>
                  <a:rPr lang="ja-JP" altLang="en-US" sz="105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％</a:t>
                </a:r>
                <a:endParaRPr lang="en-US" altLang="ja-JP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 defTabSz="8607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05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ＬＮＧ　</a:t>
                </a:r>
                <a:r>
                  <a:rPr lang="en-US" altLang="ja-JP" sz="105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18</a:t>
                </a:r>
                <a:r>
                  <a:rPr lang="ja-JP" altLang="en-US" sz="105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％</a:t>
                </a:r>
                <a:endParaRPr lang="en-US" altLang="ja-JP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 defTabSz="8607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05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石油　</a:t>
                </a:r>
                <a:r>
                  <a:rPr lang="en-US" altLang="ja-JP" sz="105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40</a:t>
                </a:r>
                <a:r>
                  <a:rPr lang="ja-JP" altLang="en-US" sz="105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％</a:t>
                </a:r>
                <a:endParaRPr lang="en-US" altLang="ja-JP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 defTabSz="8607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05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石炭　</a:t>
                </a:r>
                <a:r>
                  <a:rPr lang="en-US" altLang="ja-JP" sz="105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23</a:t>
                </a:r>
                <a:r>
                  <a:rPr lang="ja-JP" altLang="en-US" sz="105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％</a:t>
                </a:r>
                <a:endParaRPr lang="ja-JP" altLang="en-US" sz="105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37" name="正方形/長方形 36"/>
              <p:cNvSpPr/>
              <p:nvPr/>
            </p:nvSpPr>
            <p:spPr>
              <a:xfrm>
                <a:off x="6291201" y="2389430"/>
                <a:ext cx="1427419" cy="279826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86076" tIns="43038" rIns="86076" bIns="43038">
                <a:spAutoFit/>
              </a:bodyPr>
              <a:lstStyle/>
              <a:p>
                <a:pPr algn="ctr" defTabSz="8607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05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原子力　</a:t>
                </a:r>
                <a:r>
                  <a:rPr lang="en-US" altLang="ja-JP" sz="1050" b="1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1</a:t>
                </a:r>
                <a:r>
                  <a:rPr lang="ja-JP" altLang="en-US" sz="105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％</a:t>
                </a:r>
                <a:endParaRPr lang="en-US" altLang="ja-JP" sz="105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38" name="正方形/長方形 37"/>
              <p:cNvSpPr/>
              <p:nvPr/>
            </p:nvSpPr>
            <p:spPr>
              <a:xfrm>
                <a:off x="8038030" y="2516949"/>
                <a:ext cx="1427419" cy="464719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86076" tIns="43038" rIns="86076" bIns="43038">
                <a:spAutoFit/>
              </a:bodyPr>
              <a:lstStyle/>
              <a:p>
                <a:pPr algn="ctr" defTabSz="8607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050" b="1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再エネ</a:t>
                </a:r>
                <a:endParaRPr lang="en-US" altLang="ja-JP" sz="105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 defTabSz="8607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ja-JP" sz="105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13</a:t>
                </a:r>
                <a:r>
                  <a:rPr lang="ja-JP" altLang="en-US" sz="105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～</a:t>
                </a:r>
                <a:r>
                  <a:rPr lang="en-US" altLang="ja-JP" sz="105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14</a:t>
                </a:r>
                <a:r>
                  <a:rPr lang="ja-JP" altLang="en-US" sz="105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％</a:t>
                </a:r>
                <a:endParaRPr lang="en-US" altLang="ja-JP" sz="105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8046812" y="2218955"/>
                <a:ext cx="1427419" cy="464719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86076" tIns="43038" rIns="86076" bIns="43038">
                <a:spAutoFit/>
              </a:bodyPr>
              <a:lstStyle/>
              <a:p>
                <a:pPr algn="ctr" defTabSz="8607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050" b="1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原子力</a:t>
                </a:r>
                <a:endParaRPr lang="en-US" altLang="ja-JP" sz="105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 defTabSz="8607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ja-JP" sz="105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11</a:t>
                </a:r>
                <a:r>
                  <a:rPr lang="ja-JP" altLang="en-US" sz="105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～</a:t>
                </a:r>
                <a:r>
                  <a:rPr lang="en-US" altLang="ja-JP" sz="105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10</a:t>
                </a:r>
                <a:r>
                  <a:rPr lang="ja-JP" altLang="en-US" sz="105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％</a:t>
                </a:r>
                <a:endParaRPr lang="en-US" altLang="ja-JP" sz="105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40" name="正方形/長方形 39"/>
              <p:cNvSpPr/>
              <p:nvPr/>
            </p:nvSpPr>
            <p:spPr>
              <a:xfrm>
                <a:off x="7971300" y="1326724"/>
                <a:ext cx="1427419" cy="800885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86076" tIns="43038" rIns="86076" bIns="43038">
                <a:spAutoFit/>
              </a:bodyPr>
              <a:lstStyle/>
              <a:p>
                <a:pPr algn="ctr" defTabSz="8607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05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化石全体：</a:t>
                </a:r>
                <a:r>
                  <a:rPr lang="en-US" altLang="ja-JP" sz="105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76</a:t>
                </a:r>
                <a:r>
                  <a:rPr lang="ja-JP" altLang="en-US" sz="105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％</a:t>
                </a:r>
                <a:endParaRPr lang="en-US" altLang="ja-JP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 defTabSz="8607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05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ＬＮＧ　</a:t>
                </a:r>
                <a:r>
                  <a:rPr lang="en-US" altLang="ja-JP" sz="105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18</a:t>
                </a:r>
                <a:r>
                  <a:rPr lang="ja-JP" altLang="en-US" sz="105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％</a:t>
                </a:r>
                <a:endParaRPr lang="en-US" altLang="ja-JP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 defTabSz="8607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05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石油　</a:t>
                </a:r>
                <a:r>
                  <a:rPr lang="en-US" altLang="ja-JP" sz="105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33</a:t>
                </a:r>
                <a:r>
                  <a:rPr lang="ja-JP" altLang="en-US" sz="105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％</a:t>
                </a:r>
                <a:endParaRPr lang="en-US" altLang="ja-JP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 defTabSz="8607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05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石炭　</a:t>
                </a:r>
                <a:r>
                  <a:rPr lang="en-US" altLang="ja-JP" sz="105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25</a:t>
                </a:r>
                <a:r>
                  <a:rPr lang="ja-JP" altLang="en-US" sz="105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％</a:t>
                </a:r>
                <a:endParaRPr lang="ja-JP" altLang="en-US" sz="105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41" name="正方形/長方形 40"/>
              <p:cNvSpPr/>
              <p:nvPr/>
            </p:nvSpPr>
            <p:spPr>
              <a:xfrm>
                <a:off x="6280865" y="1326724"/>
                <a:ext cx="1427419" cy="733247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86076" tIns="43038" rIns="86076" bIns="43038">
                <a:spAutoFit/>
              </a:bodyPr>
              <a:lstStyle/>
              <a:p>
                <a:pPr algn="ctr" defTabSz="8607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05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化石全体：</a:t>
                </a:r>
                <a:r>
                  <a:rPr lang="en-US" altLang="ja-JP" sz="105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87</a:t>
                </a:r>
                <a:r>
                  <a:rPr lang="ja-JP" altLang="en-US" sz="105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％</a:t>
                </a:r>
                <a:endParaRPr lang="en-US" altLang="ja-JP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 defTabSz="8607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05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ＬＮＧ　</a:t>
                </a:r>
                <a:r>
                  <a:rPr lang="en-US" altLang="ja-JP" sz="105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23</a:t>
                </a:r>
                <a:r>
                  <a:rPr lang="ja-JP" altLang="en-US" sz="105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％</a:t>
                </a:r>
                <a:endParaRPr lang="en-US" altLang="ja-JP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 defTabSz="8607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05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石油　</a:t>
                </a:r>
                <a:r>
                  <a:rPr lang="en-US" altLang="ja-JP" sz="105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39</a:t>
                </a:r>
                <a:r>
                  <a:rPr lang="ja-JP" altLang="en-US" sz="105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％</a:t>
                </a:r>
                <a:endParaRPr lang="en-US" altLang="ja-JP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 defTabSz="8607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05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石炭　</a:t>
                </a:r>
                <a:r>
                  <a:rPr lang="en-US" altLang="ja-JP" sz="105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25</a:t>
                </a:r>
                <a:r>
                  <a:rPr lang="ja-JP" altLang="en-US" sz="105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％</a:t>
                </a:r>
                <a:endParaRPr lang="ja-JP" altLang="en-US" sz="105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42" name="正方形/長方形 41"/>
              <p:cNvSpPr/>
              <p:nvPr/>
            </p:nvSpPr>
            <p:spPr>
              <a:xfrm>
                <a:off x="6326429" y="2644856"/>
                <a:ext cx="1427419" cy="248499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86076" tIns="43038" rIns="86076" bIns="43038">
                <a:spAutoFit/>
              </a:bodyPr>
              <a:lstStyle/>
              <a:p>
                <a:pPr algn="ctr" defTabSz="86075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05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再エネ　</a:t>
                </a:r>
                <a:r>
                  <a:rPr lang="en-US" altLang="ja-JP" sz="105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11</a:t>
                </a:r>
                <a:r>
                  <a:rPr lang="ja-JP" altLang="en-US" sz="105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％</a:t>
                </a:r>
                <a:endParaRPr lang="en-US" altLang="ja-JP" sz="105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0209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14548</TotalTime>
  <Words>150</Words>
  <Application>Microsoft Office PowerPoint</Application>
  <PresentationFormat>A4 210 x 297 mm</PresentationFormat>
  <Paragraphs>75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事務局</cp:lastModifiedBy>
  <cp:revision>1110</cp:revision>
  <cp:lastPrinted>2019-04-10T10:42:08Z</cp:lastPrinted>
  <dcterms:created xsi:type="dcterms:W3CDTF">2017-03-19T17:10:27Z</dcterms:created>
  <dcterms:modified xsi:type="dcterms:W3CDTF">2019-04-15T02:22:38Z</dcterms:modified>
</cp:coreProperties>
</file>