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22" r:id="rId1"/>
    <p:sldMasterId id="2147483736" r:id="rId2"/>
  </p:sldMasterIdLst>
  <p:notesMasterIdLst>
    <p:notesMasterId r:id="rId4"/>
  </p:notesMasterIdLst>
  <p:handoutMasterIdLst>
    <p:handoutMasterId r:id="rId5"/>
  </p:handoutMasterIdLst>
  <p:sldIdLst>
    <p:sldId id="939" r:id="rId3"/>
  </p:sldIdLst>
  <p:sldSz cx="9906000" cy="6858000" type="A4"/>
  <p:notesSz cx="6735763" cy="9866313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  <p15:guide id="3" orient="horz" pos="3107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千葉　尚" initials="千葉　尚" lastIdx="1" clrIdx="0">
    <p:extLst>
      <p:ext uri="{19B8F6BF-5375-455C-9EA6-DF929625EA0E}">
        <p15:presenceInfo xmlns:p15="http://schemas.microsoft.com/office/powerpoint/2012/main" userId="S-1-5-21-1600900866-214473669-2715095197-28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33CC33"/>
    <a:srgbClr val="FFD9FF"/>
    <a:srgbClr val="FFCC00"/>
    <a:srgbClr val="99FF66"/>
    <a:srgbClr val="66FF99"/>
    <a:srgbClr val="33CCFF"/>
    <a:srgbClr val="FFCCFF"/>
    <a:srgbClr val="FFFF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59" autoAdjust="0"/>
    <p:restoredTop sz="94790" autoAdjust="0"/>
  </p:normalViewPr>
  <p:slideViewPr>
    <p:cSldViewPr>
      <p:cViewPr varScale="1">
        <p:scale>
          <a:sx n="86" d="100"/>
          <a:sy n="86" d="100"/>
        </p:scale>
        <p:origin x="108" y="11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25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95" y="-94"/>
      </p:cViewPr>
      <p:guideLst>
        <p:guide orient="horz" pos="3130"/>
        <p:guide pos="2144"/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2919413" cy="493713"/>
          </a:xfrm>
          <a:prstGeom prst="rect">
            <a:avLst/>
          </a:prstGeom>
        </p:spPr>
        <p:txBody>
          <a:bodyPr vert="horz" lIns="91401" tIns="45701" rIns="91401" bIns="457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4"/>
            <a:ext cx="2919412" cy="493713"/>
          </a:xfrm>
          <a:prstGeom prst="rect">
            <a:avLst/>
          </a:prstGeom>
        </p:spPr>
        <p:txBody>
          <a:bodyPr vert="horz" lIns="91401" tIns="45701" rIns="91401" bIns="45701" rtlCol="0"/>
          <a:lstStyle>
            <a:lvl1pPr algn="r">
              <a:defRPr sz="1200"/>
            </a:lvl1pPr>
          </a:lstStyle>
          <a:p>
            <a:fld id="{DD9D10AD-D51A-40B4-A211-E217E63A0B01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6" y="9371013"/>
            <a:ext cx="2919413" cy="493712"/>
          </a:xfrm>
          <a:prstGeom prst="rect">
            <a:avLst/>
          </a:prstGeom>
        </p:spPr>
        <p:txBody>
          <a:bodyPr vert="horz" lIns="91401" tIns="45701" rIns="91401" bIns="457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01" tIns="45701" rIns="91401" bIns="45701" rtlCol="0" anchor="b"/>
          <a:lstStyle>
            <a:lvl1pPr algn="r">
              <a:defRPr sz="1200"/>
            </a:lvl1pPr>
          </a:lstStyle>
          <a:p>
            <a:fld id="{3728323A-D16C-4E1A-A867-66BACF289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1374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5"/>
            <a:ext cx="2918723" cy="493806"/>
          </a:xfrm>
          <a:prstGeom prst="rect">
            <a:avLst/>
          </a:prstGeom>
        </p:spPr>
        <p:txBody>
          <a:bodyPr vert="horz" lIns="62379" tIns="31191" rIns="62379" bIns="31191" rtlCol="0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901" y="5"/>
            <a:ext cx="2919799" cy="493806"/>
          </a:xfrm>
          <a:prstGeom prst="rect">
            <a:avLst/>
          </a:prstGeom>
        </p:spPr>
        <p:txBody>
          <a:bodyPr vert="horz" lIns="62379" tIns="31191" rIns="62379" bIns="31191" rtlCol="0"/>
          <a:lstStyle>
            <a:lvl1pPr algn="r">
              <a:defRPr sz="800"/>
            </a:lvl1pPr>
          </a:lstStyle>
          <a:p>
            <a:fld id="{1C44DBBF-58BF-4ABA-9CBD-E3855EF3D0D7}" type="datetimeFigureOut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39775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379" tIns="31191" rIns="62379" bIns="31191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470" y="4686256"/>
            <a:ext cx="5388826" cy="4439896"/>
          </a:xfrm>
          <a:prstGeom prst="rect">
            <a:avLst/>
          </a:prstGeom>
        </p:spPr>
        <p:txBody>
          <a:bodyPr vert="horz" lIns="62379" tIns="31191" rIns="62379" bIns="3119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371422"/>
            <a:ext cx="2918723" cy="492716"/>
          </a:xfrm>
          <a:prstGeom prst="rect">
            <a:avLst/>
          </a:prstGeom>
        </p:spPr>
        <p:txBody>
          <a:bodyPr vert="horz" lIns="62379" tIns="31191" rIns="62379" bIns="31191" rtlCol="0" anchor="b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901" y="9371422"/>
            <a:ext cx="2919799" cy="492716"/>
          </a:xfrm>
          <a:prstGeom prst="rect">
            <a:avLst/>
          </a:prstGeom>
        </p:spPr>
        <p:txBody>
          <a:bodyPr vert="horz" lIns="62379" tIns="31191" rIns="62379" bIns="31191" rtlCol="0" anchor="b"/>
          <a:lstStyle>
            <a:lvl1pPr algn="r">
              <a:defRPr sz="800"/>
            </a:lvl1pPr>
          </a:lstStyle>
          <a:p>
            <a:fld id="{898C6DBA-8A69-453D-96B5-51B1523076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9671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6913" y="739775"/>
            <a:ext cx="5341937" cy="36988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C6DBA-8A69-453D-96B5-51B15230765C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809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70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1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055624" y="384175"/>
            <a:ext cx="3119702" cy="81930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076" y="384175"/>
            <a:ext cx="9197446" cy="81930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621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295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251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689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357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744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217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980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15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88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22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61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1060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0F76-8E3F-4636-A9E9-4E648F6AC385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19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786">
                <a:solidFill>
                  <a:schemeClr val="tx1">
                    <a:tint val="75000"/>
                  </a:schemeClr>
                </a:solidFill>
              </a:defRPr>
            </a:lvl2pPr>
            <a:lvl3pPr marL="914308" indent="0">
              <a:buNone/>
              <a:defRPr sz="1571">
                <a:solidFill>
                  <a:schemeClr val="tx1">
                    <a:tint val="75000"/>
                  </a:schemeClr>
                </a:solidFill>
              </a:defRPr>
            </a:lvl3pPr>
            <a:lvl4pPr marL="1371462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460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078" y="2239963"/>
            <a:ext cx="6158574" cy="6337300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16751" y="2239963"/>
            <a:ext cx="6158574" cy="6337300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697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154" indent="0">
              <a:buNone/>
              <a:defRPr sz="2000" b="1"/>
            </a:lvl2pPr>
            <a:lvl3pPr marL="914308" indent="0">
              <a:buNone/>
              <a:defRPr sz="1786" b="1"/>
            </a:lvl3pPr>
            <a:lvl4pPr marL="1371462" indent="0">
              <a:buNone/>
              <a:defRPr sz="1571" b="1"/>
            </a:lvl4pPr>
            <a:lvl5pPr marL="1828617" indent="0">
              <a:buNone/>
              <a:defRPr sz="1571" b="1"/>
            </a:lvl5pPr>
            <a:lvl6pPr marL="2285771" indent="0">
              <a:buNone/>
              <a:defRPr sz="1571" b="1"/>
            </a:lvl6pPr>
            <a:lvl7pPr marL="2742926" indent="0">
              <a:buNone/>
              <a:defRPr sz="1571" b="1"/>
            </a:lvl7pPr>
            <a:lvl8pPr marL="3200080" indent="0">
              <a:buNone/>
              <a:defRPr sz="1571" b="1"/>
            </a:lvl8pPr>
            <a:lvl9pPr marL="3657234" indent="0">
              <a:buNone/>
              <a:defRPr sz="157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29"/>
            </a:lvl1pPr>
            <a:lvl2pPr>
              <a:defRPr sz="2000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154" indent="0">
              <a:buNone/>
              <a:defRPr sz="2000" b="1"/>
            </a:lvl2pPr>
            <a:lvl3pPr marL="914308" indent="0">
              <a:buNone/>
              <a:defRPr sz="1786" b="1"/>
            </a:lvl3pPr>
            <a:lvl4pPr marL="1371462" indent="0">
              <a:buNone/>
              <a:defRPr sz="1571" b="1"/>
            </a:lvl4pPr>
            <a:lvl5pPr marL="1828617" indent="0">
              <a:buNone/>
              <a:defRPr sz="1571" b="1"/>
            </a:lvl5pPr>
            <a:lvl6pPr marL="2285771" indent="0">
              <a:buNone/>
              <a:defRPr sz="1571" b="1"/>
            </a:lvl6pPr>
            <a:lvl7pPr marL="2742926" indent="0">
              <a:buNone/>
              <a:defRPr sz="1571" b="1"/>
            </a:lvl7pPr>
            <a:lvl8pPr marL="3200080" indent="0">
              <a:buNone/>
              <a:defRPr sz="1571" b="1"/>
            </a:lvl8pPr>
            <a:lvl9pPr marL="3657234" indent="0">
              <a:buNone/>
              <a:defRPr sz="157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29"/>
            </a:lvl1pPr>
            <a:lvl2pPr>
              <a:defRPr sz="2000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904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1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94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14"/>
            </a:lvl1pPr>
            <a:lvl2pPr>
              <a:defRPr sz="2786"/>
            </a:lvl2pPr>
            <a:lvl3pPr>
              <a:defRPr sz="2429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29"/>
            </a:lvl1pPr>
            <a:lvl2pPr marL="457154" indent="0">
              <a:buNone/>
              <a:defRPr sz="1214"/>
            </a:lvl2pPr>
            <a:lvl3pPr marL="914308" indent="0">
              <a:buNone/>
              <a:defRPr sz="1000"/>
            </a:lvl3pPr>
            <a:lvl4pPr marL="1371462" indent="0">
              <a:buNone/>
              <a:defRPr sz="929"/>
            </a:lvl4pPr>
            <a:lvl5pPr marL="1828617" indent="0">
              <a:buNone/>
              <a:defRPr sz="929"/>
            </a:lvl5pPr>
            <a:lvl6pPr marL="2285771" indent="0">
              <a:buNone/>
              <a:defRPr sz="929"/>
            </a:lvl6pPr>
            <a:lvl7pPr marL="2742926" indent="0">
              <a:buNone/>
              <a:defRPr sz="929"/>
            </a:lvl7pPr>
            <a:lvl8pPr marL="3200080" indent="0">
              <a:buNone/>
              <a:defRPr sz="929"/>
            </a:lvl8pPr>
            <a:lvl9pPr marL="3657234" indent="0">
              <a:buNone/>
              <a:defRPr sz="92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41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14"/>
            </a:lvl1pPr>
            <a:lvl2pPr marL="457154" indent="0">
              <a:buNone/>
              <a:defRPr sz="2786"/>
            </a:lvl2pPr>
            <a:lvl3pPr marL="914308" indent="0">
              <a:buNone/>
              <a:defRPr sz="2429"/>
            </a:lvl3pPr>
            <a:lvl4pPr marL="1371462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29"/>
            </a:lvl1pPr>
            <a:lvl2pPr marL="457154" indent="0">
              <a:buNone/>
              <a:defRPr sz="1214"/>
            </a:lvl2pPr>
            <a:lvl3pPr marL="914308" indent="0">
              <a:buNone/>
              <a:defRPr sz="1000"/>
            </a:lvl3pPr>
            <a:lvl4pPr marL="1371462" indent="0">
              <a:buNone/>
              <a:defRPr sz="929"/>
            </a:lvl4pPr>
            <a:lvl5pPr marL="1828617" indent="0">
              <a:buNone/>
              <a:defRPr sz="929"/>
            </a:lvl5pPr>
            <a:lvl6pPr marL="2285771" indent="0">
              <a:buNone/>
              <a:defRPr sz="929"/>
            </a:lvl6pPr>
            <a:lvl7pPr marL="2742926" indent="0">
              <a:buNone/>
              <a:defRPr sz="929"/>
            </a:lvl7pPr>
            <a:lvl8pPr marL="3200080" indent="0">
              <a:buNone/>
              <a:defRPr sz="929"/>
            </a:lvl8pPr>
            <a:lvl9pPr marL="3657234" indent="0">
              <a:buNone/>
              <a:defRPr sz="92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83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128001" tIns="64001" rIns="128001" bIns="6400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28001" tIns="64001" rIns="128001" bIns="6400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l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ct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308" rtl="0" eaLnBrk="1" latinLnBrk="0" hangingPunct="1">
        <a:spcBef>
          <a:spcPct val="0"/>
        </a:spcBef>
        <a:buNone/>
        <a:defRPr kumimoji="1" sz="44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14" kern="1200">
          <a:solidFill>
            <a:schemeClr val="tx1"/>
          </a:solidFill>
          <a:latin typeface="+mn-lt"/>
          <a:ea typeface="+mn-ea"/>
          <a:cs typeface="+mn-cs"/>
        </a:defRPr>
      </a:lvl1pPr>
      <a:lvl2pPr marL="742876" indent="-285721" algn="l" defTabSz="91430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86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29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4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8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2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2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308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2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0F76-8E3F-4636-A9E9-4E648F6AC385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51B4-8CDC-43FC-BB3C-3F24E54D55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22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正方形/長方形 122"/>
          <p:cNvSpPr/>
          <p:nvPr/>
        </p:nvSpPr>
        <p:spPr>
          <a:xfrm>
            <a:off x="499582" y="3356992"/>
            <a:ext cx="5438452" cy="3123165"/>
          </a:xfrm>
          <a:prstGeom prst="rect">
            <a:avLst/>
          </a:prstGeom>
          <a:solidFill>
            <a:srgbClr val="FF99FF">
              <a:alpha val="15000"/>
            </a:srgbClr>
          </a:solidFill>
          <a:ln w="19050">
            <a:solidFill>
              <a:srgbClr val="FF00FF">
                <a:alpha val="38000"/>
              </a:srgbClr>
            </a:solidFill>
            <a:prstDash val="sysDot"/>
          </a:ln>
        </p:spPr>
        <p:txBody>
          <a:bodyPr wrap="square" lIns="88414" tIns="44207" rIns="88414" bIns="44207">
            <a:noAutofit/>
          </a:bodyPr>
          <a:lstStyle/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ja-JP" altLang="en-US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6102899" y="3356992"/>
            <a:ext cx="3324358" cy="3123164"/>
          </a:xfrm>
          <a:prstGeom prst="rect">
            <a:avLst/>
          </a:prstGeom>
          <a:solidFill>
            <a:srgbClr val="FF99FF">
              <a:alpha val="15000"/>
            </a:srgbClr>
          </a:solidFill>
          <a:ln w="19050">
            <a:solidFill>
              <a:srgbClr val="FF00FF">
                <a:alpha val="38000"/>
              </a:srgbClr>
            </a:solidFill>
            <a:prstDash val="sysDot"/>
          </a:ln>
        </p:spPr>
        <p:txBody>
          <a:bodyPr wrap="square" lIns="88414" tIns="44207" rIns="88414" bIns="44207">
            <a:noAutofit/>
          </a:bodyPr>
          <a:lstStyle/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ja-JP" altLang="en-US" sz="101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角丸四角形 123"/>
          <p:cNvSpPr/>
          <p:nvPr/>
        </p:nvSpPr>
        <p:spPr>
          <a:xfrm>
            <a:off x="566051" y="4154650"/>
            <a:ext cx="5277046" cy="282462"/>
          </a:xfrm>
          <a:prstGeom prst="roundRect">
            <a:avLst/>
          </a:prstGeom>
          <a:solidFill>
            <a:schemeClr val="bg1">
              <a:lumMod val="85000"/>
              <a:alpha val="5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414" tIns="44207" rIns="88414" bIns="44207" rtlCol="0" anchor="ctr"/>
          <a:lstStyle/>
          <a:p>
            <a:pPr algn="ctr">
              <a:spcBef>
                <a:spcPts val="1071"/>
              </a:spcBef>
            </a:pPr>
            <a:r>
              <a:rPr lang="ja-JP" altLang="en-US" sz="1569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副チーム長 ： 立岡　元経済産業事務次官</a:t>
            </a:r>
          </a:p>
        </p:txBody>
      </p:sp>
      <p:sp>
        <p:nvSpPr>
          <p:cNvPr id="125" name="角丸四角形 124"/>
          <p:cNvSpPr/>
          <p:nvPr/>
        </p:nvSpPr>
        <p:spPr>
          <a:xfrm>
            <a:off x="566801" y="3776154"/>
            <a:ext cx="5275551" cy="282462"/>
          </a:xfrm>
          <a:prstGeom prst="roundRect">
            <a:avLst/>
          </a:prstGeom>
          <a:solidFill>
            <a:srgbClr val="11E31B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414" tIns="44207" rIns="88414" bIns="44207" rtlCol="0" anchor="ctr"/>
          <a:lstStyle/>
          <a:p>
            <a:pPr algn="ctr"/>
            <a:r>
              <a:rPr lang="ja-JP" altLang="en-US" sz="1569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チーム長 ： 福井　（公社）福島相双復興推進機構理事長</a:t>
            </a:r>
            <a:endParaRPr lang="ja-JP" altLang="en-US" sz="1569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角丸四角形 125"/>
          <p:cNvSpPr/>
          <p:nvPr/>
        </p:nvSpPr>
        <p:spPr>
          <a:xfrm>
            <a:off x="3528314" y="5214627"/>
            <a:ext cx="2595087" cy="247639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88414" tIns="44207" rIns="88414" bIns="44207" rtlCol="0" anchor="ctr"/>
          <a:lstStyle/>
          <a:p>
            <a:pPr algn="ctr">
              <a:spcBef>
                <a:spcPts val="1071"/>
              </a:spcBef>
            </a:pPr>
            <a:endParaRPr lang="ja-JP" altLang="en-US" sz="1015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1577793" y="3100347"/>
            <a:ext cx="3222894" cy="543889"/>
          </a:xfrm>
          <a:prstGeom prst="rect">
            <a:avLst/>
          </a:prstGeom>
          <a:solidFill>
            <a:schemeClr val="bg1"/>
          </a:solidFill>
          <a:ln w="28575">
            <a:solidFill>
              <a:srgbClr val="FF99FF"/>
            </a:solidFill>
          </a:ln>
        </p:spPr>
        <p:txBody>
          <a:bodyPr wrap="square" lIns="88414" tIns="44207" rIns="88414" bIns="44207" rtlCol="0">
            <a:spAutoFit/>
          </a:bodyPr>
          <a:lstStyle/>
          <a:p>
            <a:pPr algn="ctr"/>
            <a:r>
              <a:rPr lang="ja-JP" altLang="en-US" sz="1477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官民合同チーム</a:t>
            </a:r>
            <a:endParaRPr lang="en-US" altLang="ja-JP" sz="1477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  <a:p>
            <a:pPr algn="ctr"/>
            <a:r>
              <a:rPr lang="ja-JP" altLang="en-US" sz="1477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（</a:t>
            </a:r>
            <a:r>
              <a:rPr lang="ja-JP" altLang="en-US" sz="1477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２８</a:t>
            </a:r>
            <a:r>
              <a:rPr lang="ja-JP" altLang="en-US" sz="1477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６</a:t>
            </a:r>
            <a:r>
              <a:rPr lang="ja-JP" altLang="en-US" sz="1477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名</a:t>
            </a:r>
            <a:r>
              <a:rPr lang="ja-JP" altLang="en-US" sz="1477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：うち常駐</a:t>
            </a:r>
            <a:r>
              <a:rPr lang="ja-JP" altLang="en-US" sz="1477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２３１名</a:t>
            </a:r>
            <a:r>
              <a:rPr lang="ja-JP" altLang="en-US" sz="1477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）</a:t>
            </a:r>
            <a:endParaRPr lang="en-US" altLang="ja-JP" sz="1477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1059764" y="4734902"/>
            <a:ext cx="4265035" cy="1495385"/>
          </a:xfrm>
          <a:prstGeom prst="rect">
            <a:avLst/>
          </a:prstGeom>
          <a:noFill/>
          <a:ln w="19050">
            <a:solidFill>
              <a:srgbClr val="FF99FF"/>
            </a:solidFill>
            <a:prstDash val="sysDot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44207" rIns="0" bIns="44207" rtlCol="0">
            <a:noAutofit/>
          </a:bodyPr>
          <a:lstStyle/>
          <a:p>
            <a:pPr algn="ctr"/>
            <a:endParaRPr lang="en-US" altLang="ja-JP" sz="1015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1967198" y="4563827"/>
            <a:ext cx="2474754" cy="349518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44207" rIns="0" bIns="44207" rtlCol="0" anchor="ctr">
            <a:noAutofit/>
          </a:bodyPr>
          <a:lstStyle/>
          <a:p>
            <a:pPr algn="ctr"/>
            <a:r>
              <a: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公社</a:t>
            </a:r>
            <a:r>
              <a:rPr lang="en-US" altLang="ja-JP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47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福島相双復興推進機構</a:t>
            </a:r>
            <a:endParaRPr lang="en-US" altLang="ja-JP" sz="147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6348852" y="3573017"/>
            <a:ext cx="1510969" cy="56492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414" tIns="44207" rIns="88414" bIns="44207" rtlCol="0" anchor="ctr"/>
          <a:lstStyle/>
          <a:p>
            <a:pPr algn="ctr"/>
            <a:r>
              <a:rPr lang="ja-JP" altLang="en-US" sz="1569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福島支部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6348852" y="4303592"/>
            <a:ext cx="1510969" cy="56492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414" tIns="44207" rIns="88414" bIns="44207" rtlCol="0" anchor="ctr"/>
          <a:lstStyle/>
          <a:p>
            <a:pPr algn="ctr"/>
            <a:r>
              <a:rPr lang="ja-JP" altLang="en-US" sz="1569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南相馬支部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6348852" y="5764746"/>
            <a:ext cx="1510969" cy="56492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414" tIns="44207" rIns="88414" bIns="44207" rtlCol="0" anchor="ctr"/>
          <a:lstStyle/>
          <a:p>
            <a:pPr algn="ctr"/>
            <a:r>
              <a:rPr lang="ja-JP" altLang="en-US" sz="1569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東京支部</a:t>
            </a:r>
          </a:p>
        </p:txBody>
      </p:sp>
      <p:sp>
        <p:nvSpPr>
          <p:cNvPr id="28" name="角丸四角形 27"/>
          <p:cNvSpPr/>
          <p:nvPr/>
        </p:nvSpPr>
        <p:spPr>
          <a:xfrm>
            <a:off x="6348852" y="5034170"/>
            <a:ext cx="1510969" cy="56492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414" tIns="44207" rIns="88414" bIns="44207" rtlCol="0" anchor="ctr"/>
          <a:lstStyle/>
          <a:p>
            <a:pPr algn="ctr"/>
            <a:r>
              <a:rPr lang="ja-JP" altLang="en-US" sz="1569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いわき支部</a:t>
            </a:r>
          </a:p>
        </p:txBody>
      </p:sp>
      <p:cxnSp>
        <p:nvCxnSpPr>
          <p:cNvPr id="16" name="直線コネクタ 15"/>
          <p:cNvCxnSpPr/>
          <p:nvPr/>
        </p:nvCxnSpPr>
        <p:spPr>
          <a:xfrm>
            <a:off x="5950034" y="4069469"/>
            <a:ext cx="166154" cy="0"/>
          </a:xfrm>
          <a:prstGeom prst="line">
            <a:avLst/>
          </a:prstGeom>
          <a:ln w="19050">
            <a:solidFill>
              <a:srgbClr val="FF99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角丸四角形 77"/>
          <p:cNvSpPr/>
          <p:nvPr/>
        </p:nvSpPr>
        <p:spPr>
          <a:xfrm>
            <a:off x="4503484" y="4624380"/>
            <a:ext cx="1338867" cy="28896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33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414" tIns="44207" rIns="88414" bIns="44207" rtlCol="0" anchor="ctr"/>
          <a:lstStyle/>
          <a:p>
            <a:pPr algn="ctr"/>
            <a:r>
              <a:rPr lang="ja-JP" altLang="en-US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本部（福島市）</a:t>
            </a:r>
          </a:p>
        </p:txBody>
      </p:sp>
      <p:sp>
        <p:nvSpPr>
          <p:cNvPr id="54" name="角丸四角形 53"/>
          <p:cNvSpPr/>
          <p:nvPr/>
        </p:nvSpPr>
        <p:spPr>
          <a:xfrm>
            <a:off x="3208846" y="5524159"/>
            <a:ext cx="1894154" cy="39876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414" tIns="44207" rIns="88414" bIns="44207" rtlCol="0" anchor="ctr"/>
          <a:lstStyle/>
          <a:p>
            <a:pPr algn="ctr"/>
            <a:r>
              <a:rPr lang="ja-JP" altLang="en-US" sz="147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企画グループ</a:t>
            </a:r>
          </a:p>
        </p:txBody>
      </p:sp>
      <p:sp>
        <p:nvSpPr>
          <p:cNvPr id="55" name="角丸四角形 54"/>
          <p:cNvSpPr/>
          <p:nvPr/>
        </p:nvSpPr>
        <p:spPr>
          <a:xfrm>
            <a:off x="1169119" y="5515446"/>
            <a:ext cx="1894154" cy="39876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414" tIns="44207" rIns="88414" bIns="44207" rtlCol="0" anchor="ctr"/>
          <a:lstStyle/>
          <a:p>
            <a:pPr algn="ctr"/>
            <a:r>
              <a:rPr lang="ja-JP" altLang="en-US" sz="12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地域・生活支援</a:t>
            </a:r>
            <a:endParaRPr lang="en-US" altLang="ja-JP" sz="1292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グループ</a:t>
            </a:r>
          </a:p>
        </p:txBody>
      </p:sp>
      <p:sp>
        <p:nvSpPr>
          <p:cNvPr id="56" name="角丸四角形 55"/>
          <p:cNvSpPr/>
          <p:nvPr/>
        </p:nvSpPr>
        <p:spPr>
          <a:xfrm>
            <a:off x="3226928" y="4998737"/>
            <a:ext cx="1894154" cy="39876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414" tIns="44207" rIns="88414" bIns="44207" rtlCol="0" anchor="ctr"/>
          <a:lstStyle/>
          <a:p>
            <a:pPr algn="ctr"/>
            <a:r>
              <a:rPr lang="ja-JP" altLang="en-US" sz="147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事業者支援グループ</a:t>
            </a:r>
          </a:p>
        </p:txBody>
      </p:sp>
      <p:sp>
        <p:nvSpPr>
          <p:cNvPr id="130" name="角丸四角形 129"/>
          <p:cNvSpPr/>
          <p:nvPr/>
        </p:nvSpPr>
        <p:spPr>
          <a:xfrm rot="10800000" flipV="1">
            <a:off x="2261769" y="5982560"/>
            <a:ext cx="1894154" cy="39876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414" tIns="44207" rIns="88414" bIns="44207" rtlCol="0" anchor="ctr"/>
          <a:lstStyle/>
          <a:p>
            <a:pPr algn="ctr"/>
            <a:r>
              <a:rPr lang="ja-JP" altLang="en-US" sz="147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営農再開グループ</a:t>
            </a:r>
            <a:endParaRPr lang="ja-JP" altLang="en-US" sz="1477" baseline="30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182731" y="4998737"/>
            <a:ext cx="1894154" cy="39876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414" tIns="44207" rIns="88414" bIns="44207" rtlCol="0" anchor="ctr"/>
          <a:lstStyle/>
          <a:p>
            <a:pPr algn="ctr"/>
            <a:r>
              <a:rPr lang="ja-JP" altLang="en-US" sz="147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総務調整グループ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8026180" y="4424327"/>
            <a:ext cx="1180833" cy="332308"/>
          </a:xfrm>
          <a:prstGeom prst="roundRect">
            <a:avLst/>
          </a:prstGeom>
          <a:solidFill>
            <a:srgbClr val="79D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414" tIns="44207" rIns="88414" bIns="44207" rtlCol="0" anchor="ctr"/>
          <a:lstStyle/>
          <a:p>
            <a:pPr algn="ctr"/>
            <a:r>
              <a:rPr lang="ja-JP" altLang="en-US" sz="147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浪江事務所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8026180" y="5155064"/>
            <a:ext cx="1180833" cy="332308"/>
          </a:xfrm>
          <a:prstGeom prst="roundRect">
            <a:avLst/>
          </a:prstGeom>
          <a:solidFill>
            <a:srgbClr val="79D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414" tIns="44207" rIns="88414" bIns="44207" rtlCol="0" anchor="ctr"/>
          <a:lstStyle/>
          <a:p>
            <a:pPr algn="ctr"/>
            <a:r>
              <a:rPr lang="ja-JP" altLang="en-US" sz="147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富岡事務所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7859816" y="4591229"/>
            <a:ext cx="16615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7859816" y="5328525"/>
            <a:ext cx="166154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タイトル 1"/>
          <p:cNvSpPr txBox="1">
            <a:spLocks/>
          </p:cNvSpPr>
          <p:nvPr/>
        </p:nvSpPr>
        <p:spPr>
          <a:xfrm>
            <a:off x="478749" y="95058"/>
            <a:ext cx="8948508" cy="381615"/>
          </a:xfrm>
          <a:prstGeom prst="rect">
            <a:avLst/>
          </a:prstGeom>
          <a:solidFill>
            <a:srgbClr val="CCFFFF"/>
          </a:solidFill>
          <a:ln w="28575">
            <a:solidFill>
              <a:srgbClr val="00B0F0"/>
            </a:solidFill>
          </a:ln>
        </p:spPr>
        <p:txBody>
          <a:bodyPr lIns="85488" tIns="42744" rIns="85488" bIns="42744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福島相双復興推進機構（官民合同チーム）の概要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491603" y="644834"/>
            <a:ext cx="8935655" cy="228011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marL="266700" indent="-266700" algn="just">
              <a:lnSpc>
                <a:spcPts val="25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9420225" algn="l"/>
              </a:tabLst>
            </a:pPr>
            <a:r>
              <a:rPr lang="ja-JP" altLang="en-US" sz="20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福島相双復興官民合同チームは、国、福島県、</a:t>
            </a:r>
            <a:r>
              <a:rPr lang="ja-JP" altLang="en-US" sz="20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民間の</a:t>
            </a:r>
            <a:r>
              <a:rPr lang="ja-JP" altLang="en-US" sz="20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構成により、平成</a:t>
            </a:r>
            <a:r>
              <a:rPr lang="en-US" altLang="ja-JP" sz="20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20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年８月</a:t>
            </a:r>
            <a:r>
              <a:rPr lang="en-US" altLang="ja-JP" sz="20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20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日に創設</a:t>
            </a: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 indent="-266700" algn="just">
              <a:lnSpc>
                <a:spcPts val="25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9420225" algn="l"/>
              </a:tabLst>
            </a:pP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原子力発電所事故による被災事業者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注）</a:t>
            </a: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20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個別訪問（約</a:t>
            </a:r>
            <a:r>
              <a:rPr lang="en-US" altLang="ja-JP" sz="20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5,200</a:t>
            </a:r>
            <a:r>
              <a:rPr lang="ja-JP" altLang="en-US" sz="20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者）</a:t>
            </a: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。専門家によるコンサルティングや、国の支援策等を通じ、</a:t>
            </a:r>
            <a:r>
              <a:rPr lang="ja-JP" altLang="en-US" sz="20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事業再開や自立を支援</a:t>
            </a: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。平成</a:t>
            </a:r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月から</a:t>
            </a:r>
            <a:r>
              <a:rPr lang="ja-JP" altLang="en-US" sz="20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農業者への個別訪問（約</a:t>
            </a:r>
            <a:r>
              <a:rPr lang="en-US" altLang="ja-JP" sz="2000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1,500</a:t>
            </a:r>
            <a:r>
              <a:rPr lang="ja-JP" altLang="en-US" sz="2000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者）</a:t>
            </a: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も実施。</a:t>
            </a:r>
            <a:endParaRPr lang="en-US" altLang="ja-JP" sz="2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36575" indent="-536575" algn="just">
              <a:tabLst>
                <a:tab pos="9420225" algn="l"/>
              </a:tabLst>
            </a:pP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注：</a:t>
            </a:r>
            <a:r>
              <a:rPr lang="zh-TW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被災</a:t>
            </a:r>
            <a:r>
              <a:rPr lang="en-US" altLang="zh-TW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zh-TW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（田村市、南相馬市、川俣町、広野町、楢葉町、富岡町、川内村、大熊町、双葉町、浪江町、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葛尾村及び飯舘村）が対象</a:t>
            </a:r>
          </a:p>
        </p:txBody>
      </p:sp>
    </p:spTree>
    <p:extLst>
      <p:ext uri="{BB962C8B-B14F-4D97-AF65-F5344CB8AC3E}">
        <p14:creationId xmlns:p14="http://schemas.microsoft.com/office/powerpoint/2010/main" val="107283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42376</TotalTime>
  <Words>184</Words>
  <Application>Microsoft Office PowerPoint</Application>
  <PresentationFormat>A4 210 x 297 mm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Wingdings</vt:lpstr>
      <vt:lpstr>4_Office ​​テーマ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北見 浩二（支援チーム）</dc:creator>
  <cp:lastModifiedBy>Windows ユーザー</cp:lastModifiedBy>
  <cp:revision>2040</cp:revision>
  <cp:lastPrinted>2018-02-01T01:09:32Z</cp:lastPrinted>
  <dcterms:created xsi:type="dcterms:W3CDTF">2013-04-08T03:21:21Z</dcterms:created>
  <dcterms:modified xsi:type="dcterms:W3CDTF">2019-04-12T07:37:10Z</dcterms:modified>
</cp:coreProperties>
</file>