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3"/>
  </p:notesMasterIdLst>
  <p:handoutMasterIdLst>
    <p:handoutMasterId r:id="rId4"/>
  </p:handoutMasterIdLst>
  <p:sldIdLst>
    <p:sldId id="890" r:id="rId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C8"/>
    <a:srgbClr val="FF5A00"/>
    <a:srgbClr val="99D6EC"/>
    <a:srgbClr val="FFBE3C"/>
    <a:srgbClr val="B197D3"/>
    <a:srgbClr val="B0103E"/>
    <a:srgbClr val="000000"/>
    <a:srgbClr val="0098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48" autoAdjust="0"/>
    <p:restoredTop sz="94647" autoAdjust="0"/>
  </p:normalViewPr>
  <p:slideViewPr>
    <p:cSldViewPr>
      <p:cViewPr varScale="1">
        <p:scale>
          <a:sx n="45" d="100"/>
          <a:sy n="45" d="100"/>
        </p:scale>
        <p:origin x="1332" y="60"/>
      </p:cViewPr>
      <p:guideLst>
        <p:guide orient="horz" pos="414"/>
        <p:guide pos="126"/>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1806" y="-7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11" tIns="45705" rIns="91411" bIns="4570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5" y="0"/>
            <a:ext cx="2918831" cy="493316"/>
          </a:xfrm>
          <a:prstGeom prst="rect">
            <a:avLst/>
          </a:prstGeom>
        </p:spPr>
        <p:txBody>
          <a:bodyPr vert="horz" lIns="91411" tIns="45705" rIns="91411" bIns="45705"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11" tIns="45705" rIns="91411"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5" y="9371285"/>
            <a:ext cx="2918831" cy="493316"/>
          </a:xfrm>
          <a:prstGeom prst="rect">
            <a:avLst/>
          </a:prstGeom>
        </p:spPr>
        <p:txBody>
          <a:bodyPr vert="horz" lIns="91411" tIns="45705" rIns="91411" bIns="45705"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11" tIns="45705" rIns="91411" bIns="45705" rtlCol="0"/>
          <a:lstStyle>
            <a:lvl1pPr algn="l">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11" tIns="45705" rIns="91411" bIns="45705"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11" tIns="45705" rIns="91411" bIns="4570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11" tIns="45705" rIns="91411" bIns="4570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5"/>
            <a:ext cx="2918831" cy="493316"/>
          </a:xfrm>
          <a:prstGeom prst="rect">
            <a:avLst/>
          </a:prstGeom>
        </p:spPr>
        <p:txBody>
          <a:bodyPr vert="horz" lIns="91411" tIns="45705" rIns="91411" bIns="45705"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87264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2018/4/12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2018/4/12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2018/4/12</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200025" y="15032"/>
            <a:ext cx="9505503" cy="461665"/>
          </a:xfrm>
        </p:spPr>
        <p:txBody>
          <a:bodyPr/>
          <a:lstStyle/>
          <a:p>
            <a:r>
              <a:rPr lang="ja-JP" altLang="en-US" dirty="0" smtClean="0"/>
              <a:t>消費者の皆様からの相談の状況（ガス）</a:t>
            </a:r>
            <a:endParaRPr kumimoji="1" lang="ja-JP" altLang="en-US" dirty="0"/>
          </a:p>
        </p:txBody>
      </p:sp>
      <p:sp>
        <p:nvSpPr>
          <p:cNvPr id="8" name="テキスト プレースホルダー 7"/>
          <p:cNvSpPr>
            <a:spLocks noGrp="1"/>
          </p:cNvSpPr>
          <p:nvPr>
            <p:ph type="body" sz="quarter" idx="17"/>
          </p:nvPr>
        </p:nvSpPr>
        <p:spPr>
          <a:xfrm>
            <a:off x="200025" y="519088"/>
            <a:ext cx="9505950" cy="833663"/>
          </a:xfrm>
        </p:spPr>
        <p:txBody>
          <a:bodyPr/>
          <a:lstStyle/>
          <a:p>
            <a:r>
              <a:rPr lang="ja-JP" altLang="en-US" dirty="0"/>
              <a:t>小売全面自由化開始直前に最も相談件数が増加。自由化後、落ち着きつつある</a:t>
            </a:r>
            <a:br>
              <a:rPr lang="ja-JP" altLang="en-US" dirty="0"/>
            </a:br>
            <a:r>
              <a:rPr lang="ja-JP" altLang="en-US" dirty="0"/>
              <a:t>ものの、具体的な契約に関する相談や料金支払いに関する相談が増加。</a:t>
            </a:r>
          </a:p>
        </p:txBody>
      </p:sp>
      <p:sp>
        <p:nvSpPr>
          <p:cNvPr id="19" name="テキスト ボックス 18"/>
          <p:cNvSpPr txBox="1"/>
          <p:nvPr/>
        </p:nvSpPr>
        <p:spPr>
          <a:xfrm>
            <a:off x="4930838" y="1311176"/>
            <a:ext cx="4248472" cy="369332"/>
          </a:xfrm>
          <a:prstGeom prst="rect">
            <a:avLst/>
          </a:prstGeom>
          <a:noFill/>
        </p:spPr>
        <p:txBody>
          <a:bodyPr wrap="square" rtlCol="0">
            <a:spAutoFit/>
          </a:bodyP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相談事例</a:t>
            </a:r>
            <a:endParaRPr kumimoji="1" lang="ja-JP" altLang="en-US"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463066" y="1671216"/>
            <a:ext cx="5242462" cy="1477328"/>
          </a:xfrm>
          <a:prstGeom prst="rect">
            <a:avLst/>
          </a:prstGeom>
          <a:solidFill>
            <a:schemeClr val="accent6">
              <a:lumMod val="40000"/>
              <a:lumOff val="60000"/>
            </a:schemeClr>
          </a:solidFill>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marL="182563" indent="-182563"/>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◆「契約中</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のガス会社の名称が変わる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案内</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されたので了承し</a:t>
            </a:r>
            <a:r>
              <a:rPr lang="ja-JP" altLang="en-US" sz="15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ところ、後日送られてきた書類に契約中のガス</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会社とは違う</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会社名等が</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記載</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され、新規契約した事になって</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いた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lang="ja-JP" altLang="en-US" sz="1500" dirty="0">
                <a:latin typeface="Meiryo UI" panose="020B0604030504040204" pitchFamily="50" charset="-128"/>
                <a:ea typeface="Meiryo UI" panose="020B0604030504040204" pitchFamily="50" charset="-128"/>
                <a:cs typeface="Meiryo UI" panose="020B0604030504040204" pitchFamily="50" charset="-128"/>
              </a:rPr>
              <a:t>◆「この地域は弊社が担当することとなった」と説明されたことから、契約変更をしなければならないと勘違いし、その事業者とガスの供給契約を結んでしまった。ところが、後にその説明は嘘だと分かった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500" dirty="0" smtClean="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22" name="テキスト ボックス 21"/>
          <p:cNvSpPr txBox="1"/>
          <p:nvPr/>
        </p:nvSpPr>
        <p:spPr>
          <a:xfrm>
            <a:off x="4463066" y="4293096"/>
            <a:ext cx="5242462" cy="1246495"/>
          </a:xfrm>
          <a:prstGeom prst="rect">
            <a:avLst/>
          </a:prstGeom>
          <a:solidFill>
            <a:schemeClr val="accent6">
              <a:lumMod val="40000"/>
              <a:lumOff val="60000"/>
            </a:schemeClr>
          </a:solidFill>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marL="182563" indent="-182563"/>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◆契約</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しているガス</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会社名で</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、「ご利用のお客様」</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といって</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、ある事業者から電話があった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。ガス</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の小売自由化が始まった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ので新しい</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プランの提案かと思い、聞かれるままに「お客様番号」等の個人情報を伝えた。ところが、話の最後に別の会社との契約になると言われ、驚いて契約書の送付を断った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。個人情報の悪用が心配だ。</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9550142-B990-490A-A107-ED7302A7FD52}" type="slidenum">
              <a:rPr kumimoji="1" lang="ja-JP" altLang="en-US" smtClean="0"/>
              <a:t>0</a:t>
            </a:fld>
            <a:endParaRPr kumimoji="1" lang="ja-JP" altLang="en-US" dirty="0"/>
          </a:p>
        </p:txBody>
      </p:sp>
      <p:sp>
        <p:nvSpPr>
          <p:cNvPr id="16" name="テキスト ボックス 15"/>
          <p:cNvSpPr txBox="1"/>
          <p:nvPr/>
        </p:nvSpPr>
        <p:spPr>
          <a:xfrm>
            <a:off x="343248" y="1420940"/>
            <a:ext cx="3631122" cy="451406"/>
          </a:xfrm>
          <a:prstGeom prst="rect">
            <a:avLst/>
          </a:prstGeom>
          <a:noFill/>
        </p:spPr>
        <p:txBody>
          <a:bodyPr wrap="none" rtlCol="0">
            <a:spAutoFit/>
          </a:bodyPr>
          <a:lstStyle/>
          <a:p>
            <a:pPr algn="ctr">
              <a:lnSpc>
                <a:spcPts val="1400"/>
              </a:lnSpc>
              <a:defRPr sz="1260" b="1" i="0" u="none" strike="noStrike" kern="1200" baseline="0">
                <a:solidFill>
                  <a:prstClr val="black"/>
                </a:solidFill>
                <a:latin typeface="Meiryo UI" panose="020B0604030504040204" pitchFamily="50" charset="-128"/>
                <a:ea typeface="Meiryo UI" panose="020B0604030504040204" pitchFamily="50" charset="-128"/>
                <a:cs typeface="Meiryo UI" panose="020B0604030504040204" pitchFamily="50" charset="-128"/>
              </a:defRPr>
            </a:pPr>
            <a:r>
              <a:rPr lang="ja-JP" altLang="en-US" dirty="0"/>
              <a:t>ガス</a:t>
            </a:r>
            <a:r>
              <a:rPr lang="ja-JP" altLang="ja-JP" dirty="0" smtClean="0"/>
              <a:t>自由化</a:t>
            </a:r>
            <a:r>
              <a:rPr lang="ja-JP" altLang="ja-JP" dirty="0"/>
              <a:t>に関する国民生活センター及び消費生活</a:t>
            </a:r>
            <a:endParaRPr lang="en-US" altLang="ja-JP" dirty="0"/>
          </a:p>
          <a:p>
            <a:pPr algn="ctr">
              <a:lnSpc>
                <a:spcPts val="1400"/>
              </a:lnSpc>
              <a:defRPr sz="1260" b="1" i="0" u="none" strike="noStrike" kern="1200" baseline="0">
                <a:solidFill>
                  <a:prstClr val="black"/>
                </a:solidFill>
                <a:latin typeface="Meiryo UI" panose="020B0604030504040204" pitchFamily="50" charset="-128"/>
                <a:ea typeface="Meiryo UI" panose="020B0604030504040204" pitchFamily="50" charset="-128"/>
                <a:cs typeface="Meiryo UI" panose="020B0604030504040204" pitchFamily="50" charset="-128"/>
              </a:defRPr>
            </a:pPr>
            <a:r>
              <a:rPr lang="ja-JP" altLang="ja-JP" dirty="0"/>
              <a:t>センターへの相談件数の</a:t>
            </a:r>
            <a:r>
              <a:rPr lang="ja-JP" altLang="ja-JP" dirty="0" smtClean="0"/>
              <a:t>推移</a:t>
            </a:r>
            <a:endParaRPr lang="ja-JP" altLang="ja-JP" dirty="0"/>
          </a:p>
        </p:txBody>
      </p:sp>
      <p:sp>
        <p:nvSpPr>
          <p:cNvPr id="18" name="テキスト ボックス 17"/>
          <p:cNvSpPr txBox="1"/>
          <p:nvPr/>
        </p:nvSpPr>
        <p:spPr>
          <a:xfrm>
            <a:off x="540591" y="4184714"/>
            <a:ext cx="3440365" cy="451406"/>
          </a:xfrm>
          <a:prstGeom prst="rect">
            <a:avLst/>
          </a:prstGeom>
          <a:noFill/>
        </p:spPr>
        <p:txBody>
          <a:bodyPr wrap="none" rtlCol="0">
            <a:spAutoFit/>
          </a:bodyPr>
          <a:lstStyle/>
          <a:p>
            <a:pPr algn="ctr">
              <a:lnSpc>
                <a:spcPts val="1400"/>
              </a:lnSpc>
              <a:defRPr sz="1200" b="1" i="0" u="none" strike="noStrike" kern="1200" baseline="0">
                <a:solidFill>
                  <a:prstClr val="black"/>
                </a:solidFill>
                <a:latin typeface="Meiryo UI" panose="020B0604030504040204" pitchFamily="50" charset="-128"/>
                <a:ea typeface="Meiryo UI" panose="020B0604030504040204" pitchFamily="50" charset="-128"/>
                <a:cs typeface="Meiryo UI" panose="020B0604030504040204" pitchFamily="50" charset="-128"/>
              </a:defRPr>
            </a:pPr>
            <a:r>
              <a:rPr lang="ja-JP" altLang="en-US" dirty="0"/>
              <a:t>ガス</a:t>
            </a:r>
            <a:r>
              <a:rPr lang="ja-JP" altLang="ja-JP" dirty="0" smtClean="0"/>
              <a:t>自由化</a:t>
            </a:r>
            <a:r>
              <a:rPr lang="ja-JP" altLang="ja-JP" dirty="0"/>
              <a:t>に関する電力・ガス取引監視等委員会の</a:t>
            </a:r>
            <a:endParaRPr lang="en-US" altLang="ja-JP" dirty="0"/>
          </a:p>
          <a:p>
            <a:pPr algn="ctr">
              <a:lnSpc>
                <a:spcPts val="1400"/>
              </a:lnSpc>
              <a:defRPr sz="1200" b="1" i="0" u="none" strike="noStrike" kern="1200" baseline="0">
                <a:solidFill>
                  <a:prstClr val="black"/>
                </a:solidFill>
                <a:latin typeface="Meiryo UI" panose="020B0604030504040204" pitchFamily="50" charset="-128"/>
                <a:ea typeface="Meiryo UI" panose="020B0604030504040204" pitchFamily="50" charset="-128"/>
                <a:cs typeface="Meiryo UI" panose="020B0604030504040204" pitchFamily="50" charset="-128"/>
              </a:defRPr>
            </a:pPr>
            <a:r>
              <a:rPr lang="ja-JP" altLang="ja-JP" dirty="0"/>
              <a:t>相談窓口への相談件数の推移</a:t>
            </a:r>
          </a:p>
        </p:txBody>
      </p:sp>
      <p:sp>
        <p:nvSpPr>
          <p:cNvPr id="23" name="テキスト ボックス 22"/>
          <p:cNvSpPr txBox="1"/>
          <p:nvPr/>
        </p:nvSpPr>
        <p:spPr>
          <a:xfrm>
            <a:off x="1352600" y="3953659"/>
            <a:ext cx="2966450"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２０１７年１０月２０日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までに登録されたデータ</a:t>
            </a: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1415794" y="6461686"/>
            <a:ext cx="2903256" cy="246221"/>
          </a:xfrm>
          <a:prstGeom prst="rect">
            <a:avLst/>
          </a:prstGeom>
          <a:noFill/>
        </p:spPr>
        <p:txBody>
          <a:bodyPr wrap="square" rtlCol="0">
            <a:spAutoFit/>
          </a:bodyPr>
          <a:lstStyle/>
          <a:p>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２０１７年１０月２０日</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までに登録されたデータ</a:t>
            </a:r>
            <a:endPar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4486002" y="3163922"/>
            <a:ext cx="5219525" cy="1015663"/>
          </a:xfrm>
          <a:prstGeom prst="rect">
            <a:avLst/>
          </a:prstGeom>
        </p:spPr>
        <p:txBody>
          <a:bodyPr wrap="square">
            <a:spAutoFit/>
          </a:bodyPr>
          <a:lstStyle/>
          <a:p>
            <a:pPr marL="360363" indent="-182563"/>
            <a:r>
              <a:rPr lang="ja-JP" altLang="en-US" sz="1500" dirty="0">
                <a:latin typeface="Meiryo UI" panose="020B0604030504040204" pitchFamily="50" charset="-128"/>
                <a:ea typeface="Meiryo UI" panose="020B0604030504040204" pitchFamily="50" charset="-128"/>
                <a:cs typeface="Meiryo UI" panose="020B0604030504040204" pitchFamily="50" charset="-128"/>
              </a:rPr>
              <a:t>⇒虚偽の内容を告げて都市ガスの営業を行う例が報告されています。現在のところ、既存の都市ガス会社が社名変更をしたり、ある都市ガス会社の供給区域が別の都市ガス会社の供給区域に変更になったとの事例は確認されていません。</a:t>
            </a:r>
          </a:p>
        </p:txBody>
      </p:sp>
      <p:sp>
        <p:nvSpPr>
          <p:cNvPr id="5" name="正方形/長方形 4"/>
          <p:cNvSpPr/>
          <p:nvPr/>
        </p:nvSpPr>
        <p:spPr>
          <a:xfrm>
            <a:off x="4463066" y="5589240"/>
            <a:ext cx="5242462" cy="1015663"/>
          </a:xfrm>
          <a:prstGeom prst="rect">
            <a:avLst/>
          </a:prstGeom>
        </p:spPr>
        <p:txBody>
          <a:bodyPr wrap="square">
            <a:spAutoFit/>
          </a:bodyPr>
          <a:lstStyle/>
          <a:p>
            <a:pPr marL="360363" indent="-182563"/>
            <a:r>
              <a:rPr lang="ja-JP" altLang="en-US" sz="1500" dirty="0">
                <a:latin typeface="Meiryo UI" panose="020B0604030504040204" pitchFamily="50" charset="-128"/>
                <a:ea typeface="Meiryo UI" panose="020B0604030504040204" pitchFamily="50" charset="-128"/>
                <a:cs typeface="Meiryo UI" panose="020B0604030504040204" pitchFamily="50" charset="-128"/>
              </a:rPr>
              <a:t>⇒ガスの検針票に記載のある「お客様番号（顧客番号）」、「供給地点特定番号」は、個人を特定しうる重要な情報です。安易に教えず、問合せ者の身元を確認し、メモに残すようにしましょう。</a:t>
            </a:r>
          </a:p>
        </p:txBody>
      </p:sp>
      <p:pic>
        <p:nvPicPr>
          <p:cNvPr id="21" name="図 20"/>
          <p:cNvPicPr/>
          <p:nvPr/>
        </p:nvPicPr>
        <p:blipFill rotWithShape="1">
          <a:blip r:embed="rId3">
            <a:extLst>
              <a:ext uri="{28A0092B-C50C-407E-A947-70E740481C1C}">
                <a14:useLocalDpi xmlns:a14="http://schemas.microsoft.com/office/drawing/2010/main" val="0"/>
              </a:ext>
            </a:extLst>
          </a:blip>
          <a:srcRect t="9847" r="56146" b="54948"/>
          <a:stretch/>
        </p:blipFill>
        <p:spPr bwMode="auto">
          <a:xfrm>
            <a:off x="564551" y="1900056"/>
            <a:ext cx="3442239" cy="2038992"/>
          </a:xfrm>
          <a:prstGeom prst="rect">
            <a:avLst/>
          </a:prstGeom>
          <a:noFill/>
          <a:ln>
            <a:noFill/>
          </a:ln>
        </p:spPr>
      </p:pic>
      <p:pic>
        <p:nvPicPr>
          <p:cNvPr id="25" name="図 24"/>
          <p:cNvPicPr/>
          <p:nvPr/>
        </p:nvPicPr>
        <p:blipFill rotWithShape="1">
          <a:blip r:embed="rId3">
            <a:extLst>
              <a:ext uri="{28A0092B-C50C-407E-A947-70E740481C1C}">
                <a14:useLocalDpi xmlns:a14="http://schemas.microsoft.com/office/drawing/2010/main" val="0"/>
              </a:ext>
            </a:extLst>
          </a:blip>
          <a:srcRect t="56415" r="56508" b="4674"/>
          <a:stretch/>
        </p:blipFill>
        <p:spPr bwMode="auto">
          <a:xfrm>
            <a:off x="596579" y="4689122"/>
            <a:ext cx="3410212" cy="1761211"/>
          </a:xfrm>
          <a:prstGeom prst="rect">
            <a:avLst/>
          </a:prstGeom>
          <a:noFill/>
          <a:ln>
            <a:noFill/>
          </a:ln>
        </p:spPr>
      </p:pic>
      <p:pic>
        <p:nvPicPr>
          <p:cNvPr id="17" name="Picture 2" descr="http://www.emsc.meti.go.jp/info/liberalization/images/icn_q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1428" y="-94777"/>
            <a:ext cx="1143000" cy="1000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9914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algn="l">
          <a:defRPr kumimoji="0" sz="1800" dirty="0"/>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10071</TotalTime>
  <Words>386</Words>
  <Application>Microsoft Office PowerPoint</Application>
  <PresentationFormat>A4 210 x 297 mm</PresentationFormat>
  <Paragraphs>15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Ｐ明朝</vt:lpstr>
      <vt:lpstr>Arial</vt:lpstr>
      <vt:lpstr>Calibri</vt:lpstr>
      <vt:lpstr>Wingdings</vt:lpstr>
      <vt:lpstr>blank</vt:lpstr>
      <vt:lpstr>消費者の皆様からの相談の状況（ガス）</vt:lpstr>
    </vt:vector>
  </TitlesOfParts>
  <Company>METI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METI</dc:creator>
  <cp:lastModifiedBy>間瀬　智哉</cp:lastModifiedBy>
  <cp:revision>600</cp:revision>
  <cp:lastPrinted>2017-06-15T06:30:07Z</cp:lastPrinted>
  <dcterms:created xsi:type="dcterms:W3CDTF">2015-10-20T08:25:56Z</dcterms:created>
  <dcterms:modified xsi:type="dcterms:W3CDTF">2018-04-12T07:47:16Z</dcterms:modified>
</cp:coreProperties>
</file>