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6.xml" ContentType="application/vnd.openxmlformats-officedocument.theme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7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7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487" autoAdjust="0"/>
    <p:restoredTop sz="97767" autoAdjust="0"/>
  </p:normalViewPr>
  <p:slideViewPr>
    <p:cSldViewPr>
      <p:cViewPr varScale="1">
        <p:scale>
          <a:sx n="69" d="100"/>
          <a:sy n="69" d="100"/>
        </p:scale>
        <p:origin x="1296" y="10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icrosoft%20PowerPoint%20&#20869;&#12398;&#12464;&#12521;&#12501;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6558152656087365E-2"/>
          <c:y val="3.2251320684285552E-2"/>
          <c:w val="0.9287759235725277"/>
          <c:h val="0.89266775480926708"/>
        </c:manualLayout>
      </c:layout>
      <c:barChart>
        <c:barDir val="col"/>
        <c:grouping val="stacked"/>
        <c:varyColors val="0"/>
        <c:ser>
          <c:idx val="3"/>
          <c:order val="0"/>
          <c:tx>
            <c:strRef>
              <c:f>'[Microsoft PowerPoint 内のグラフ]Sheet1'!$A$6</c:f>
              <c:strCache>
                <c:ptCount val="1"/>
                <c:pt idx="0">
                  <c:v>FIT前導入量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1-88D6-42C9-AF2C-DC9DE1685056}"/>
              </c:ext>
            </c:extLst>
          </c:dPt>
          <c:dPt>
            <c:idx val="1"/>
            <c:invertIfNegative val="0"/>
            <c:bubble3D val="0"/>
            <c:spPr>
              <a:solidFill>
                <a:schemeClr val="bg1"/>
              </a:solidFill>
              <a:ln>
                <a:solidFill>
                  <a:schemeClr val="tx1"/>
                </a:solidFill>
              </a:ln>
            </c:spPr>
            <c:extLst>
              <c:ext xmlns:c16="http://schemas.microsoft.com/office/drawing/2014/chart" uri="{C3380CC4-5D6E-409C-BE32-E72D297353CC}">
                <c16:uniqueId val="{00000003-88D6-42C9-AF2C-DC9DE1685056}"/>
              </c:ext>
            </c:extLst>
          </c:dPt>
          <c:cat>
            <c:strRef>
              <c:f>'[Microsoft PowerPoint 内のグラフ]Sheet1'!$B$1:$D$1</c:f>
              <c:strCache>
                <c:ptCount val="3"/>
                <c:pt idx="0">
                  <c:v>2016年3月</c:v>
                </c:pt>
                <c:pt idx="1">
                  <c:v>2017年3月</c:v>
                </c:pt>
                <c:pt idx="2">
                  <c:v>2030年度</c:v>
                </c:pt>
              </c:strCache>
            </c:strRef>
          </c:cat>
          <c:val>
            <c:numRef>
              <c:f>'[Microsoft PowerPoint 内のグラフ]Sheet1'!$B$6:$D$6</c:f>
              <c:numCache>
                <c:formatCode>General</c:formatCode>
                <c:ptCount val="3"/>
                <c:pt idx="0">
                  <c:v>231</c:v>
                </c:pt>
                <c:pt idx="1">
                  <c:v>231</c:v>
                </c:pt>
                <c:pt idx="2">
                  <c:v>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88D6-42C9-AF2C-DC9DE1685056}"/>
            </c:ext>
          </c:extLst>
        </c:ser>
        <c:ser>
          <c:idx val="2"/>
          <c:order val="1"/>
          <c:tx>
            <c:strRef>
              <c:f>'[Microsoft PowerPoint 内のグラフ]Sheet1'!$A$5</c:f>
              <c:strCache>
                <c:ptCount val="1"/>
                <c:pt idx="0">
                  <c:v>廃棄物・木質以外、メタンガス</c:v>
                </c:pt>
              </c:strCache>
            </c:strRef>
          </c:tx>
          <c:invertIfNegative val="0"/>
          <c:cat>
            <c:strRef>
              <c:f>'[Microsoft PowerPoint 内のグラフ]Sheet1'!$B$1:$D$1</c:f>
              <c:strCache>
                <c:ptCount val="3"/>
                <c:pt idx="0">
                  <c:v>2016年3月</c:v>
                </c:pt>
                <c:pt idx="1">
                  <c:v>2017年3月</c:v>
                </c:pt>
                <c:pt idx="2">
                  <c:v>2030年度</c:v>
                </c:pt>
              </c:strCache>
            </c:strRef>
          </c:cat>
          <c:val>
            <c:numRef>
              <c:f>'[Microsoft PowerPoint 内のグラフ]Sheet1'!$B$5:$D$5</c:f>
              <c:numCache>
                <c:formatCode>General</c:formatCode>
                <c:ptCount val="3"/>
                <c:pt idx="0">
                  <c:v>29</c:v>
                </c:pt>
                <c:pt idx="1">
                  <c:v>36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88D6-42C9-AF2C-DC9DE1685056}"/>
            </c:ext>
          </c:extLst>
        </c:ser>
        <c:ser>
          <c:idx val="1"/>
          <c:order val="2"/>
          <c:tx>
            <c:strRef>
              <c:f>'[Microsoft PowerPoint 内のグラフ]Sheet1'!$A$4</c:f>
              <c:strCache>
                <c:ptCount val="1"/>
                <c:pt idx="0">
                  <c:v>未利用材、リサイクル材</c:v>
                </c:pt>
              </c:strCache>
            </c:strRef>
          </c:tx>
          <c:invertIfNegative val="0"/>
          <c:cat>
            <c:strRef>
              <c:f>'[Microsoft PowerPoint 内のグラフ]Sheet1'!$B$1:$D$1</c:f>
              <c:strCache>
                <c:ptCount val="3"/>
                <c:pt idx="0">
                  <c:v>2016年3月</c:v>
                </c:pt>
                <c:pt idx="1">
                  <c:v>2017年3月</c:v>
                </c:pt>
                <c:pt idx="2">
                  <c:v>2030年度</c:v>
                </c:pt>
              </c:strCache>
            </c:strRef>
          </c:cat>
          <c:val>
            <c:numRef>
              <c:f>'[Microsoft PowerPoint 内のグラフ]Sheet1'!$B$4:$D$4</c:f>
              <c:numCache>
                <c:formatCode>General</c:formatCode>
                <c:ptCount val="3"/>
                <c:pt idx="0">
                  <c:v>46</c:v>
                </c:pt>
                <c:pt idx="1">
                  <c:v>59</c:v>
                </c:pt>
                <c:pt idx="2">
                  <c:v>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D6-42C9-AF2C-DC9DE1685056}"/>
            </c:ext>
          </c:extLst>
        </c:ser>
        <c:ser>
          <c:idx val="0"/>
          <c:order val="3"/>
          <c:tx>
            <c:strRef>
              <c:f>'[Microsoft PowerPoint 内のグラフ]Sheet1'!$A$3</c:f>
              <c:strCache>
                <c:ptCount val="1"/>
                <c:pt idx="0">
                  <c:v>一般木材等</c:v>
                </c:pt>
              </c:strCache>
            </c:strRef>
          </c:tx>
          <c:invertIfNegative val="0"/>
          <c:cat>
            <c:strRef>
              <c:f>'[Microsoft PowerPoint 内のグラフ]Sheet1'!$B$1:$D$1</c:f>
              <c:strCache>
                <c:ptCount val="3"/>
                <c:pt idx="0">
                  <c:v>2016年3月</c:v>
                </c:pt>
                <c:pt idx="1">
                  <c:v>2017年3月</c:v>
                </c:pt>
                <c:pt idx="2">
                  <c:v>2030年度</c:v>
                </c:pt>
              </c:strCache>
            </c:strRef>
          </c:cat>
          <c:val>
            <c:numRef>
              <c:f>'[Microsoft PowerPoint 内のグラフ]Sheet1'!$B$3:$D$3</c:f>
              <c:numCache>
                <c:formatCode>General</c:formatCode>
                <c:ptCount val="3"/>
                <c:pt idx="0">
                  <c:v>295</c:v>
                </c:pt>
                <c:pt idx="1">
                  <c:v>1147</c:v>
                </c:pt>
                <c:pt idx="2">
                  <c:v>400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8D6-42C9-AF2C-DC9DE1685056}"/>
            </c:ext>
          </c:extLst>
        </c:ser>
        <c:ser>
          <c:idx val="4"/>
          <c:order val="4"/>
          <c:tx>
            <c:strRef>
              <c:f>'[Microsoft PowerPoint 内のグラフ]Sheet1'!$A$2</c:f>
              <c:strCache>
                <c:ptCount val="1"/>
                <c:pt idx="0">
                  <c:v>4月以降</c:v>
                </c:pt>
              </c:strCache>
            </c:strRef>
          </c:tx>
          <c:invertIfNegative val="0"/>
          <c:val>
            <c:numRef>
              <c:f>'[Microsoft PowerPoint 内のグラフ]Sheet1'!$B$2:$D$2</c:f>
              <c:numCache>
                <c:formatCode>0_);[Red]\(0\)</c:formatCode>
                <c:ptCount val="3"/>
                <c:pt idx="0">
                  <c:v>0</c:v>
                </c:pt>
                <c:pt idx="1">
                  <c:v>131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8D6-42C9-AF2C-DC9DE168505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10012288"/>
        <c:axId val="110013824"/>
      </c:barChart>
      <c:catAx>
        <c:axId val="110012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10013824"/>
        <c:crosses val="autoZero"/>
        <c:auto val="1"/>
        <c:lblAlgn val="ctr"/>
        <c:lblOffset val="100"/>
        <c:noMultiLvlLbl val="0"/>
      </c:catAx>
      <c:valAx>
        <c:axId val="110013824"/>
        <c:scaling>
          <c:orientation val="minMax"/>
          <c:max val="1600"/>
        </c:scaling>
        <c:delete val="0"/>
        <c:axPos val="l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General" sourceLinked="1"/>
        <c:majorTickMark val="none"/>
        <c:minorTickMark val="none"/>
        <c:tickLblPos val="nextTo"/>
        <c:crossAx val="110012288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4"/>
        <c:delete val="1"/>
      </c:legendEntry>
      <c:layout>
        <c:manualLayout>
          <c:xMode val="edge"/>
          <c:yMode val="edge"/>
          <c:x val="8.9647912348567255E-2"/>
          <c:y val="0.14849006490429043"/>
          <c:w val="0.2201560944689091"/>
          <c:h val="0.1575852657928588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2018/4/17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01363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2018/4/17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2.xml"/><Relationship Id="rId2" Type="http://schemas.openxmlformats.org/officeDocument/2006/relationships/slideLayout" Target="../slideLayouts/slideLayout61.xml"/><Relationship Id="rId1" Type="http://schemas.openxmlformats.org/officeDocument/2006/relationships/slideLayout" Target="../slideLayouts/slideLayout60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3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6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2018/4/17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2018/4/17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2018/4/17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" name="グラフ 6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74582292"/>
              </p:ext>
            </p:extLst>
          </p:nvPr>
        </p:nvGraphicFramePr>
        <p:xfrm>
          <a:off x="-31400" y="1050411"/>
          <a:ext cx="9941958" cy="48634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01215" y="5606080"/>
            <a:ext cx="12438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69224" y="5606080"/>
            <a:ext cx="24482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2030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年度（ミックス水準）</a:t>
            </a: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24608" y="5606080"/>
            <a:ext cx="13158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545288" y="3013792"/>
            <a:ext cx="1296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602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万～</a:t>
            </a:r>
            <a:endParaRPr lang="en-US" altLang="ja-JP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728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557097" y="972544"/>
            <a:ext cx="1259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1,604</a:t>
            </a:r>
            <a:r>
              <a:rPr lang="ja-JP" altLang="en-US" sz="1400" b="1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1424608" y="3661864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601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39" name="直線矢印コネクタ 38"/>
          <p:cNvCxnSpPr/>
          <p:nvPr/>
        </p:nvCxnSpPr>
        <p:spPr>
          <a:xfrm>
            <a:off x="2792760" y="3949896"/>
            <a:ext cx="0" cy="10080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矢印コネクタ 40"/>
          <p:cNvCxnSpPr/>
          <p:nvPr/>
        </p:nvCxnSpPr>
        <p:spPr>
          <a:xfrm>
            <a:off x="5961112" y="1573632"/>
            <a:ext cx="0" cy="338400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テキスト ボックス 42"/>
          <p:cNvSpPr txBox="1"/>
          <p:nvPr/>
        </p:nvSpPr>
        <p:spPr>
          <a:xfrm>
            <a:off x="2648744" y="4218183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370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5889104" y="2293712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1,242</a:t>
            </a:r>
            <a:r>
              <a:rPr lang="ja-JP" altLang="en-US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400" b="1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6933728" y="1708356"/>
            <a:ext cx="29158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 smtClean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（）内</a:t>
            </a:r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は認定件数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数値はバイオマス比率考慮済</a:t>
            </a:r>
            <a:endParaRPr lang="en-US" altLang="ja-JP" sz="1400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ja-JP" altLang="en-US" sz="1400" b="1" dirty="0">
              <a:solidFill>
                <a:prstClr val="black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左中かっこ 3"/>
          <p:cNvSpPr/>
          <p:nvPr/>
        </p:nvSpPr>
        <p:spPr>
          <a:xfrm>
            <a:off x="4268952" y="1214753"/>
            <a:ext cx="232263" cy="2322259"/>
          </a:xfrm>
          <a:prstGeom prst="leftBrace">
            <a:avLst>
              <a:gd name="adj1" fmla="val 8333"/>
              <a:gd name="adj2" fmla="val 66969"/>
            </a:avLst>
          </a:pr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992560" y="2581744"/>
            <a:ext cx="324036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ＦＩＴ認定量が全て導入された場合、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エネルギーミックスとの差を仮に試算すると</a:t>
            </a:r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買取費用は年間約１．５兆円の増加</a:t>
            </a:r>
            <a:endParaRPr kumimoji="1" lang="ja-JP" altLang="en-US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8560" y="997568"/>
            <a:ext cx="684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（万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20952" y="2060265"/>
            <a:ext cx="12240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1,147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</a:p>
          <a:p>
            <a:endParaRPr lang="en-US" altLang="ja-JP" sz="10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うち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20,000kW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1,062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</a:p>
          <a:p>
            <a:pPr algn="ctr"/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endParaRPr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363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496620" y="5102022"/>
            <a:ext cx="118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FIT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前導入量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581424" y="3949896"/>
            <a:ext cx="12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274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400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7617432" y="4669976"/>
            <a:ext cx="118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7608808" y="4912422"/>
            <a:ext cx="1188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140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617432" y="5174032"/>
            <a:ext cx="1188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RPS</a:t>
            </a:r>
          </a:p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127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37"/>
          <p:cNvSpPr txBox="1"/>
          <p:nvPr/>
        </p:nvSpPr>
        <p:spPr>
          <a:xfrm>
            <a:off x="4520952" y="5103185"/>
            <a:ext cx="12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FIT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前導入量</a:t>
            </a:r>
            <a:endParaRPr kumimoji="1"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231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1" name="テキスト ボックス 37"/>
          <p:cNvSpPr txBox="1"/>
          <p:nvPr/>
        </p:nvSpPr>
        <p:spPr>
          <a:xfrm>
            <a:off x="4557096" y="4624390"/>
            <a:ext cx="1260000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128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37"/>
          <p:cNvSpPr txBox="1"/>
          <p:nvPr/>
        </p:nvSpPr>
        <p:spPr>
          <a:xfrm>
            <a:off x="5925248" y="4696398"/>
            <a:ext cx="1260000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354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テキスト ボックス 37"/>
          <p:cNvSpPr txBox="1"/>
          <p:nvPr/>
        </p:nvSpPr>
        <p:spPr>
          <a:xfrm>
            <a:off x="1460752" y="4669976"/>
            <a:ext cx="1260000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46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4" name="テキスト ボックス 37"/>
          <p:cNvSpPr txBox="1"/>
          <p:nvPr/>
        </p:nvSpPr>
        <p:spPr>
          <a:xfrm>
            <a:off x="2792904" y="4669976"/>
            <a:ext cx="1296000" cy="26161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242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7" name="直線矢印コネクタ 6"/>
          <p:cNvCxnSpPr/>
          <p:nvPr/>
        </p:nvCxnSpPr>
        <p:spPr>
          <a:xfrm flipH="1">
            <a:off x="2648768" y="4813992"/>
            <a:ext cx="216000" cy="720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正方形/長方形 54"/>
          <p:cNvSpPr/>
          <p:nvPr/>
        </p:nvSpPr>
        <p:spPr>
          <a:xfrm>
            <a:off x="7617432" y="3553896"/>
            <a:ext cx="1224000" cy="1142502"/>
          </a:xfrm>
          <a:prstGeom prst="rect">
            <a:avLst/>
          </a:prstGeom>
          <a:noFill/>
          <a:ln w="4445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t">
            <a:spAutoFit/>
          </a:bodyPr>
          <a:lstStyle/>
          <a:p>
            <a:pPr algn="ctr">
              <a:lnSpc>
                <a:spcPts val="1000"/>
              </a:lnSpc>
            </a:pP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テキスト ボックス 2"/>
          <p:cNvSpPr txBox="1"/>
          <p:nvPr/>
        </p:nvSpPr>
        <p:spPr>
          <a:xfrm>
            <a:off x="1441111" y="4021904"/>
            <a:ext cx="12240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295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</a:p>
          <a:p>
            <a:pPr algn="ctr"/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うち</a:t>
            </a:r>
            <a:r>
              <a:rPr kumimoji="1"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20,000kW</a:t>
            </a:r>
            <a:r>
              <a:rPr kumimoji="1"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以上</a:t>
            </a:r>
            <a:endParaRPr kumimoji="1" lang="en-US" altLang="ja-JP" sz="8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265</a:t>
            </a:r>
            <a:r>
              <a:rPr lang="ja-JP" altLang="en-US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8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</a:p>
          <a:p>
            <a:pPr algn="ctr"/>
            <a:endParaRPr lang="en-US" altLang="ja-JP" sz="5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en-US" altLang="ja-JP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104</a:t>
            </a:r>
            <a:r>
              <a:rPr lang="ja-JP" altLang="en-US" sz="1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58" name="直線コネクタ 57"/>
          <p:cNvCxnSpPr/>
          <p:nvPr/>
        </p:nvCxnSpPr>
        <p:spPr>
          <a:xfrm>
            <a:off x="1208584" y="4931586"/>
            <a:ext cx="5004000" cy="0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矢印コネクタ 59"/>
          <p:cNvCxnSpPr/>
          <p:nvPr/>
        </p:nvCxnSpPr>
        <p:spPr>
          <a:xfrm flipH="1">
            <a:off x="5707844" y="4850000"/>
            <a:ext cx="288000" cy="36000"/>
          </a:xfrm>
          <a:prstGeom prst="straightConnector1">
            <a:avLst/>
          </a:prstGeom>
          <a:ln w="95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矢印コネクタ 5"/>
          <p:cNvCxnSpPr/>
          <p:nvPr/>
        </p:nvCxnSpPr>
        <p:spPr>
          <a:xfrm flipV="1">
            <a:off x="5961112" y="1214753"/>
            <a:ext cx="0" cy="28687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テキスト ボックス 48"/>
          <p:cNvSpPr txBox="1"/>
          <p:nvPr/>
        </p:nvSpPr>
        <p:spPr>
          <a:xfrm>
            <a:off x="6033120" y="1183975"/>
            <a:ext cx="39604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一般木材等区分で</a:t>
            </a:r>
            <a:endParaRPr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さらに</a:t>
            </a:r>
            <a:r>
              <a:rPr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2017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月～</a:t>
            </a:r>
            <a:r>
              <a:rPr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月で</a:t>
            </a:r>
            <a:r>
              <a:rPr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131.4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lang="en-US" altLang="ja-JP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  <a:r>
              <a:rPr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の認定</a:t>
            </a:r>
            <a:endParaRPr lang="ja-JP" altLang="en-US" sz="12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4520952" y="1214753"/>
            <a:ext cx="12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131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万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kW</a:t>
            </a:r>
          </a:p>
          <a:p>
            <a:pPr algn="ct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(18)</a:t>
            </a: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4224264" y="283902"/>
            <a:ext cx="1441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【</a:t>
            </a:r>
            <a:r>
              <a:rPr kumimoji="1" lang="ja-JP" altLang="en-US" dirty="0" smtClean="0"/>
              <a:t>第</a:t>
            </a:r>
            <a:r>
              <a:rPr lang="en-US" altLang="ja-JP" dirty="0" smtClean="0"/>
              <a:t>331-1-4</a:t>
            </a:r>
            <a:r>
              <a:rPr kumimoji="1" lang="en-US" altLang="ja-JP" dirty="0" smtClean="0"/>
              <a:t>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85433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171</Words>
  <Application>Microsoft Office PowerPoint</Application>
  <PresentationFormat>A4 210 x 297 mm</PresentationFormat>
  <Paragraphs>46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7" baseType="lpstr"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2398</cp:revision>
  <cp:lastPrinted>2018-03-29T19:52:29Z</cp:lastPrinted>
  <dcterms:created xsi:type="dcterms:W3CDTF">2011-04-21T14:38:47Z</dcterms:created>
  <dcterms:modified xsi:type="dcterms:W3CDTF">2018-04-16T20:04:34Z</dcterms:modified>
</cp:coreProperties>
</file>