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243" r:id="rId1"/>
    <p:sldMasterId id="2147484356" r:id="rId2"/>
    <p:sldMasterId id="2147486217" r:id="rId3"/>
    <p:sldMasterId id="2147486229" r:id="rId4"/>
    <p:sldMasterId id="2147486292" r:id="rId5"/>
    <p:sldMasterId id="2147486307" r:id="rId6"/>
    <p:sldMasterId id="2147486323" r:id="rId7"/>
    <p:sldMasterId id="2147486426" r:id="rId8"/>
  </p:sldMasterIdLst>
  <p:notesMasterIdLst>
    <p:notesMasterId r:id="rId10"/>
  </p:notesMasterIdLst>
  <p:handoutMasterIdLst>
    <p:handoutMasterId r:id="rId11"/>
  </p:handoutMasterIdLst>
  <p:sldIdLst>
    <p:sldId id="2454" r:id="rId9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7767" autoAdjust="0"/>
  </p:normalViewPr>
  <p:slideViewPr>
    <p:cSldViewPr>
      <p:cViewPr varScale="1">
        <p:scale>
          <a:sx n="69" d="100"/>
          <a:sy n="69" d="100"/>
        </p:scale>
        <p:origin x="1296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7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7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5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2018/4/17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33" tIns="45269" rIns="90533" bIns="452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40"/>
            <a:ext cx="5387666" cy="4439132"/>
          </a:xfrm>
          <a:prstGeom prst="rect">
            <a:avLst/>
          </a:prstGeom>
        </p:spPr>
        <p:txBody>
          <a:bodyPr vert="horz" lIns="90533" tIns="45269" rIns="90533" bIns="452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5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４２４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C3DF8F-962E-4EB5-ABF9-85827F281F05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52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B2AE-C326-45FE-AAAB-A592AA086CA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69CE-FB51-4F2A-8B79-77703D6CE92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7029-3D88-4B88-BA39-2E79985E85D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3A0924F-08C9-4816-86D2-135359A57F7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3946276-EACA-4630-9F64-ED6B4AD67E73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2BBE7786-8C1F-43B2-AEE3-A47FF17BCDB0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ED6BEEE-7BF5-4633-B694-18AC1895BD1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24B8F37-136C-4A4F-8B9E-094AD26259C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5C82042-1996-48EB-8ABD-585AFC11D73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062D76A-4128-4ED3-85EE-6A2A6B48645F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831BB2C-E4F4-4D71-9D23-DF23FABA0AA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F722-35C6-42F1-AF2E-F28AFF620A4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FC2D7C0-BD1C-48E1-BA07-A3A346A382F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7932532-7F70-40E8-B5CA-1593F90745F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9214B37-F885-48AD-9FEA-467F8826DDB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E710-3FD1-4423-AEA3-570F5550CF4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2F1F-9874-4EDC-B8A1-BB6C910229B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934A-8FDD-46A9-8A76-2BD7B7BF5B17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0550-26F2-48FE-89BB-D5448127726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323D-296D-4909-B520-778612D75D4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993-02B9-4827-9DB6-C4704C33FD17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977C-76B2-4ECE-B59E-A73547A6828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E177-A420-4B17-85D5-AA31734E38C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F315-288B-41D0-A6B0-E50BCACF7C8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5E33-BDBB-4082-96DB-25D2E57977F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A0-4239-47E1-ABFF-3A473FE3D63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5731-C899-4BB0-B864-81C8E49F79A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388D-D935-47B2-824B-95A4D208628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0074-BCDF-4E04-99A5-D8729959FAC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792-ED28-4C6C-A7F5-984CA18C405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4A47-9E55-47DA-BDA9-B0795BEB70B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3C04-421C-47FF-80DA-79E273E74EF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D92E-E9FD-45D0-B064-685E338A517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5DB-1F84-48EA-B5E7-F33E594437B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57C9-DB92-4F1E-AE68-2F4C15707F0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99E3-9C89-4501-8F77-13B8F8E2B12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E21A-592F-4238-93F9-41BB504C7920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EC70-E3A2-4DB0-AB1C-A1CE402F73F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369-E9FD-4741-AA68-65CBE47D9DB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2541-A307-4EFC-AA26-3F0FBF784D2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BBD2-BCC9-438E-8B1E-543398BE1EDF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B7E7-F9D2-4DFF-A09C-E2CB2C7C34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5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E825-8E5E-4795-902F-1D6405CB7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48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28C9-76FA-4FF6-B5E1-C66CEF5F5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EADC-6A2E-4BDB-974E-21AD7AD43179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99BA-51FA-4D50-AC03-5572618FE0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8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B6FE-61C6-4F57-A57C-44747D92A2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5478-F906-450D-A1E1-249371254D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94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76D-DA7F-41F6-BFAF-89256B3F8C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01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861D-7ABF-426C-9833-0DE38985F0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30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36D9-933D-4525-B300-1286F792A0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3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3483-B595-4F13-A683-B51A20C36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490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8B14-9A6B-4429-9D00-5B88EFD8CE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9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C160-155A-4803-BF1B-EFEE1B4D0DE4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BB11-E223-4263-AA07-FD032F7FF48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A4-DC69-41DD-9C69-9B537D1E186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62B6-4CC5-4401-A1F9-737EB3E6A97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A2BD-784A-4841-97BB-490A44878D4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184B-8C4B-4281-9149-CAF06A7EBDEA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0CEA-9C00-4904-9FF1-CEBE769BC55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E655-866E-47CF-B455-08E95246CF98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C6DD-D87F-4F7B-A3DC-4483A602CC5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BB23-17A8-45AC-92B0-22B8EC6869B4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E2C-EEA3-47CA-8FF0-CB1028EAE91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3BA7-AE86-4F54-A605-57E17F45F5B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3F3A-57C5-474E-ABD3-75BE15B2D80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AF54-9BFD-4F75-B35F-BA3E52C567C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EF2A-1948-4E5B-BDB4-A98CB184E993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64A8FA0-6ECD-4477-9E66-FEC3E9EAD695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C00A-5CBC-4CEB-9196-9D5B13D961A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5EDB-FEB9-4132-A9D8-9F76ED44618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55B8F15-6E70-4CD0-9C5E-58B3EBC8D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3" r:id="rId1"/>
    <p:sldLayoutId id="2147486294" r:id="rId2"/>
    <p:sldLayoutId id="2147486295" r:id="rId3"/>
    <p:sldLayoutId id="2147486296" r:id="rId4"/>
    <p:sldLayoutId id="2147486297" r:id="rId5"/>
    <p:sldLayoutId id="2147486298" r:id="rId6"/>
    <p:sldLayoutId id="2147486299" r:id="rId7"/>
    <p:sldLayoutId id="2147486300" r:id="rId8"/>
    <p:sldLayoutId id="2147486301" r:id="rId9"/>
    <p:sldLayoutId id="2147486302" r:id="rId10"/>
    <p:sldLayoutId id="21474863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234B-AC8F-45A8-9721-7C3B1BF7B128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B5CFE4-6DDF-47CC-8673-D83A973DFEA4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EBFAB-0A7B-4A53-BE99-C2FDF161379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-24553" y="5486454"/>
            <a:ext cx="90730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バイオマスは、認定時のバイオマス比率を乗じて得た推計値を集計。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各内訳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ごとに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、四捨五入しているため、合計において一致しない場合があります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月末時点までの失効分を反映。経過措置により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月以降に失効した案件分は、現在集計中のため反映していない。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下カーブ矢印 7"/>
          <p:cNvSpPr/>
          <p:nvPr/>
        </p:nvSpPr>
        <p:spPr>
          <a:xfrm rot="10800000">
            <a:off x="7743310" y="5523353"/>
            <a:ext cx="1485164" cy="3552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067345" y="5509391"/>
            <a:ext cx="1116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４２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928812"/>
              </p:ext>
            </p:extLst>
          </p:nvPr>
        </p:nvGraphicFramePr>
        <p:xfrm>
          <a:off x="71360" y="1282062"/>
          <a:ext cx="8329024" cy="4226682"/>
        </p:xfrm>
        <a:graphic>
          <a:graphicData uri="http://schemas.openxmlformats.org/drawingml/2006/table">
            <a:tbl>
              <a:tblPr/>
              <a:tblGrid>
                <a:gridCol w="893009">
                  <a:extLst>
                    <a:ext uri="{9D8B030D-6E8A-4147-A177-3AD203B41FA5}">
                      <a16:colId xmlns:a16="http://schemas.microsoft.com/office/drawing/2014/main" val="925451915"/>
                    </a:ext>
                  </a:extLst>
                </a:gridCol>
                <a:gridCol w="893009">
                  <a:extLst>
                    <a:ext uri="{9D8B030D-6E8A-4147-A177-3AD203B41FA5}">
                      <a16:colId xmlns:a16="http://schemas.microsoft.com/office/drawing/2014/main" val="990857816"/>
                    </a:ext>
                  </a:extLst>
                </a:gridCol>
                <a:gridCol w="893009">
                  <a:extLst>
                    <a:ext uri="{9D8B030D-6E8A-4147-A177-3AD203B41FA5}">
                      <a16:colId xmlns:a16="http://schemas.microsoft.com/office/drawing/2014/main" val="2826957869"/>
                    </a:ext>
                  </a:extLst>
                </a:gridCol>
                <a:gridCol w="893009">
                  <a:extLst>
                    <a:ext uri="{9D8B030D-6E8A-4147-A177-3AD203B41FA5}">
                      <a16:colId xmlns:a16="http://schemas.microsoft.com/office/drawing/2014/main" val="1491004799"/>
                    </a:ext>
                  </a:extLst>
                </a:gridCol>
                <a:gridCol w="893009">
                  <a:extLst>
                    <a:ext uri="{9D8B030D-6E8A-4147-A177-3AD203B41FA5}">
                      <a16:colId xmlns:a16="http://schemas.microsoft.com/office/drawing/2014/main" val="878089929"/>
                    </a:ext>
                  </a:extLst>
                </a:gridCol>
                <a:gridCol w="893009">
                  <a:extLst>
                    <a:ext uri="{9D8B030D-6E8A-4147-A177-3AD203B41FA5}">
                      <a16:colId xmlns:a16="http://schemas.microsoft.com/office/drawing/2014/main" val="2633244090"/>
                    </a:ext>
                  </a:extLst>
                </a:gridCol>
                <a:gridCol w="893009">
                  <a:extLst>
                    <a:ext uri="{9D8B030D-6E8A-4147-A177-3AD203B41FA5}">
                      <a16:colId xmlns:a16="http://schemas.microsoft.com/office/drawing/2014/main" val="757998957"/>
                    </a:ext>
                  </a:extLst>
                </a:gridCol>
                <a:gridCol w="1040207">
                  <a:extLst>
                    <a:ext uri="{9D8B030D-6E8A-4147-A177-3AD203B41FA5}">
                      <a16:colId xmlns:a16="http://schemas.microsoft.com/office/drawing/2014/main" val="2497322329"/>
                    </a:ext>
                  </a:extLst>
                </a:gridCol>
                <a:gridCol w="1037754">
                  <a:extLst>
                    <a:ext uri="{9D8B030D-6E8A-4147-A177-3AD203B41FA5}">
                      <a16:colId xmlns:a16="http://schemas.microsoft.com/office/drawing/2014/main" val="1291490164"/>
                    </a:ext>
                  </a:extLst>
                </a:gridCol>
              </a:tblGrid>
              <a:tr h="29165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設備導入量（運転を開始したもの）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664861"/>
                  </a:ext>
                </a:extLst>
              </a:tr>
              <a:tr h="38886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再生可能</a:t>
                      </a:r>
                      <a:br>
                        <a:rPr lang="ja-JP" alt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エネルギー</a:t>
                      </a:r>
                      <a:br>
                        <a:rPr lang="ja-JP" alt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発電設備</a:t>
                      </a:r>
                      <a:br>
                        <a:rPr lang="ja-JP" alt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の種類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固定価格買取</a:t>
                      </a:r>
                      <a:br>
                        <a:rPr lang="zh-TW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TW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制度導入前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固定価格買取制度導入後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755275"/>
                  </a:ext>
                </a:extLst>
              </a:tr>
              <a:tr h="5758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年６月末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までの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累積導入量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導入量</a:t>
                      </a:r>
                    </a:p>
                  </a:txBody>
                  <a:tcPr marL="8008" marR="8008" marT="800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2013</a:t>
                      </a: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導入量</a:t>
                      </a:r>
                    </a:p>
                  </a:txBody>
                  <a:tcPr marL="8008" marR="8008" marT="800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2014</a:t>
                      </a: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導入量</a:t>
                      </a:r>
                    </a:p>
                  </a:txBody>
                  <a:tcPr marL="8008" marR="8008" marT="800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導入量</a:t>
                      </a:r>
                    </a:p>
                  </a:txBody>
                  <a:tcPr marL="8008" marR="8008" marT="800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導入量</a:t>
                      </a:r>
                    </a:p>
                  </a:txBody>
                  <a:tcPr marL="8008" marR="8008" marT="800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b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導入量</a:t>
                      </a:r>
                    </a:p>
                  </a:txBody>
                  <a:tcPr marL="8008" marR="8008" marT="800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制度開始後</a:t>
                      </a:r>
                      <a:br>
                        <a:rPr lang="zh-TW" alt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TW" alt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467924"/>
                  </a:ext>
                </a:extLst>
              </a:tr>
              <a:tr h="1645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（７月～３月末）</a:t>
                      </a:r>
                    </a:p>
                  </a:txBody>
                  <a:tcPr marL="8008" marR="8008" marT="8008" marB="0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008" marR="8008" marT="8008" marB="0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008" marR="8008" marT="8008" marB="0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008" marR="8008" marT="8008" marB="0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008" marR="8008" marT="8008" marB="0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（４月～９月末）</a:t>
                      </a:r>
                    </a:p>
                  </a:txBody>
                  <a:tcPr marL="8008" marR="8008" marT="8008" marB="0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761256"/>
                  </a:ext>
                </a:extLst>
              </a:tr>
              <a:tr h="2004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太陽光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（住宅）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約４７０万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９６．９万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１３０．７万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８２．１万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８５．４万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７９．４万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２９．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５０４．４万</a:t>
                      </a:r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25756"/>
                  </a:ext>
                </a:extLst>
              </a:tr>
              <a:tr h="2004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211,005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288,118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206,921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178,721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161,273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60,128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1,106,134</a:t>
                      </a:r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78244"/>
                  </a:ext>
                </a:extLst>
              </a:tr>
              <a:tr h="2004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太陽光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（非住宅）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約９０万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７０．４万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５７３．５万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８５７．２万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８３０．６万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５４３．７万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２９７．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３１７</a:t>
                      </a:r>
                      <a:r>
                        <a:rPr lang="en-US" altLang="ja-JP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9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．</a:t>
                      </a:r>
                      <a:r>
                        <a:rPr lang="en-US" altLang="ja-JP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557383"/>
                  </a:ext>
                </a:extLst>
              </a:tr>
              <a:tr h="2004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17,407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103,062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154,986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116,700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72,656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32,752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497,595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576832"/>
                  </a:ext>
                </a:extLst>
              </a:tr>
              <a:tr h="2004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風力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約２６０万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６．３万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４．７万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２２．１万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１４．８万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３１．０万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４．１万</a:t>
                      </a:r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</a:t>
                      </a:r>
                      <a:r>
                        <a:rPr lang="en-US" altLang="ja-JP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9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．</a:t>
                      </a:r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93315"/>
                  </a:ext>
                </a:extLst>
              </a:tr>
              <a:tr h="2004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157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153</a:t>
                      </a:r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416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773669"/>
                  </a:ext>
                </a:extLst>
              </a:tr>
              <a:tr h="2004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地熱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約５０万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０．１万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０．４万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０．５万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０．５万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０．</a:t>
                      </a:r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</a:t>
                      </a:r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１．５万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145028"/>
                  </a:ext>
                </a:extLst>
              </a:tr>
              <a:tr h="2004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007362"/>
                  </a:ext>
                </a:extLst>
              </a:tr>
              <a:tr h="2004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中小水力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約９６０万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０．２万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０．４万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８．３万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７．１万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７．９万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４．５万</a:t>
                      </a:r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２８．４万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444231"/>
                  </a:ext>
                </a:extLst>
              </a:tr>
              <a:tr h="2004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54</a:t>
                      </a:r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339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304502"/>
                  </a:ext>
                </a:extLst>
              </a:tr>
              <a:tr h="2004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バイオマス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約２３０万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１．７万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４．９万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１５．８万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２９．４万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３３．３万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３１．３万</a:t>
                      </a:r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１１６．４万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392627"/>
                  </a:ext>
                </a:extLst>
              </a:tr>
              <a:tr h="2004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67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265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110653"/>
                  </a:ext>
                </a:extLst>
              </a:tr>
              <a:tr h="2004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約２</a:t>
                      </a:r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０６０万</a:t>
                      </a:r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１７５．６万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７１４．２万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９８６．０万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９６７．７万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６９５．８万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３６７．４万</a:t>
                      </a:r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３９０６．８万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33900"/>
                  </a:ext>
                </a:extLst>
              </a:tr>
              <a:tr h="2004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228,440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391,260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362,045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295,638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234,261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93,139</a:t>
                      </a:r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1,604,783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08" marR="8008" marT="8008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491068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779512"/>
              </p:ext>
            </p:extLst>
          </p:nvPr>
        </p:nvGraphicFramePr>
        <p:xfrm>
          <a:off x="8553400" y="1282062"/>
          <a:ext cx="1254086" cy="4241287"/>
        </p:xfrm>
        <a:graphic>
          <a:graphicData uri="http://schemas.openxmlformats.org/drawingml/2006/table">
            <a:tbl>
              <a:tblPr/>
              <a:tblGrid>
                <a:gridCol w="1254086">
                  <a:extLst>
                    <a:ext uri="{9D8B030D-6E8A-4147-A177-3AD203B41FA5}">
                      <a16:colId xmlns:a16="http://schemas.microsoft.com/office/drawing/2014/main" val="2175887661"/>
                    </a:ext>
                  </a:extLst>
                </a:gridCol>
              </a:tblGrid>
              <a:tr h="2922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認定容量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72980"/>
                  </a:ext>
                </a:extLst>
              </a:tr>
              <a:tr h="39173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固定価格買取</a:t>
                      </a:r>
                      <a:br>
                        <a:rPr lang="zh-TW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TW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制度導入後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427647"/>
                  </a:ext>
                </a:extLst>
              </a:tr>
              <a:tr h="73073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</a:t>
                      </a:r>
                      <a:b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　</a:t>
                      </a:r>
                      <a:r>
                        <a:rPr lang="en-US" alt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月末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751201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５３３．</a:t>
                      </a:r>
                      <a:r>
                        <a:rPr lang="en-US" altLang="ja-JP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175853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1,162,533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412883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６６３４．８万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284896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680,325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498313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６９０．０万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624595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6,142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26594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８．４万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724619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594413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１０６．６万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981415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556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691811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１，２７４．９万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733653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792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339090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９，２４８．２万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kW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775319"/>
                  </a:ext>
                </a:extLst>
              </a:tr>
              <a:tr h="20189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1,850,438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件）</a:t>
                      </a: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60975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6348154" y="1959642"/>
            <a:ext cx="1026000" cy="35497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8532451" y="1968844"/>
            <a:ext cx="1281089" cy="35329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24264" y="283902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第</a:t>
            </a:r>
            <a:r>
              <a:rPr lang="en-US" altLang="ja-JP" dirty="0" smtClean="0"/>
              <a:t>331-1-1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715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31479</TotalTime>
  <Words>520</Words>
  <Application>Microsoft Office PowerPoint</Application>
  <PresentationFormat>A4 210 x 297 mm</PresentationFormat>
  <Paragraphs>154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3_Office テーマ</vt:lpstr>
      <vt:lpstr>10_テスト</vt:lpstr>
      <vt:lpstr>テスト</vt:lpstr>
      <vt:lpstr>1_テスト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Windows ユーザー</cp:lastModifiedBy>
  <cp:revision>2398</cp:revision>
  <cp:lastPrinted>2018-03-29T19:52:29Z</cp:lastPrinted>
  <dcterms:created xsi:type="dcterms:W3CDTF">2011-04-21T14:38:47Z</dcterms:created>
  <dcterms:modified xsi:type="dcterms:W3CDTF">2018-04-16T19:58:38Z</dcterms:modified>
</cp:coreProperties>
</file>