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7" r:id="rId2"/>
  </p:sldIdLst>
  <p:sldSz cx="9144000" cy="6858000" type="screen4x3"/>
  <p:notesSz cx="6735763" cy="9866313"/>
  <p:defaultTextStyle>
    <a:defPPr>
      <a:defRPr lang="ja-JP"/>
    </a:defPPr>
    <a:lvl1pPr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00"/>
    <a:srgbClr val="008000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100" autoAdjust="0"/>
    <p:restoredTop sz="96921" autoAdjust="0"/>
  </p:normalViewPr>
  <p:slideViewPr>
    <p:cSldViewPr>
      <p:cViewPr varScale="1">
        <p:scale>
          <a:sx n="109" d="100"/>
          <a:sy n="109" d="100"/>
        </p:scale>
        <p:origin x="163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pPr>
              <a:defRPr/>
            </a:pPr>
            <a:fld id="{3A465A5B-38C6-4C9C-A9B8-C8925FF1BB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pPr>
              <a:defRPr/>
            </a:pPr>
            <a:fld id="{4117511F-210C-4BC9-B265-D3B9195410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b"/>
          <a:lstStyle/>
          <a:p>
            <a:pPr algn="r">
              <a:spcBef>
                <a:spcPct val="0"/>
              </a:spcBef>
            </a:pPr>
            <a:fld id="{85B3A559-3985-45B0-8664-75EDF1479C14}" type="slidenum">
              <a:rPr lang="en-US" altLang="ja-JP"/>
              <a:pPr algn="r">
                <a:spcBef>
                  <a:spcPct val="0"/>
                </a:spcBef>
              </a:pPr>
              <a:t>0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49F32-6B83-409D-BCB1-D780CE7BEB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B2C41-1239-48AF-A932-2C9E0066F8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E77B2-D207-460F-9EA0-288FDA08B1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2F954-642C-4A7B-AB69-99F70C23E1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22F50-FD1F-46C2-8614-21A82400F8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940FA-7E35-4F5B-87BC-6237B156A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4E96F-D8AA-4869-9ED6-823D1FBB38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62137-3F00-42E6-B9A9-34968D78EA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20C3B-E561-467F-B089-44727087CF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24891-2E71-4C27-A7C2-09267D0DC9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61E99-B03A-42D9-80D3-16EB28FD4C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6104-4B69-4868-B783-90BA313492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1B8A6-461F-4568-AE29-6646D0E440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20DFC-4E9C-4EE4-B03C-14BA065034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D1455D6F-2AAE-4C15-8732-37EBD96329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24"/>
          <p:cNvSpPr txBox="1">
            <a:spLocks noChangeArrowheads="1"/>
          </p:cNvSpPr>
          <p:nvPr/>
        </p:nvSpPr>
        <p:spPr bwMode="auto">
          <a:xfrm>
            <a:off x="0" y="0"/>
            <a:ext cx="44275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b="1" dirty="0">
                <a:solidFill>
                  <a:srgbClr val="C00000"/>
                </a:solidFill>
              </a:rPr>
              <a:t>【</a:t>
            </a:r>
            <a:r>
              <a:rPr lang="ja-JP" altLang="en-US" b="1" dirty="0">
                <a:solidFill>
                  <a:srgbClr val="C00000"/>
                </a:solidFill>
              </a:rPr>
              <a:t>第</a:t>
            </a:r>
            <a:r>
              <a:rPr lang="en-US" altLang="ja-JP" b="1" dirty="0">
                <a:solidFill>
                  <a:srgbClr val="C00000"/>
                </a:solidFill>
              </a:rPr>
              <a:t>222-1-38】</a:t>
            </a:r>
            <a:r>
              <a:rPr lang="ja-JP" altLang="en-US" b="1" dirty="0">
                <a:solidFill>
                  <a:srgbClr val="C00000"/>
                </a:solidFill>
              </a:rPr>
              <a:t>世界の主な石炭貿易（</a:t>
            </a:r>
            <a:r>
              <a:rPr lang="en-US" altLang="ja-JP" b="1" dirty="0">
                <a:solidFill>
                  <a:srgbClr val="C00000"/>
                </a:solidFill>
              </a:rPr>
              <a:t>2016</a:t>
            </a:r>
            <a:r>
              <a:rPr lang="ja-JP" altLang="en-US" b="1" dirty="0">
                <a:solidFill>
                  <a:srgbClr val="C00000"/>
                </a:solidFill>
              </a:rPr>
              <a:t>年見込み）</a:t>
            </a:r>
          </a:p>
        </p:txBody>
      </p:sp>
      <p:sp>
        <p:nvSpPr>
          <p:cNvPr id="2052" name="Text Box 524"/>
          <p:cNvSpPr txBox="1">
            <a:spLocks noChangeArrowheads="1"/>
          </p:cNvSpPr>
          <p:nvPr/>
        </p:nvSpPr>
        <p:spPr bwMode="auto">
          <a:xfrm>
            <a:off x="0" y="6561138"/>
            <a:ext cx="51847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dirty="0"/>
              <a:t>出典：</a:t>
            </a:r>
            <a:r>
              <a:rPr lang="en-US" altLang="ja-JP" dirty="0"/>
              <a:t>IEA </a:t>
            </a:r>
            <a:r>
              <a:rPr lang="ja-JP" altLang="en-US" dirty="0"/>
              <a:t>「</a:t>
            </a:r>
            <a:r>
              <a:rPr lang="en-US" altLang="ja-JP" dirty="0"/>
              <a:t>Coal </a:t>
            </a:r>
            <a:r>
              <a:rPr lang="en-US" altLang="ja-JP"/>
              <a:t>Information 2017</a:t>
            </a:r>
            <a:r>
              <a:rPr lang="ja-JP" altLang="en-US"/>
              <a:t>」</a:t>
            </a:r>
            <a:r>
              <a:rPr lang="ja-JP" altLang="en-US" dirty="0"/>
              <a:t>を基に作成</a:t>
            </a:r>
          </a:p>
        </p:txBody>
      </p:sp>
      <p:sp>
        <p:nvSpPr>
          <p:cNvPr id="2053" name="Text Box 524"/>
          <p:cNvSpPr txBox="1">
            <a:spLocks noChangeArrowheads="1"/>
          </p:cNvSpPr>
          <p:nvPr/>
        </p:nvSpPr>
        <p:spPr bwMode="auto">
          <a:xfrm>
            <a:off x="0" y="5983434"/>
            <a:ext cx="88201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dirty="0"/>
              <a:t>（注）　褐炭を除く。</a:t>
            </a:r>
            <a:r>
              <a:rPr lang="en-US" altLang="ja-JP" dirty="0"/>
              <a:t>400</a:t>
            </a:r>
            <a:r>
              <a:rPr lang="ja-JP" altLang="en-US" dirty="0"/>
              <a:t>万トン未満のフローは記載しておらず、青字は対前年比増、赤字は対前年比減、黒字は増減なしを示している。</a:t>
            </a:r>
            <a:endParaRPr lang="en-US" altLang="ja-JP" dirty="0"/>
          </a:p>
          <a:p>
            <a:pPr algn="l"/>
            <a:r>
              <a:rPr lang="ja-JP" altLang="en-US" dirty="0"/>
              <a:t>輸入側の「北米」には、メキシコを</a:t>
            </a:r>
            <a:r>
              <a:rPr lang="ja-JP" altLang="en-US"/>
              <a:t>含む。</a:t>
            </a:r>
            <a:endParaRPr lang="en-US" altLang="ja-JP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8" y="1052513"/>
            <a:ext cx="8199437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グループ化 5"/>
          <p:cNvGrpSpPr/>
          <p:nvPr/>
        </p:nvGrpSpPr>
        <p:grpSpPr>
          <a:xfrm>
            <a:off x="431540" y="1052736"/>
            <a:ext cx="8255890" cy="4952733"/>
            <a:chOff x="0" y="-36504"/>
            <a:chExt cx="8255890" cy="4952733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0" y="-36504"/>
              <a:ext cx="8255890" cy="4952733"/>
              <a:chOff x="0" y="-36504"/>
              <a:chExt cx="8255901" cy="4952716"/>
            </a:xfrm>
          </p:grpSpPr>
          <p:pic>
            <p:nvPicPr>
              <p:cNvPr id="9" name="Picture 170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90705" y="-36504"/>
                <a:ext cx="8121008" cy="4718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AutoShape 183"/>
              <p:cNvSpPr>
                <a:spLocks noChangeArrowheads="1"/>
              </p:cNvSpPr>
              <p:nvPr/>
            </p:nvSpPr>
            <p:spPr bwMode="auto">
              <a:xfrm rot="60000">
                <a:off x="2791417" y="7347"/>
                <a:ext cx="28800" cy="373229"/>
              </a:xfrm>
              <a:prstGeom prst="upArrow">
                <a:avLst>
                  <a:gd name="adj1" fmla="val 59366"/>
                  <a:gd name="adj2" fmla="val 241811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11" name="正方形/長方形 10"/>
              <p:cNvSpPr/>
              <p:nvPr/>
            </p:nvSpPr>
            <p:spPr bwMode="auto">
              <a:xfrm rot="2520000">
                <a:off x="5550142" y="1652084"/>
                <a:ext cx="21844" cy="326412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31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square" lIns="91440" tIns="45720" rIns="91440" bIns="45720" rtlCol="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/>
              </a:p>
            </p:txBody>
          </p:sp>
          <p:sp>
            <p:nvSpPr>
              <p:cNvPr id="12" name="AutoShape 171"/>
              <p:cNvSpPr>
                <a:spLocks noChangeArrowheads="1"/>
              </p:cNvSpPr>
              <p:nvPr/>
            </p:nvSpPr>
            <p:spPr bwMode="auto">
              <a:xfrm rot="660000">
                <a:off x="3970794" y="2220750"/>
                <a:ext cx="473295" cy="1629169"/>
              </a:xfrm>
              <a:prstGeom prst="upArrow">
                <a:avLst>
                  <a:gd name="adj1" fmla="val 64519"/>
                  <a:gd name="adj2" fmla="val 95470"/>
                </a:avLst>
              </a:prstGeom>
              <a:solidFill>
                <a:srgbClr val="FF99CC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13" name="Text Box 172"/>
              <p:cNvSpPr txBox="1">
                <a:spLocks noChangeArrowheads="1"/>
              </p:cNvSpPr>
              <p:nvPr/>
            </p:nvSpPr>
            <p:spPr bwMode="auto">
              <a:xfrm>
                <a:off x="4178137" y="2842818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120.7Mt</a:t>
                </a:r>
              </a:p>
            </p:txBody>
          </p:sp>
          <p:sp>
            <p:nvSpPr>
              <p:cNvPr id="14" name="Text Box 174"/>
              <p:cNvSpPr txBox="1">
                <a:spLocks noChangeArrowheads="1"/>
              </p:cNvSpPr>
              <p:nvPr/>
            </p:nvSpPr>
            <p:spPr bwMode="auto">
              <a:xfrm>
                <a:off x="231869" y="1453744"/>
                <a:ext cx="958798" cy="423773"/>
              </a:xfrm>
              <a:prstGeom prst="rect">
                <a:avLst/>
              </a:prstGeom>
              <a:solidFill>
                <a:srgbClr val="E7F6FF"/>
              </a:solidFill>
              <a:ln w="3175" algn="ctr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36000" rIns="91440" bIns="3600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1000" b="0" i="0" u="none" strike="noStrike" baseline="0">
                    <a:solidFill>
                      <a:srgbClr val="00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OECD</a:t>
                </a:r>
                <a:r>
                  <a:rPr lang="ja-JP" altLang="en-US" sz="1000" b="0" i="0" u="none" strike="noStrike" baseline="0">
                    <a:solidFill>
                      <a:srgbClr val="00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欧州</a:t>
                </a:r>
              </a:p>
              <a:p>
                <a:pPr algn="ctr" rtl="0">
                  <a:defRPr sz="1000"/>
                </a:pPr>
                <a:r>
                  <a:rPr lang="en-US" altLang="ja-JP" sz="1000" b="0" i="0" u="none" strike="noStrike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239.0Mt</a:t>
                </a:r>
              </a:p>
            </p:txBody>
          </p:sp>
          <p:sp>
            <p:nvSpPr>
              <p:cNvPr id="15" name="Text Box 175"/>
              <p:cNvSpPr txBox="1">
                <a:spLocks noChangeArrowheads="1"/>
              </p:cNvSpPr>
              <p:nvPr/>
            </p:nvSpPr>
            <p:spPr bwMode="auto">
              <a:xfrm>
                <a:off x="791791" y="375519"/>
                <a:ext cx="958798" cy="423773"/>
              </a:xfrm>
              <a:prstGeom prst="rect">
                <a:avLst/>
              </a:prstGeom>
              <a:solidFill>
                <a:srgbClr val="E7F6FF"/>
              </a:solidFill>
              <a:ln w="3175" algn="ctr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36000" rIns="91440" bIns="3600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ja-JP" altLang="en-US" sz="1000" b="0" i="0" u="none" strike="noStrike" baseline="0">
                    <a:solidFill>
                      <a:srgbClr val="00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その他欧州</a:t>
                </a:r>
              </a:p>
              <a:p>
                <a:pPr algn="ctr" rtl="0">
                  <a:defRPr sz="1000"/>
                </a:pPr>
                <a:r>
                  <a:rPr lang="en-US" altLang="ja-JP" sz="1000" b="0" i="0" u="none" strike="noStrike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39.5Mt</a:t>
                </a:r>
              </a:p>
            </p:txBody>
          </p:sp>
          <p:sp>
            <p:nvSpPr>
              <p:cNvPr id="16" name="Text Box 176"/>
              <p:cNvSpPr txBox="1">
                <a:spLocks noChangeArrowheads="1"/>
              </p:cNvSpPr>
              <p:nvPr/>
            </p:nvSpPr>
            <p:spPr bwMode="auto">
              <a:xfrm>
                <a:off x="5995504" y="3237486"/>
                <a:ext cx="728687" cy="423773"/>
              </a:xfrm>
              <a:prstGeom prst="rect">
                <a:avLst/>
              </a:prstGeom>
              <a:solidFill>
                <a:srgbClr val="E7F6FF"/>
              </a:solidFill>
              <a:ln w="3175" algn="ctr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36000" rIns="91440" bIns="3600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ja-JP" altLang="en-US" sz="1000" b="0" i="0" u="none" strike="noStrike" baseline="0">
                    <a:solidFill>
                      <a:srgbClr val="00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中南米</a:t>
                </a:r>
              </a:p>
              <a:p>
                <a:pPr algn="ctr" rtl="0">
                  <a:defRPr sz="1000"/>
                </a:pPr>
                <a:r>
                  <a:rPr lang="en-US" altLang="ja-JP" sz="1000" b="0" i="0" u="none" strike="noStrike" baseline="0">
                    <a:solidFill>
                      <a:srgbClr val="0070C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37.3Mt</a:t>
                </a:r>
              </a:p>
            </p:txBody>
          </p:sp>
          <p:sp>
            <p:nvSpPr>
              <p:cNvPr id="17" name="AutoShape 177"/>
              <p:cNvSpPr>
                <a:spLocks noChangeArrowheads="1"/>
              </p:cNvSpPr>
              <p:nvPr/>
            </p:nvSpPr>
            <p:spPr bwMode="auto">
              <a:xfrm rot="2220000">
                <a:off x="3436890" y="2069474"/>
                <a:ext cx="200240" cy="1629169"/>
              </a:xfrm>
              <a:prstGeom prst="upArrow">
                <a:avLst>
                  <a:gd name="adj1" fmla="val 68417"/>
                  <a:gd name="adj2" fmla="val 158316"/>
                </a:avLst>
              </a:prstGeom>
              <a:solidFill>
                <a:srgbClr val="FF99CC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18" name="AutoShape 178"/>
              <p:cNvSpPr>
                <a:spLocks noChangeArrowheads="1"/>
              </p:cNvSpPr>
              <p:nvPr/>
            </p:nvSpPr>
            <p:spPr bwMode="auto">
              <a:xfrm rot="8400000">
                <a:off x="3454025" y="379855"/>
                <a:ext cx="127426" cy="1600918"/>
              </a:xfrm>
              <a:prstGeom prst="upArrow">
                <a:avLst>
                  <a:gd name="adj1" fmla="val 55316"/>
                  <a:gd name="adj2" fmla="val 166537"/>
                </a:avLst>
              </a:prstGeom>
              <a:solidFill>
                <a:srgbClr val="FF99CC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19" name="AutoShape 179"/>
              <p:cNvSpPr>
                <a:spLocks noChangeArrowheads="1"/>
              </p:cNvSpPr>
              <p:nvPr/>
            </p:nvSpPr>
            <p:spPr bwMode="auto">
              <a:xfrm rot="9300000">
                <a:off x="4086236" y="1067640"/>
                <a:ext cx="19176" cy="743956"/>
              </a:xfrm>
              <a:prstGeom prst="upArrow">
                <a:avLst>
                  <a:gd name="adj1" fmla="val 68417"/>
                  <a:gd name="adj2" fmla="val 428278"/>
                </a:avLst>
              </a:prstGeom>
              <a:solidFill>
                <a:srgbClr val="FF99CC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20" name="AutoShape 180"/>
              <p:cNvSpPr>
                <a:spLocks noChangeArrowheads="1"/>
              </p:cNvSpPr>
              <p:nvPr/>
            </p:nvSpPr>
            <p:spPr bwMode="auto">
              <a:xfrm rot="12420000">
                <a:off x="3343583" y="919835"/>
                <a:ext cx="36000" cy="1393740"/>
              </a:xfrm>
              <a:prstGeom prst="upArrow">
                <a:avLst>
                  <a:gd name="adj1" fmla="val 50000"/>
                  <a:gd name="adj2" fmla="val 375000"/>
                </a:avLst>
              </a:prstGeom>
              <a:solidFill>
                <a:srgbClr val="FF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21" name="AutoShape 181"/>
              <p:cNvSpPr>
                <a:spLocks noChangeArrowheads="1"/>
              </p:cNvSpPr>
              <p:nvPr/>
            </p:nvSpPr>
            <p:spPr bwMode="auto">
              <a:xfrm rot="18360000">
                <a:off x="2378056" y="1127382"/>
                <a:ext cx="140810" cy="3576317"/>
              </a:xfrm>
              <a:prstGeom prst="upArrow">
                <a:avLst>
                  <a:gd name="adj1" fmla="val 63963"/>
                  <a:gd name="adj2" fmla="val 236957"/>
                </a:avLst>
              </a:prstGeom>
              <a:solidFill>
                <a:srgbClr val="99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22" name="AutoShape 182"/>
              <p:cNvSpPr>
                <a:spLocks noChangeArrowheads="1"/>
              </p:cNvSpPr>
              <p:nvPr/>
            </p:nvSpPr>
            <p:spPr bwMode="auto">
              <a:xfrm>
                <a:off x="2378580" y="2649725"/>
                <a:ext cx="473295" cy="941717"/>
              </a:xfrm>
              <a:prstGeom prst="upArrow">
                <a:avLst>
                  <a:gd name="adj1" fmla="val 66970"/>
                  <a:gd name="adj2" fmla="val 68187"/>
                </a:avLst>
              </a:prstGeom>
              <a:solidFill>
                <a:srgbClr val="FF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23" name="AutoShape 183"/>
              <p:cNvSpPr>
                <a:spLocks noChangeArrowheads="1"/>
              </p:cNvSpPr>
              <p:nvPr/>
            </p:nvSpPr>
            <p:spPr bwMode="auto">
              <a:xfrm rot="19500000">
                <a:off x="3407027" y="2511723"/>
                <a:ext cx="418684" cy="1412574"/>
              </a:xfrm>
              <a:prstGeom prst="upArrow">
                <a:avLst>
                  <a:gd name="adj1" fmla="val 64519"/>
                  <a:gd name="adj2" fmla="val 88690"/>
                </a:avLst>
              </a:prstGeom>
              <a:solidFill>
                <a:srgbClr val="FF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24" name="Text Box 184"/>
              <p:cNvSpPr txBox="1">
                <a:spLocks noChangeArrowheads="1"/>
              </p:cNvSpPr>
              <p:nvPr/>
            </p:nvSpPr>
            <p:spPr bwMode="auto">
              <a:xfrm>
                <a:off x="3550143" y="2718495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31.8Mt</a:t>
                </a:r>
              </a:p>
            </p:txBody>
          </p:sp>
          <p:sp>
            <p:nvSpPr>
              <p:cNvPr id="25" name="Text Box 186"/>
              <p:cNvSpPr txBox="1">
                <a:spLocks noChangeArrowheads="1"/>
              </p:cNvSpPr>
              <p:nvPr/>
            </p:nvSpPr>
            <p:spPr bwMode="auto">
              <a:xfrm>
                <a:off x="3817773" y="1095893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2.6Mt</a:t>
                </a:r>
              </a:p>
            </p:txBody>
          </p:sp>
          <p:sp>
            <p:nvSpPr>
              <p:cNvPr id="26" name="Text Box 187"/>
              <p:cNvSpPr txBox="1">
                <a:spLocks noChangeArrowheads="1"/>
              </p:cNvSpPr>
              <p:nvPr/>
            </p:nvSpPr>
            <p:spPr bwMode="auto">
              <a:xfrm>
                <a:off x="3016325" y="2705061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113.9Mt</a:t>
                </a:r>
              </a:p>
            </p:txBody>
          </p:sp>
          <p:sp>
            <p:nvSpPr>
              <p:cNvPr id="27" name="Text Box 188"/>
              <p:cNvSpPr txBox="1">
                <a:spLocks noChangeArrowheads="1"/>
              </p:cNvSpPr>
              <p:nvPr/>
            </p:nvSpPr>
            <p:spPr bwMode="auto">
              <a:xfrm>
                <a:off x="2245630" y="2772556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132.3Mt</a:t>
                </a:r>
              </a:p>
            </p:txBody>
          </p:sp>
          <p:sp>
            <p:nvSpPr>
              <p:cNvPr id="28" name="Text Box 189"/>
              <p:cNvSpPr txBox="1">
                <a:spLocks noChangeArrowheads="1"/>
              </p:cNvSpPr>
              <p:nvPr/>
            </p:nvSpPr>
            <p:spPr bwMode="auto">
              <a:xfrm>
                <a:off x="1131450" y="3639078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13.4Mt</a:t>
                </a:r>
              </a:p>
            </p:txBody>
          </p:sp>
          <p:sp>
            <p:nvSpPr>
              <p:cNvPr id="29" name="Text Box 190"/>
              <p:cNvSpPr txBox="1">
                <a:spLocks noChangeArrowheads="1"/>
              </p:cNvSpPr>
              <p:nvPr/>
            </p:nvSpPr>
            <p:spPr bwMode="auto">
              <a:xfrm>
                <a:off x="3042773" y="1737269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6.2Mt</a:t>
                </a:r>
              </a:p>
            </p:txBody>
          </p:sp>
          <p:sp>
            <p:nvSpPr>
              <p:cNvPr id="30" name="AutoShape 191"/>
              <p:cNvSpPr>
                <a:spLocks noChangeArrowheads="1"/>
              </p:cNvSpPr>
              <p:nvPr/>
            </p:nvSpPr>
            <p:spPr bwMode="auto">
              <a:xfrm rot="19260000">
                <a:off x="1534943" y="1602122"/>
                <a:ext cx="65533" cy="2410795"/>
              </a:xfrm>
              <a:prstGeom prst="upArrow">
                <a:avLst>
                  <a:gd name="adj1" fmla="val 63639"/>
                  <a:gd name="adj2" fmla="val 542617"/>
                </a:avLst>
              </a:prstGeom>
              <a:solidFill>
                <a:srgbClr val="99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31" name="AutoShape 192"/>
              <p:cNvSpPr>
                <a:spLocks noChangeArrowheads="1"/>
              </p:cNvSpPr>
              <p:nvPr/>
            </p:nvSpPr>
            <p:spPr bwMode="auto">
              <a:xfrm rot="14040000">
                <a:off x="1794299" y="83872"/>
                <a:ext cx="317368" cy="1879244"/>
              </a:xfrm>
              <a:prstGeom prst="upArrow">
                <a:avLst>
                  <a:gd name="adj1" fmla="val 63935"/>
                  <a:gd name="adj2" fmla="val 116829"/>
                </a:avLst>
              </a:prstGeom>
              <a:solidFill>
                <a:srgbClr val="99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32" name="AutoShape 195"/>
              <p:cNvSpPr>
                <a:spLocks noChangeArrowheads="1"/>
              </p:cNvSpPr>
              <p:nvPr/>
            </p:nvSpPr>
            <p:spPr bwMode="auto">
              <a:xfrm rot="1440000">
                <a:off x="7052059" y="737682"/>
                <a:ext cx="200240" cy="1412574"/>
              </a:xfrm>
              <a:prstGeom prst="upArrow">
                <a:avLst>
                  <a:gd name="adj1" fmla="val 72815"/>
                  <a:gd name="adj2" fmla="val 148810"/>
                </a:avLst>
              </a:prstGeom>
              <a:solidFill>
                <a:srgbClr val="99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33" name="Text Box 197"/>
              <p:cNvSpPr txBox="1">
                <a:spLocks noChangeArrowheads="1"/>
              </p:cNvSpPr>
              <p:nvPr/>
            </p:nvSpPr>
            <p:spPr bwMode="auto">
              <a:xfrm>
                <a:off x="7116038" y="370772"/>
                <a:ext cx="958798" cy="423773"/>
              </a:xfrm>
              <a:prstGeom prst="rect">
                <a:avLst/>
              </a:prstGeom>
              <a:solidFill>
                <a:srgbClr val="E7F6FF"/>
              </a:solidFill>
              <a:ln w="3175" algn="ctr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36000" rIns="91440" bIns="3600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1000" b="0" i="0" u="none" strike="noStrike" baseline="0">
                    <a:solidFill>
                      <a:srgbClr val="00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OECD</a:t>
                </a:r>
                <a:r>
                  <a:rPr lang="ja-JP" altLang="en-US" sz="1000" b="0" i="0" u="none" strike="noStrike" baseline="0">
                    <a:solidFill>
                      <a:srgbClr val="00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欧州</a:t>
                </a:r>
                <a:r>
                  <a:rPr lang="en-US" altLang="ja-JP" sz="1100" b="0" i="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rPr>
                  <a:t>239.0Mt</a:t>
                </a:r>
                <a:endParaRPr lang="ja-JP" altLang="ja-JP" sz="1000"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AutoShape 198"/>
              <p:cNvSpPr>
                <a:spLocks noChangeArrowheads="1"/>
              </p:cNvSpPr>
              <p:nvPr/>
            </p:nvSpPr>
            <p:spPr bwMode="auto">
              <a:xfrm rot="3300000">
                <a:off x="413998" y="526007"/>
                <a:ext cx="36003" cy="864000"/>
              </a:xfrm>
              <a:prstGeom prst="upArrow">
                <a:avLst>
                  <a:gd name="adj1" fmla="val 50000"/>
                  <a:gd name="adj2" fmla="val 213893"/>
                </a:avLst>
              </a:prstGeom>
              <a:solidFill>
                <a:srgbClr val="CC99FF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35" name="Text Box 199"/>
              <p:cNvSpPr txBox="1">
                <a:spLocks noChangeArrowheads="1"/>
              </p:cNvSpPr>
              <p:nvPr/>
            </p:nvSpPr>
            <p:spPr bwMode="auto">
              <a:xfrm>
                <a:off x="6561560" y="1247736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29.5Mt</a:t>
                </a:r>
              </a:p>
            </p:txBody>
          </p:sp>
          <p:sp>
            <p:nvSpPr>
              <p:cNvPr id="36" name="Text Box 201"/>
              <p:cNvSpPr txBox="1">
                <a:spLocks noChangeArrowheads="1"/>
              </p:cNvSpPr>
              <p:nvPr/>
            </p:nvSpPr>
            <p:spPr bwMode="auto">
              <a:xfrm>
                <a:off x="1163529" y="1207732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63.6Mt</a:t>
                </a:r>
              </a:p>
            </p:txBody>
          </p:sp>
          <p:sp>
            <p:nvSpPr>
              <p:cNvPr id="37" name="Text Box 202"/>
              <p:cNvSpPr txBox="1">
                <a:spLocks noChangeArrowheads="1"/>
              </p:cNvSpPr>
              <p:nvPr/>
            </p:nvSpPr>
            <p:spPr bwMode="auto">
              <a:xfrm>
                <a:off x="1106364" y="1874018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21.5Mt</a:t>
                </a:r>
              </a:p>
            </p:txBody>
          </p:sp>
          <p:sp>
            <p:nvSpPr>
              <p:cNvPr id="38" name="Text Box 203"/>
              <p:cNvSpPr txBox="1">
                <a:spLocks noChangeArrowheads="1"/>
              </p:cNvSpPr>
              <p:nvPr/>
            </p:nvSpPr>
            <p:spPr bwMode="auto">
              <a:xfrm>
                <a:off x="40109" y="3365430"/>
                <a:ext cx="604043" cy="291932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ysClr val="windowText" lastClr="00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21.6Mt</a:t>
                </a:r>
              </a:p>
            </p:txBody>
          </p:sp>
          <p:sp>
            <p:nvSpPr>
              <p:cNvPr id="39" name="Text Box 204"/>
              <p:cNvSpPr txBox="1">
                <a:spLocks noChangeArrowheads="1"/>
              </p:cNvSpPr>
              <p:nvPr/>
            </p:nvSpPr>
            <p:spPr bwMode="auto">
              <a:xfrm>
                <a:off x="624976" y="2225952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5.5Mt</a:t>
                </a:r>
              </a:p>
            </p:txBody>
          </p:sp>
          <p:sp>
            <p:nvSpPr>
              <p:cNvPr id="40" name="AutoShape 205"/>
              <p:cNvSpPr>
                <a:spLocks noChangeArrowheads="1"/>
              </p:cNvSpPr>
              <p:nvPr/>
            </p:nvSpPr>
            <p:spPr bwMode="auto">
              <a:xfrm rot="5400000">
                <a:off x="7603940" y="2471452"/>
                <a:ext cx="36000" cy="1080001"/>
              </a:xfrm>
              <a:prstGeom prst="upArrow">
                <a:avLst>
                  <a:gd name="adj1" fmla="val 55240"/>
                  <a:gd name="adj2" fmla="val 213020"/>
                </a:avLst>
              </a:prstGeom>
              <a:solidFill>
                <a:srgbClr val="FF00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41" name="AutoShape 206"/>
              <p:cNvSpPr>
                <a:spLocks noChangeArrowheads="1"/>
              </p:cNvSpPr>
              <p:nvPr/>
            </p:nvSpPr>
            <p:spPr bwMode="auto">
              <a:xfrm rot="780000">
                <a:off x="796162" y="3132565"/>
                <a:ext cx="127426" cy="1064139"/>
              </a:xfrm>
              <a:prstGeom prst="upArrow">
                <a:avLst>
                  <a:gd name="adj1" fmla="val 51333"/>
                  <a:gd name="adj2" fmla="val 142851"/>
                </a:avLst>
              </a:prstGeom>
              <a:solidFill>
                <a:srgbClr val="FF00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42" name="AutoShape 207"/>
              <p:cNvSpPr>
                <a:spLocks noChangeArrowheads="1"/>
              </p:cNvSpPr>
              <p:nvPr/>
            </p:nvSpPr>
            <p:spPr bwMode="auto">
              <a:xfrm rot="14880000">
                <a:off x="6231297" y="1741206"/>
                <a:ext cx="72008" cy="756000"/>
              </a:xfrm>
              <a:prstGeom prst="upArrow">
                <a:avLst>
                  <a:gd name="adj1" fmla="val 52311"/>
                  <a:gd name="adj2" fmla="val 170970"/>
                </a:avLst>
              </a:prstGeom>
              <a:solidFill>
                <a:srgbClr val="0000FF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43" name="AutoShape 208"/>
              <p:cNvSpPr>
                <a:spLocks noChangeArrowheads="1"/>
              </p:cNvSpPr>
              <p:nvPr/>
            </p:nvSpPr>
            <p:spPr bwMode="auto">
              <a:xfrm rot="14220000">
                <a:off x="7058259" y="2742688"/>
                <a:ext cx="88157" cy="910184"/>
              </a:xfrm>
              <a:prstGeom prst="upArrow">
                <a:avLst>
                  <a:gd name="adj1" fmla="val 62848"/>
                  <a:gd name="adj2" fmla="val 196715"/>
                </a:avLst>
              </a:prstGeom>
              <a:solidFill>
                <a:srgbClr val="0080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44" name="AutoShape 209"/>
              <p:cNvSpPr>
                <a:spLocks noChangeArrowheads="1"/>
              </p:cNvSpPr>
              <p:nvPr/>
            </p:nvSpPr>
            <p:spPr bwMode="auto">
              <a:xfrm rot="10920000">
                <a:off x="2681921" y="708018"/>
                <a:ext cx="200240" cy="1525581"/>
              </a:xfrm>
              <a:prstGeom prst="upArrow">
                <a:avLst>
                  <a:gd name="adj1" fmla="val 73685"/>
                  <a:gd name="adj2" fmla="val 176455"/>
                </a:avLst>
              </a:prstGeom>
              <a:solidFill>
                <a:srgbClr val="FF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grpSp>
            <p:nvGrpSpPr>
              <p:cNvPr id="45" name="Group 210"/>
              <p:cNvGrpSpPr>
                <a:grpSpLocks/>
              </p:cNvGrpSpPr>
              <p:nvPr/>
            </p:nvGrpSpPr>
            <p:grpSpPr bwMode="auto">
              <a:xfrm>
                <a:off x="3424666" y="719210"/>
                <a:ext cx="824566" cy="442606"/>
                <a:chOff x="3424666" y="719210"/>
                <a:chExt cx="86" cy="47"/>
              </a:xfrm>
            </p:grpSpPr>
            <p:sp>
              <p:nvSpPr>
                <p:cNvPr id="137" name="Oval 211"/>
                <p:cNvSpPr>
                  <a:spLocks noChangeArrowheads="1"/>
                </p:cNvSpPr>
                <p:nvPr/>
              </p:nvSpPr>
              <p:spPr bwMode="auto">
                <a:xfrm>
                  <a:off x="3424666" y="719210"/>
                  <a:ext cx="86" cy="45"/>
                </a:xfrm>
                <a:prstGeom prst="ellipse">
                  <a:avLst/>
                </a:prstGeom>
                <a:solidFill>
                  <a:srgbClr val="FFFFCC"/>
                </a:solidFill>
                <a:ln w="3175" algn="ctr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</p:sp>
            <p:sp>
              <p:nvSpPr>
                <p:cNvPr id="138" name="Text Box 212"/>
                <p:cNvSpPr txBox="1">
                  <a:spLocks noChangeArrowheads="1"/>
                </p:cNvSpPr>
                <p:nvPr/>
              </p:nvSpPr>
              <p:spPr bwMode="auto">
                <a:xfrm>
                  <a:off x="3424668" y="719210"/>
                  <a:ext cx="84" cy="47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1440" tIns="45720" rIns="91440" bIns="4572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ja-JP" altLang="en-US" sz="1000" b="0" i="0" u="none" strike="noStrike" baseline="0">
                      <a:solidFill>
                        <a:srgbClr val="00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中国</a:t>
                  </a:r>
                </a:p>
                <a:p>
                  <a:pPr algn="ctr" rtl="0">
                    <a:defRPr sz="1000"/>
                  </a:pPr>
                  <a:r>
                    <a:rPr lang="en-US" altLang="ja-JP" sz="1000" b="0" i="0" u="none" strike="noStrike" baseline="0">
                      <a:solidFill>
                        <a:srgbClr val="FF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8.6Mt</a:t>
                  </a:r>
                </a:p>
              </p:txBody>
            </p:sp>
          </p:grpSp>
          <p:sp>
            <p:nvSpPr>
              <p:cNvPr id="46" name="Text Box 217"/>
              <p:cNvSpPr txBox="1">
                <a:spLocks noChangeArrowheads="1"/>
              </p:cNvSpPr>
              <p:nvPr/>
            </p:nvSpPr>
            <p:spPr bwMode="auto">
              <a:xfrm>
                <a:off x="1740634" y="307266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12.7Mt</a:t>
                </a:r>
              </a:p>
            </p:txBody>
          </p:sp>
          <p:sp>
            <p:nvSpPr>
              <p:cNvPr id="47" name="AutoShape 218"/>
              <p:cNvSpPr>
                <a:spLocks noChangeArrowheads="1"/>
              </p:cNvSpPr>
              <p:nvPr/>
            </p:nvSpPr>
            <p:spPr bwMode="auto">
              <a:xfrm rot="5400000">
                <a:off x="375236" y="2660032"/>
                <a:ext cx="36000" cy="684001"/>
              </a:xfrm>
              <a:prstGeom prst="upArrow">
                <a:avLst>
                  <a:gd name="adj1" fmla="val 57106"/>
                  <a:gd name="adj2" fmla="val 213020"/>
                </a:avLst>
              </a:prstGeom>
              <a:solidFill>
                <a:srgbClr val="FF00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48" name="Text Box 222"/>
              <p:cNvSpPr txBox="1">
                <a:spLocks noChangeArrowheads="1"/>
              </p:cNvSpPr>
              <p:nvPr/>
            </p:nvSpPr>
            <p:spPr bwMode="auto">
              <a:xfrm>
                <a:off x="7667167" y="2792148"/>
                <a:ext cx="489906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5.9Mt</a:t>
                </a:r>
              </a:p>
            </p:txBody>
          </p:sp>
          <p:sp>
            <p:nvSpPr>
              <p:cNvPr id="49" name="Text Box 223"/>
              <p:cNvSpPr txBox="1">
                <a:spLocks noChangeArrowheads="1"/>
              </p:cNvSpPr>
              <p:nvPr/>
            </p:nvSpPr>
            <p:spPr bwMode="auto">
              <a:xfrm>
                <a:off x="848439" y="3284326"/>
                <a:ext cx="499422" cy="291932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12.1Mt</a:t>
                </a:r>
              </a:p>
            </p:txBody>
          </p:sp>
          <p:sp>
            <p:nvSpPr>
              <p:cNvPr id="50" name="Text Box 224"/>
              <p:cNvSpPr txBox="1">
                <a:spLocks noChangeArrowheads="1"/>
              </p:cNvSpPr>
              <p:nvPr/>
            </p:nvSpPr>
            <p:spPr bwMode="auto">
              <a:xfrm>
                <a:off x="5284735" y="2781557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10.1Mt</a:t>
                </a:r>
              </a:p>
            </p:txBody>
          </p:sp>
          <p:sp>
            <p:nvSpPr>
              <p:cNvPr id="51" name="Text Box 225"/>
              <p:cNvSpPr txBox="1">
                <a:spLocks noChangeArrowheads="1"/>
              </p:cNvSpPr>
              <p:nvPr/>
            </p:nvSpPr>
            <p:spPr bwMode="auto">
              <a:xfrm>
                <a:off x="4798531" y="1784356"/>
                <a:ext cx="642395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5.6Mt</a:t>
                </a:r>
              </a:p>
            </p:txBody>
          </p:sp>
          <p:sp>
            <p:nvSpPr>
              <p:cNvPr id="52" name="Text Box 227"/>
              <p:cNvSpPr txBox="1">
                <a:spLocks noChangeArrowheads="1"/>
              </p:cNvSpPr>
              <p:nvPr/>
            </p:nvSpPr>
            <p:spPr bwMode="auto">
              <a:xfrm>
                <a:off x="6629205" y="3325348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70C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14.6Mt</a:t>
                </a:r>
              </a:p>
            </p:txBody>
          </p:sp>
          <p:sp>
            <p:nvSpPr>
              <p:cNvPr id="53" name="Text Box 231"/>
              <p:cNvSpPr txBox="1">
                <a:spLocks noChangeArrowheads="1"/>
              </p:cNvSpPr>
              <p:nvPr/>
            </p:nvSpPr>
            <p:spPr bwMode="auto">
              <a:xfrm>
                <a:off x="4490191" y="2209451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5.1Mt</a:t>
                </a:r>
              </a:p>
            </p:txBody>
          </p:sp>
          <p:sp>
            <p:nvSpPr>
              <p:cNvPr id="54" name="Text Box 234"/>
              <p:cNvSpPr txBox="1">
                <a:spLocks noChangeArrowheads="1"/>
              </p:cNvSpPr>
              <p:nvPr/>
            </p:nvSpPr>
            <p:spPr bwMode="auto">
              <a:xfrm>
                <a:off x="4461300" y="1450788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7.2Mt</a:t>
                </a:r>
              </a:p>
            </p:txBody>
          </p:sp>
          <p:sp>
            <p:nvSpPr>
              <p:cNvPr id="55" name="AutoShape 236"/>
              <p:cNvSpPr>
                <a:spLocks noChangeArrowheads="1"/>
              </p:cNvSpPr>
              <p:nvPr/>
            </p:nvSpPr>
            <p:spPr bwMode="auto">
              <a:xfrm rot="16560000">
                <a:off x="5163963" y="800755"/>
                <a:ext cx="39600" cy="3950247"/>
              </a:xfrm>
              <a:prstGeom prst="upArrow">
                <a:avLst>
                  <a:gd name="adj1" fmla="val 60000"/>
                  <a:gd name="adj2" fmla="val 714515"/>
                </a:avLst>
              </a:prstGeom>
              <a:solidFill>
                <a:srgbClr val="FF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56" name="AutoShape 237"/>
              <p:cNvSpPr>
                <a:spLocks noChangeArrowheads="1"/>
              </p:cNvSpPr>
              <p:nvPr/>
            </p:nvSpPr>
            <p:spPr bwMode="auto">
              <a:xfrm rot="15720000">
                <a:off x="4908565" y="523110"/>
                <a:ext cx="39600" cy="3432497"/>
              </a:xfrm>
              <a:prstGeom prst="upArrow">
                <a:avLst>
                  <a:gd name="adj1" fmla="val 60000"/>
                  <a:gd name="adj2" fmla="val 477490"/>
                </a:avLst>
              </a:prstGeom>
              <a:solidFill>
                <a:srgbClr val="FF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57" name="AutoShape 339"/>
              <p:cNvSpPr>
                <a:spLocks noChangeArrowheads="1"/>
              </p:cNvSpPr>
              <p:nvPr/>
            </p:nvSpPr>
            <p:spPr bwMode="auto">
              <a:xfrm rot="19500000">
                <a:off x="2793203" y="1670440"/>
                <a:ext cx="400480" cy="2420211"/>
              </a:xfrm>
              <a:prstGeom prst="upArrow">
                <a:avLst>
                  <a:gd name="adj1" fmla="val 62548"/>
                  <a:gd name="adj2" fmla="val 122293"/>
                </a:avLst>
              </a:prstGeom>
              <a:solidFill>
                <a:srgbClr val="33CCCC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58" name="Text Box 216"/>
              <p:cNvSpPr txBox="1">
                <a:spLocks noChangeArrowheads="1"/>
              </p:cNvSpPr>
              <p:nvPr/>
            </p:nvSpPr>
            <p:spPr bwMode="auto">
              <a:xfrm>
                <a:off x="2184202" y="2001025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70.5Mt</a:t>
                </a:r>
              </a:p>
            </p:txBody>
          </p:sp>
          <p:sp>
            <p:nvSpPr>
              <p:cNvPr id="59" name="Text Box 340"/>
              <p:cNvSpPr txBox="1">
                <a:spLocks noChangeArrowheads="1"/>
              </p:cNvSpPr>
              <p:nvPr/>
            </p:nvSpPr>
            <p:spPr bwMode="auto">
              <a:xfrm>
                <a:off x="2981986" y="1148273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17.9Mt</a:t>
                </a:r>
              </a:p>
            </p:txBody>
          </p:sp>
          <p:sp>
            <p:nvSpPr>
              <p:cNvPr id="60" name="AutoShape 341"/>
              <p:cNvSpPr>
                <a:spLocks noChangeArrowheads="1"/>
              </p:cNvSpPr>
              <p:nvPr/>
            </p:nvSpPr>
            <p:spPr bwMode="auto">
              <a:xfrm rot="12600000">
                <a:off x="2426439" y="468728"/>
                <a:ext cx="145629" cy="1064139"/>
              </a:xfrm>
              <a:prstGeom prst="upArrow">
                <a:avLst>
                  <a:gd name="adj1" fmla="val 53881"/>
                  <a:gd name="adj2" fmla="val 149343"/>
                </a:avLst>
              </a:prstGeom>
              <a:solidFill>
                <a:srgbClr val="33CCCC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61" name="Text Box 343"/>
              <p:cNvSpPr txBox="1">
                <a:spLocks noChangeArrowheads="1"/>
              </p:cNvSpPr>
              <p:nvPr/>
            </p:nvSpPr>
            <p:spPr bwMode="auto">
              <a:xfrm>
                <a:off x="2244351" y="1031299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18.8Mt</a:t>
                </a:r>
              </a:p>
            </p:txBody>
          </p:sp>
          <p:sp>
            <p:nvSpPr>
              <p:cNvPr id="62" name="Text Box 232"/>
              <p:cNvSpPr txBox="1">
                <a:spLocks noChangeArrowheads="1"/>
              </p:cNvSpPr>
              <p:nvPr/>
            </p:nvSpPr>
            <p:spPr bwMode="auto">
              <a:xfrm>
                <a:off x="749620" y="2706229"/>
                <a:ext cx="1025914" cy="423773"/>
              </a:xfrm>
              <a:prstGeom prst="rect">
                <a:avLst/>
              </a:prstGeom>
              <a:solidFill>
                <a:srgbClr val="E7F6FF"/>
              </a:solidFill>
              <a:ln w="3175" algn="ctr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36000" rIns="91440" bIns="3600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ja-JP" altLang="en-US" sz="1000" b="0" i="0" u="none" strike="noStrike" baseline="0">
                    <a:solidFill>
                      <a:srgbClr val="00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アフリカ・中東</a:t>
                </a:r>
              </a:p>
              <a:p>
                <a:pPr algn="ctr" rtl="0">
                  <a:defRPr sz="1000"/>
                </a:pPr>
                <a:r>
                  <a:rPr lang="en-US" altLang="ja-JP" sz="1000" b="0" i="0" u="none" strike="noStrike" baseline="0">
                    <a:solidFill>
                      <a:srgbClr val="0070C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26.3Mt</a:t>
                </a:r>
              </a:p>
            </p:txBody>
          </p:sp>
          <p:sp>
            <p:nvSpPr>
              <p:cNvPr id="63" name="Text Box 233"/>
              <p:cNvSpPr txBox="1">
                <a:spLocks noChangeArrowheads="1"/>
              </p:cNvSpPr>
              <p:nvPr/>
            </p:nvSpPr>
            <p:spPr bwMode="auto">
              <a:xfrm>
                <a:off x="5176910" y="2175287"/>
                <a:ext cx="728687" cy="423773"/>
              </a:xfrm>
              <a:prstGeom prst="rect">
                <a:avLst/>
              </a:prstGeom>
              <a:solidFill>
                <a:srgbClr val="E7F6FF"/>
              </a:solidFill>
              <a:ln w="3175" algn="ctr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36000" rIns="91440" bIns="3600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ja-JP" altLang="en-US" sz="1000" b="0" i="0" u="none" strike="noStrike" baseline="0">
                    <a:solidFill>
                      <a:srgbClr val="00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北米</a:t>
                </a:r>
              </a:p>
              <a:p>
                <a:pPr algn="ctr" rtl="0">
                  <a:defRPr sz="1000"/>
                </a:pPr>
                <a:r>
                  <a:rPr lang="en-US" altLang="ja-JP" sz="1000" b="0" i="0" u="none" strike="noStrike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23.5M</a:t>
                </a:r>
                <a:r>
                  <a:rPr lang="en-US" altLang="ja-JP" sz="1000" b="0" i="0" u="none" strike="noStrike" baseline="0">
                    <a:solidFill>
                      <a:srgbClr val="0070C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t</a:t>
                </a:r>
              </a:p>
            </p:txBody>
          </p:sp>
          <p:sp>
            <p:nvSpPr>
              <p:cNvPr id="64" name="AutoShape 346"/>
              <p:cNvSpPr>
                <a:spLocks noChangeArrowheads="1"/>
              </p:cNvSpPr>
              <p:nvPr/>
            </p:nvSpPr>
            <p:spPr bwMode="auto">
              <a:xfrm rot="14760000">
                <a:off x="5286051" y="873473"/>
                <a:ext cx="54005" cy="1447785"/>
              </a:xfrm>
              <a:prstGeom prst="upArrow">
                <a:avLst>
                  <a:gd name="adj1" fmla="val 60000"/>
                  <a:gd name="adj2" fmla="val 436455"/>
                </a:avLst>
              </a:prstGeom>
              <a:solidFill>
                <a:srgbClr val="FF99CC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65" name="Text Box 347"/>
              <p:cNvSpPr txBox="1">
                <a:spLocks noChangeArrowheads="1"/>
              </p:cNvSpPr>
              <p:nvPr/>
            </p:nvSpPr>
            <p:spPr bwMode="auto">
              <a:xfrm>
                <a:off x="2653450" y="1607344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CC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45.6Mt</a:t>
                </a:r>
              </a:p>
            </p:txBody>
          </p:sp>
          <p:sp>
            <p:nvSpPr>
              <p:cNvPr id="66" name="AutoShape 348"/>
              <p:cNvSpPr>
                <a:spLocks noChangeArrowheads="1"/>
              </p:cNvSpPr>
              <p:nvPr/>
            </p:nvSpPr>
            <p:spPr bwMode="auto">
              <a:xfrm rot="12900000">
                <a:off x="1829257" y="566455"/>
                <a:ext cx="36435" cy="2344875"/>
              </a:xfrm>
              <a:prstGeom prst="upArrow">
                <a:avLst>
                  <a:gd name="adj1" fmla="val 51952"/>
                  <a:gd name="adj2" fmla="val 218631"/>
                </a:avLst>
              </a:prstGeom>
              <a:solidFill>
                <a:srgbClr val="FF00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67" name="Text Box 349"/>
              <p:cNvSpPr txBox="1">
                <a:spLocks noChangeArrowheads="1"/>
              </p:cNvSpPr>
              <p:nvPr/>
            </p:nvSpPr>
            <p:spPr bwMode="auto">
              <a:xfrm>
                <a:off x="737047" y="2433130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5.7Mt</a:t>
                </a:r>
              </a:p>
            </p:txBody>
          </p:sp>
          <p:sp>
            <p:nvSpPr>
              <p:cNvPr id="68" name="Text Box 350"/>
              <p:cNvSpPr txBox="1">
                <a:spLocks noChangeArrowheads="1"/>
              </p:cNvSpPr>
              <p:nvPr/>
            </p:nvSpPr>
            <p:spPr bwMode="auto">
              <a:xfrm>
                <a:off x="81989" y="2925237"/>
                <a:ext cx="529166" cy="392446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4.9Mt</a:t>
                </a:r>
              </a:p>
            </p:txBody>
          </p:sp>
          <p:sp>
            <p:nvSpPr>
              <p:cNvPr id="69" name="AutoShape 193"/>
              <p:cNvSpPr>
                <a:spLocks noChangeArrowheads="1"/>
              </p:cNvSpPr>
              <p:nvPr/>
            </p:nvSpPr>
            <p:spPr bwMode="auto">
              <a:xfrm rot="360000">
                <a:off x="7518646" y="805552"/>
                <a:ext cx="309462" cy="2128280"/>
              </a:xfrm>
              <a:prstGeom prst="upArrow">
                <a:avLst>
                  <a:gd name="adj1" fmla="val 63935"/>
                  <a:gd name="adj2" fmla="val 148646"/>
                </a:avLst>
              </a:prstGeom>
              <a:solidFill>
                <a:srgbClr val="99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70" name="Text Box 200"/>
              <p:cNvSpPr txBox="1">
                <a:spLocks noChangeArrowheads="1"/>
              </p:cNvSpPr>
              <p:nvPr/>
            </p:nvSpPr>
            <p:spPr bwMode="auto">
              <a:xfrm>
                <a:off x="7704533" y="1812596"/>
                <a:ext cx="513498" cy="343047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58.7Mt</a:t>
                </a:r>
              </a:p>
            </p:txBody>
          </p:sp>
          <p:sp>
            <p:nvSpPr>
              <p:cNvPr id="71" name="Text Box 336"/>
              <p:cNvSpPr txBox="1">
                <a:spLocks noChangeArrowheads="1"/>
              </p:cNvSpPr>
              <p:nvPr/>
            </p:nvSpPr>
            <p:spPr bwMode="auto">
              <a:xfrm>
                <a:off x="1871412" y="1453744"/>
                <a:ext cx="728687" cy="423773"/>
              </a:xfrm>
              <a:prstGeom prst="rect">
                <a:avLst/>
              </a:prstGeom>
              <a:solidFill>
                <a:srgbClr val="E7F6FF"/>
              </a:solidFill>
              <a:ln w="3175" algn="ctr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36000" rIns="91440" bIns="3600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ja-JP" altLang="en-US" sz="1000" b="0" i="0" u="none" strike="noStrike" baseline="0" dirty="0">
                    <a:solidFill>
                      <a:srgbClr val="00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中国</a:t>
                </a:r>
              </a:p>
              <a:p>
                <a:pPr algn="ctr" rtl="0">
                  <a:defRPr sz="1000"/>
                </a:pPr>
                <a:r>
                  <a:rPr lang="en-US" altLang="ja-JP" sz="1000" b="0" i="0" u="none" strike="noStrike" baseline="0" dirty="0">
                    <a:solidFill>
                      <a:srgbClr val="3333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255.6Mt</a:t>
                </a:r>
              </a:p>
            </p:txBody>
          </p:sp>
          <p:sp>
            <p:nvSpPr>
              <p:cNvPr id="72" name="AutoShape 194"/>
              <p:cNvSpPr>
                <a:spLocks noChangeArrowheads="1"/>
              </p:cNvSpPr>
              <p:nvPr/>
            </p:nvSpPr>
            <p:spPr bwMode="auto">
              <a:xfrm rot="21420000">
                <a:off x="471533" y="1875788"/>
                <a:ext cx="163957" cy="2382544"/>
              </a:xfrm>
              <a:prstGeom prst="upArrow">
                <a:avLst>
                  <a:gd name="adj1" fmla="val 63935"/>
                  <a:gd name="adj2" fmla="val 200672"/>
                </a:avLst>
              </a:prstGeom>
              <a:solidFill>
                <a:srgbClr val="99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73" name="AutoShape 355"/>
              <p:cNvSpPr>
                <a:spLocks noChangeArrowheads="1"/>
              </p:cNvSpPr>
              <p:nvPr/>
            </p:nvSpPr>
            <p:spPr bwMode="auto">
              <a:xfrm rot="12000000">
                <a:off x="6682780" y="1754778"/>
                <a:ext cx="72000" cy="1512153"/>
              </a:xfrm>
              <a:prstGeom prst="upArrow">
                <a:avLst>
                  <a:gd name="adj1" fmla="val 50000"/>
                  <a:gd name="adj2" fmla="val 243807"/>
                </a:avLst>
              </a:prstGeom>
              <a:solidFill>
                <a:srgbClr val="0080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74" name="Text Box 336"/>
              <p:cNvSpPr txBox="1">
                <a:spLocks noChangeArrowheads="1"/>
              </p:cNvSpPr>
              <p:nvPr/>
            </p:nvSpPr>
            <p:spPr bwMode="auto">
              <a:xfrm>
                <a:off x="2235757" y="4255311"/>
                <a:ext cx="728687" cy="423773"/>
              </a:xfrm>
              <a:prstGeom prst="rect">
                <a:avLst/>
              </a:prstGeom>
              <a:solidFill>
                <a:srgbClr val="E7F6FF"/>
              </a:solidFill>
              <a:ln w="3175" algn="ctr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36000" rIns="91440" bIns="3600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ja-JP" altLang="en-US" sz="1000" b="0" i="0" u="none" strike="noStrike" baseline="0">
                    <a:solidFill>
                      <a:srgbClr val="00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インド</a:t>
                </a:r>
              </a:p>
              <a:p>
                <a:pPr algn="ctr" rtl="0">
                  <a:defRPr sz="1000"/>
                </a:pPr>
                <a:r>
                  <a:rPr lang="en-US" altLang="ja-JP" sz="1000" b="0" i="0" u="none" strike="noStrike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200.1Mt</a:t>
                </a:r>
              </a:p>
            </p:txBody>
          </p:sp>
          <p:sp>
            <p:nvSpPr>
              <p:cNvPr id="75" name="AutoShape 178"/>
              <p:cNvSpPr>
                <a:spLocks noChangeArrowheads="1"/>
              </p:cNvSpPr>
              <p:nvPr/>
            </p:nvSpPr>
            <p:spPr bwMode="auto">
              <a:xfrm rot="15960000">
                <a:off x="5629717" y="980353"/>
                <a:ext cx="36000" cy="1944000"/>
              </a:xfrm>
              <a:prstGeom prst="upArrow">
                <a:avLst>
                  <a:gd name="adj1" fmla="val 63744"/>
                  <a:gd name="adj2" fmla="val 300675"/>
                </a:avLst>
              </a:prstGeom>
              <a:solidFill>
                <a:srgbClr val="FF99CC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76" name="AutoShape 341"/>
              <p:cNvSpPr>
                <a:spLocks noChangeArrowheads="1"/>
              </p:cNvSpPr>
              <p:nvPr/>
            </p:nvSpPr>
            <p:spPr bwMode="auto">
              <a:xfrm rot="15900000">
                <a:off x="4087311" y="-81948"/>
                <a:ext cx="52894" cy="3036964"/>
              </a:xfrm>
              <a:prstGeom prst="upArrow">
                <a:avLst>
                  <a:gd name="adj1" fmla="val 53881"/>
                  <a:gd name="adj2" fmla="val 149343"/>
                </a:avLst>
              </a:prstGeom>
              <a:solidFill>
                <a:srgbClr val="33CCCC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77" name="Text Box 347"/>
              <p:cNvSpPr txBox="1">
                <a:spLocks noChangeArrowheads="1"/>
              </p:cNvSpPr>
              <p:nvPr/>
            </p:nvSpPr>
            <p:spPr bwMode="auto">
              <a:xfrm>
                <a:off x="4468668" y="1152247"/>
                <a:ext cx="709512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5.2Mt</a:t>
                </a:r>
              </a:p>
            </p:txBody>
          </p:sp>
          <p:sp>
            <p:nvSpPr>
              <p:cNvPr id="78" name="AutoShape 183"/>
              <p:cNvSpPr>
                <a:spLocks noChangeArrowheads="1"/>
              </p:cNvSpPr>
              <p:nvPr/>
            </p:nvSpPr>
            <p:spPr bwMode="auto">
              <a:xfrm rot="14160000">
                <a:off x="3223190" y="3605159"/>
                <a:ext cx="229209" cy="928387"/>
              </a:xfrm>
              <a:prstGeom prst="upArrow">
                <a:avLst>
                  <a:gd name="adj1" fmla="val 70385"/>
                  <a:gd name="adj2" fmla="val 122105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79" name="AutoShape 183"/>
              <p:cNvSpPr>
                <a:spLocks noChangeArrowheads="1"/>
              </p:cNvSpPr>
              <p:nvPr/>
            </p:nvSpPr>
            <p:spPr bwMode="auto">
              <a:xfrm rot="10800000">
                <a:off x="2381405" y="3753331"/>
                <a:ext cx="473295" cy="504051"/>
              </a:xfrm>
              <a:prstGeom prst="upArrow">
                <a:avLst>
                  <a:gd name="adj1" fmla="val 62108"/>
                  <a:gd name="adj2" fmla="val 56405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80" name="Text Box 343"/>
              <p:cNvSpPr txBox="1">
                <a:spLocks noChangeArrowheads="1"/>
              </p:cNvSpPr>
              <p:nvPr/>
            </p:nvSpPr>
            <p:spPr bwMode="auto">
              <a:xfrm>
                <a:off x="2815849" y="3942007"/>
                <a:ext cx="504000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45.0Mt</a:t>
                </a:r>
              </a:p>
            </p:txBody>
          </p:sp>
          <p:sp>
            <p:nvSpPr>
              <p:cNvPr id="81" name="Text Box 343"/>
              <p:cNvSpPr txBox="1">
                <a:spLocks noChangeArrowheads="1"/>
              </p:cNvSpPr>
              <p:nvPr/>
            </p:nvSpPr>
            <p:spPr bwMode="auto">
              <a:xfrm>
                <a:off x="1852765" y="3804411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100.3Mt</a:t>
                </a:r>
              </a:p>
            </p:txBody>
          </p:sp>
          <p:sp>
            <p:nvSpPr>
              <p:cNvPr id="82" name="Text Box 225"/>
              <p:cNvSpPr txBox="1">
                <a:spLocks noChangeArrowheads="1"/>
              </p:cNvSpPr>
              <p:nvPr/>
            </p:nvSpPr>
            <p:spPr bwMode="auto">
              <a:xfrm>
                <a:off x="3175300" y="4275219"/>
                <a:ext cx="642395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5..0Mt</a:t>
                </a:r>
              </a:p>
            </p:txBody>
          </p:sp>
          <p:sp>
            <p:nvSpPr>
              <p:cNvPr id="83" name="AutoShape 183"/>
              <p:cNvSpPr>
                <a:spLocks noChangeArrowheads="1"/>
              </p:cNvSpPr>
              <p:nvPr/>
            </p:nvSpPr>
            <p:spPr bwMode="auto">
              <a:xfrm rot="6240000">
                <a:off x="1571195" y="3778039"/>
                <a:ext cx="193946" cy="1188000"/>
              </a:xfrm>
              <a:prstGeom prst="upArrow">
                <a:avLst>
                  <a:gd name="adj1" fmla="val 62108"/>
                  <a:gd name="adj2" fmla="val 122105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84" name="Text Box 189"/>
              <p:cNvSpPr txBox="1">
                <a:spLocks noChangeArrowheads="1"/>
              </p:cNvSpPr>
              <p:nvPr/>
            </p:nvSpPr>
            <p:spPr bwMode="auto">
              <a:xfrm>
                <a:off x="1275963" y="4375795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37.7Mt</a:t>
                </a:r>
              </a:p>
            </p:txBody>
          </p:sp>
          <p:sp>
            <p:nvSpPr>
              <p:cNvPr id="85" name="AutoShape 236"/>
              <p:cNvSpPr>
                <a:spLocks noChangeArrowheads="1"/>
              </p:cNvSpPr>
              <p:nvPr/>
            </p:nvSpPr>
            <p:spPr bwMode="auto">
              <a:xfrm rot="14880000">
                <a:off x="4391105" y="578143"/>
                <a:ext cx="52894" cy="2556003"/>
              </a:xfrm>
              <a:prstGeom prst="upArrow">
                <a:avLst>
                  <a:gd name="adj1" fmla="val 60000"/>
                  <a:gd name="adj2" fmla="val 714515"/>
                </a:avLst>
              </a:prstGeom>
              <a:solidFill>
                <a:srgbClr val="FF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86" name="Text Box 231"/>
              <p:cNvSpPr txBox="1">
                <a:spLocks noChangeArrowheads="1"/>
              </p:cNvSpPr>
              <p:nvPr/>
            </p:nvSpPr>
            <p:spPr bwMode="auto">
              <a:xfrm>
                <a:off x="5114608" y="1521466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8.2Mt</a:t>
                </a:r>
              </a:p>
            </p:txBody>
          </p:sp>
          <p:sp>
            <p:nvSpPr>
              <p:cNvPr id="87" name="Text Box 245"/>
              <p:cNvSpPr txBox="1">
                <a:spLocks noChangeArrowheads="1"/>
              </p:cNvSpPr>
              <p:nvPr/>
            </p:nvSpPr>
            <p:spPr bwMode="auto">
              <a:xfrm>
                <a:off x="3932828" y="1792763"/>
                <a:ext cx="728687" cy="423773"/>
              </a:xfrm>
              <a:prstGeom prst="rect">
                <a:avLst/>
              </a:prstGeom>
              <a:solidFill>
                <a:srgbClr val="E7F6FF"/>
              </a:solidFill>
              <a:ln w="3175" algn="ctr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36000" rIns="91440" bIns="3600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ja-JP" altLang="en-US" sz="1000" b="0" i="0" u="none" strike="noStrike" baseline="0">
                    <a:solidFill>
                      <a:srgbClr val="00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日本</a:t>
                </a:r>
              </a:p>
              <a:p>
                <a:pPr algn="ctr" rtl="0">
                  <a:defRPr sz="1000"/>
                </a:pPr>
                <a:r>
                  <a:rPr lang="en-US" altLang="ja-JP" sz="1000" b="0" i="0" u="none" strike="noStrike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189.4Mt</a:t>
                </a:r>
              </a:p>
            </p:txBody>
          </p:sp>
          <p:grpSp>
            <p:nvGrpSpPr>
              <p:cNvPr id="88" name="Group 238"/>
              <p:cNvGrpSpPr>
                <a:grpSpLocks/>
              </p:cNvGrpSpPr>
              <p:nvPr/>
            </p:nvGrpSpPr>
            <p:grpSpPr bwMode="auto">
              <a:xfrm>
                <a:off x="6492454" y="1693921"/>
                <a:ext cx="824566" cy="452023"/>
                <a:chOff x="6492454" y="1693921"/>
                <a:chExt cx="86" cy="48"/>
              </a:xfrm>
            </p:grpSpPr>
            <p:sp>
              <p:nvSpPr>
                <p:cNvPr id="135" name="Oval 239"/>
                <p:cNvSpPr>
                  <a:spLocks noChangeArrowheads="1"/>
                </p:cNvSpPr>
                <p:nvPr/>
              </p:nvSpPr>
              <p:spPr bwMode="auto">
                <a:xfrm>
                  <a:off x="6492454" y="1693921"/>
                  <a:ext cx="86" cy="45"/>
                </a:xfrm>
                <a:prstGeom prst="ellipse">
                  <a:avLst/>
                </a:prstGeom>
                <a:solidFill>
                  <a:srgbClr val="FFFFCC"/>
                </a:solidFill>
                <a:ln w="3175" algn="ctr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</p:sp>
            <p:sp>
              <p:nvSpPr>
                <p:cNvPr id="136" name="Text Box 240"/>
                <p:cNvSpPr txBox="1">
                  <a:spLocks noChangeArrowheads="1"/>
                </p:cNvSpPr>
                <p:nvPr/>
              </p:nvSpPr>
              <p:spPr bwMode="auto">
                <a:xfrm>
                  <a:off x="6492454" y="1693922"/>
                  <a:ext cx="84" cy="47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1440" tIns="45720" rIns="91440" bIns="4572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ja-JP" altLang="en-US" sz="1000" b="0" i="0" u="none" strike="noStrike" baseline="0">
                      <a:solidFill>
                        <a:srgbClr val="00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米国</a:t>
                  </a:r>
                </a:p>
                <a:p>
                  <a:pPr algn="ctr" rtl="0">
                    <a:defRPr sz="1000"/>
                  </a:pPr>
                  <a:r>
                    <a:rPr lang="en-US" altLang="ja-JP" sz="1000" b="0" i="0" u="none" strike="noStrike" baseline="0">
                      <a:solidFill>
                        <a:srgbClr val="FF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54.7Mt</a:t>
                  </a:r>
                </a:p>
              </p:txBody>
            </p:sp>
          </p:grpSp>
          <p:sp>
            <p:nvSpPr>
              <p:cNvPr id="89" name="AutoShape 337"/>
              <p:cNvSpPr>
                <a:spLocks noChangeArrowheads="1"/>
              </p:cNvSpPr>
              <p:nvPr/>
            </p:nvSpPr>
            <p:spPr bwMode="auto">
              <a:xfrm rot="21300000">
                <a:off x="1951736" y="1868033"/>
                <a:ext cx="400480" cy="1770428"/>
              </a:xfrm>
              <a:prstGeom prst="upArrow">
                <a:avLst>
                  <a:gd name="adj1" fmla="val 64519"/>
                  <a:gd name="adj2" fmla="val 96014"/>
                </a:avLst>
              </a:prstGeom>
              <a:solidFill>
                <a:srgbClr val="33CCCC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90" name="AutoShape 196"/>
              <p:cNvSpPr>
                <a:spLocks noChangeArrowheads="1"/>
              </p:cNvSpPr>
              <p:nvPr/>
            </p:nvSpPr>
            <p:spPr bwMode="auto">
              <a:xfrm rot="2580000">
                <a:off x="1583152" y="2395864"/>
                <a:ext cx="72815" cy="1949353"/>
              </a:xfrm>
              <a:prstGeom prst="upArrow">
                <a:avLst>
                  <a:gd name="adj1" fmla="val 67878"/>
                  <a:gd name="adj2" fmla="val 178540"/>
                </a:avLst>
              </a:prstGeom>
              <a:solidFill>
                <a:srgbClr val="FF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91" name="Text Box 173"/>
              <p:cNvSpPr txBox="1">
                <a:spLocks noChangeArrowheads="1"/>
              </p:cNvSpPr>
              <p:nvPr/>
            </p:nvSpPr>
            <p:spPr bwMode="auto">
              <a:xfrm>
                <a:off x="2197405" y="2235369"/>
                <a:ext cx="1025914" cy="423773"/>
              </a:xfrm>
              <a:prstGeom prst="rect">
                <a:avLst/>
              </a:prstGeom>
              <a:solidFill>
                <a:srgbClr val="E7F6FF"/>
              </a:solidFill>
              <a:ln w="3175" algn="ctr">
                <a:solidFill>
                  <a:srgbClr val="3366FF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36000" rIns="91440" bIns="3600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ja-JP" altLang="en-US" sz="1000" b="0" i="0" u="none" strike="noStrike" baseline="0" dirty="0">
                    <a:solidFill>
                      <a:srgbClr val="00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その他アジア</a:t>
                </a:r>
              </a:p>
              <a:p>
                <a:pPr algn="ctr" rtl="0">
                  <a:defRPr sz="1000"/>
                </a:pPr>
                <a:r>
                  <a:rPr lang="en-US" altLang="ja-JP" sz="1000" b="0" i="0" u="none" strike="noStrike" baseline="0" dirty="0">
                    <a:solidFill>
                      <a:srgbClr val="0070C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323.9Mt</a:t>
                </a:r>
              </a:p>
            </p:txBody>
          </p:sp>
          <p:grpSp>
            <p:nvGrpSpPr>
              <p:cNvPr id="92" name="Group 228"/>
              <p:cNvGrpSpPr>
                <a:grpSpLocks/>
              </p:cNvGrpSpPr>
              <p:nvPr/>
            </p:nvGrpSpPr>
            <p:grpSpPr bwMode="auto">
              <a:xfrm>
                <a:off x="1986470" y="3365432"/>
                <a:ext cx="1284790" cy="489691"/>
                <a:chOff x="1986470" y="3365432"/>
                <a:chExt cx="134" cy="52"/>
              </a:xfrm>
            </p:grpSpPr>
            <p:sp>
              <p:nvSpPr>
                <p:cNvPr id="133" name="Oval 229"/>
                <p:cNvSpPr>
                  <a:spLocks noChangeArrowheads="1"/>
                </p:cNvSpPr>
                <p:nvPr/>
              </p:nvSpPr>
              <p:spPr bwMode="auto">
                <a:xfrm>
                  <a:off x="1986470" y="3365432"/>
                  <a:ext cx="134" cy="49"/>
                </a:xfrm>
                <a:prstGeom prst="ellipse">
                  <a:avLst/>
                </a:prstGeom>
                <a:solidFill>
                  <a:srgbClr val="FFFFCC"/>
                </a:solidFill>
                <a:ln w="3175" algn="ctr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</p:sp>
            <p:sp>
              <p:nvSpPr>
                <p:cNvPr id="134" name="Text Box 230"/>
                <p:cNvSpPr txBox="1">
                  <a:spLocks noChangeArrowheads="1"/>
                </p:cNvSpPr>
                <p:nvPr/>
              </p:nvSpPr>
              <p:spPr bwMode="auto">
                <a:xfrm>
                  <a:off x="1986486" y="3365437"/>
                  <a:ext cx="106" cy="47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1440" tIns="45720" rIns="91440" bIns="4572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ja-JP" altLang="en-US" sz="1000" b="0" i="0" u="none" strike="noStrike" baseline="0">
                      <a:solidFill>
                        <a:srgbClr val="00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インドネシア</a:t>
                  </a:r>
                </a:p>
                <a:p>
                  <a:pPr algn="ctr" rtl="0">
                    <a:defRPr sz="1000"/>
                  </a:pPr>
                  <a:r>
                    <a:rPr lang="en-US" altLang="ja-JP" sz="1000" b="0" i="0" u="none" strike="noStrike" baseline="0">
                      <a:solidFill>
                        <a:schemeClr val="accent1">
                          <a:lumMod val="75000"/>
                        </a:schemeClr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369.9Mt</a:t>
                  </a:r>
                </a:p>
              </p:txBody>
            </p:sp>
          </p:grpSp>
          <p:sp>
            <p:nvSpPr>
              <p:cNvPr id="93" name="AutoShape 191"/>
              <p:cNvSpPr>
                <a:spLocks noChangeArrowheads="1"/>
              </p:cNvSpPr>
              <p:nvPr/>
            </p:nvSpPr>
            <p:spPr bwMode="auto">
              <a:xfrm rot="3480000">
                <a:off x="6547000" y="291144"/>
                <a:ext cx="28800" cy="1296000"/>
              </a:xfrm>
              <a:prstGeom prst="upArrow">
                <a:avLst>
                  <a:gd name="adj1" fmla="val 54830"/>
                  <a:gd name="adj2" fmla="val 158214"/>
                </a:avLst>
              </a:prstGeom>
              <a:solidFill>
                <a:srgbClr val="99CC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grpSp>
            <p:nvGrpSpPr>
              <p:cNvPr id="94" name="Group 246"/>
              <p:cNvGrpSpPr>
                <a:grpSpLocks/>
              </p:cNvGrpSpPr>
              <p:nvPr/>
            </p:nvGrpSpPr>
            <p:grpSpPr bwMode="auto">
              <a:xfrm>
                <a:off x="5553197" y="1086476"/>
                <a:ext cx="824566" cy="442606"/>
                <a:chOff x="5553197" y="1086476"/>
                <a:chExt cx="86" cy="47"/>
              </a:xfrm>
            </p:grpSpPr>
            <p:sp>
              <p:nvSpPr>
                <p:cNvPr id="131" name="Oval 247"/>
                <p:cNvSpPr>
                  <a:spLocks noChangeArrowheads="1"/>
                </p:cNvSpPr>
                <p:nvPr/>
              </p:nvSpPr>
              <p:spPr bwMode="auto">
                <a:xfrm>
                  <a:off x="5553197" y="1086477"/>
                  <a:ext cx="86" cy="45"/>
                </a:xfrm>
                <a:prstGeom prst="ellipse">
                  <a:avLst/>
                </a:prstGeom>
                <a:solidFill>
                  <a:srgbClr val="FFFFCC"/>
                </a:solidFill>
                <a:ln w="3175" algn="ctr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</p:sp>
            <p:sp>
              <p:nvSpPr>
                <p:cNvPr id="132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5553198" y="1086476"/>
                  <a:ext cx="84" cy="47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1440" tIns="45720" rIns="91440" bIns="4572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ja-JP" altLang="en-US" sz="1000" b="0" i="0" u="none" strike="noStrike" baseline="0">
                      <a:solidFill>
                        <a:srgbClr val="00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カナダ</a:t>
                  </a:r>
                </a:p>
                <a:p>
                  <a:pPr algn="ctr" rtl="0">
                    <a:defRPr sz="1000"/>
                  </a:pPr>
                  <a:r>
                    <a:rPr lang="en-US" altLang="ja-JP" sz="1000" b="0" i="0" u="none" strike="noStrike" baseline="0">
                      <a:solidFill>
                        <a:srgbClr val="FF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30.3Mt</a:t>
                  </a:r>
                </a:p>
              </p:txBody>
            </p:sp>
          </p:grpSp>
          <p:sp>
            <p:nvSpPr>
              <p:cNvPr id="95" name="Text Box 356"/>
              <p:cNvSpPr txBox="1">
                <a:spLocks noChangeArrowheads="1"/>
              </p:cNvSpPr>
              <p:nvPr/>
            </p:nvSpPr>
            <p:spPr bwMode="auto">
              <a:xfrm>
                <a:off x="6242948" y="995604"/>
                <a:ext cx="508163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4.2Mt</a:t>
                </a:r>
              </a:p>
            </p:txBody>
          </p:sp>
          <p:sp>
            <p:nvSpPr>
              <p:cNvPr id="96" name="AutoShape 198"/>
              <p:cNvSpPr>
                <a:spLocks noChangeArrowheads="1"/>
              </p:cNvSpPr>
              <p:nvPr/>
            </p:nvSpPr>
            <p:spPr bwMode="auto">
              <a:xfrm rot="3360000">
                <a:off x="7715900" y="1027745"/>
                <a:ext cx="36003" cy="1043999"/>
              </a:xfrm>
              <a:prstGeom prst="upArrow">
                <a:avLst>
                  <a:gd name="adj1" fmla="val 50000"/>
                  <a:gd name="adj2" fmla="val 213893"/>
                </a:avLst>
              </a:prstGeom>
              <a:solidFill>
                <a:srgbClr val="CC99FF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97" name="Text Box 204"/>
              <p:cNvSpPr txBox="1">
                <a:spLocks noChangeArrowheads="1"/>
              </p:cNvSpPr>
              <p:nvPr/>
            </p:nvSpPr>
            <p:spPr bwMode="auto">
              <a:xfrm>
                <a:off x="214377" y="955826"/>
                <a:ext cx="547096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3.3Mt</a:t>
                </a:r>
              </a:p>
            </p:txBody>
          </p:sp>
          <p:sp>
            <p:nvSpPr>
              <p:cNvPr id="98" name="Text Box 204"/>
              <p:cNvSpPr txBox="1">
                <a:spLocks noChangeArrowheads="1"/>
              </p:cNvSpPr>
              <p:nvPr/>
            </p:nvSpPr>
            <p:spPr bwMode="auto">
              <a:xfrm>
                <a:off x="7770217" y="1402476"/>
                <a:ext cx="439057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3.3Mt</a:t>
                </a:r>
              </a:p>
            </p:txBody>
          </p:sp>
          <p:sp>
            <p:nvSpPr>
              <p:cNvPr id="99" name="AutoShape 198"/>
              <p:cNvSpPr>
                <a:spLocks noChangeArrowheads="1"/>
              </p:cNvSpPr>
              <p:nvPr/>
            </p:nvSpPr>
            <p:spPr bwMode="auto">
              <a:xfrm rot="16140000">
                <a:off x="2290954" y="-44431"/>
                <a:ext cx="116369" cy="1188910"/>
              </a:xfrm>
              <a:prstGeom prst="upArrow">
                <a:avLst>
                  <a:gd name="adj1" fmla="val 50000"/>
                  <a:gd name="adj2" fmla="val 168711"/>
                </a:avLst>
              </a:prstGeom>
              <a:solidFill>
                <a:srgbClr val="CC99FF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grpSp>
            <p:nvGrpSpPr>
              <p:cNvPr id="100" name="Group 213"/>
              <p:cNvGrpSpPr>
                <a:grpSpLocks/>
              </p:cNvGrpSpPr>
              <p:nvPr/>
            </p:nvGrpSpPr>
            <p:grpSpPr bwMode="auto">
              <a:xfrm>
                <a:off x="2341225" y="361354"/>
                <a:ext cx="824566" cy="442606"/>
                <a:chOff x="2341225" y="361354"/>
                <a:chExt cx="86" cy="47"/>
              </a:xfrm>
            </p:grpSpPr>
            <p:sp>
              <p:nvSpPr>
                <p:cNvPr id="129" name="Oval 214"/>
                <p:cNvSpPr>
                  <a:spLocks noChangeArrowheads="1"/>
                </p:cNvSpPr>
                <p:nvPr/>
              </p:nvSpPr>
              <p:spPr bwMode="auto">
                <a:xfrm>
                  <a:off x="2341225" y="361355"/>
                  <a:ext cx="86" cy="45"/>
                </a:xfrm>
                <a:prstGeom prst="ellipse">
                  <a:avLst/>
                </a:prstGeom>
                <a:solidFill>
                  <a:srgbClr val="FFFFCC"/>
                </a:solidFill>
                <a:ln w="3175" algn="ctr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</p:sp>
            <p:sp>
              <p:nvSpPr>
                <p:cNvPr id="130" name="Text Box 215"/>
                <p:cNvSpPr txBox="1">
                  <a:spLocks noChangeArrowheads="1"/>
                </p:cNvSpPr>
                <p:nvPr/>
              </p:nvSpPr>
              <p:spPr bwMode="auto">
                <a:xfrm>
                  <a:off x="2341226" y="361354"/>
                  <a:ext cx="84" cy="47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1440" tIns="45720" rIns="91440" bIns="4572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ja-JP" altLang="en-US" sz="1000" b="0" i="0" u="none" strike="noStrike" baseline="0">
                      <a:solidFill>
                        <a:srgbClr val="00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ロシア</a:t>
                  </a:r>
                </a:p>
                <a:p>
                  <a:pPr algn="ctr" rtl="0">
                    <a:defRPr sz="1000"/>
                  </a:pPr>
                  <a:r>
                    <a:rPr lang="en-US" altLang="ja-JP" sz="1000" b="0" i="0" u="none" strike="noStrike" baseline="0">
                      <a:solidFill>
                        <a:schemeClr val="accent1">
                          <a:lumMod val="75000"/>
                        </a:schemeClr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171.1Mt</a:t>
                  </a:r>
                </a:p>
              </p:txBody>
            </p:sp>
          </p:grpSp>
          <p:sp>
            <p:nvSpPr>
              <p:cNvPr id="101" name="Text Box 231"/>
              <p:cNvSpPr txBox="1">
                <a:spLocks noChangeArrowheads="1"/>
              </p:cNvSpPr>
              <p:nvPr/>
            </p:nvSpPr>
            <p:spPr bwMode="auto">
              <a:xfrm>
                <a:off x="5728442" y="2209452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7.6Mt</a:t>
                </a:r>
              </a:p>
            </p:txBody>
          </p:sp>
          <p:sp>
            <p:nvSpPr>
              <p:cNvPr id="102" name="Text Box 231"/>
              <p:cNvSpPr txBox="1">
                <a:spLocks noChangeArrowheads="1"/>
              </p:cNvSpPr>
              <p:nvPr/>
            </p:nvSpPr>
            <p:spPr bwMode="auto">
              <a:xfrm>
                <a:off x="6333099" y="3003258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6.9Mt</a:t>
                </a:r>
              </a:p>
            </p:txBody>
          </p:sp>
          <p:sp>
            <p:nvSpPr>
              <p:cNvPr id="103" name="AutoShape 207"/>
              <p:cNvSpPr>
                <a:spLocks noChangeArrowheads="1"/>
              </p:cNvSpPr>
              <p:nvPr/>
            </p:nvSpPr>
            <p:spPr bwMode="auto">
              <a:xfrm rot="17280000">
                <a:off x="6467993" y="2022744"/>
                <a:ext cx="70526" cy="1260002"/>
              </a:xfrm>
              <a:prstGeom prst="upArrow">
                <a:avLst>
                  <a:gd name="adj1" fmla="val 52311"/>
                  <a:gd name="adj2" fmla="val 187879"/>
                </a:avLst>
              </a:prstGeom>
              <a:solidFill>
                <a:srgbClr val="0000FF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104" name="AutoShape 355"/>
              <p:cNvSpPr>
                <a:spLocks noChangeArrowheads="1"/>
              </p:cNvSpPr>
              <p:nvPr/>
            </p:nvSpPr>
            <p:spPr bwMode="auto">
              <a:xfrm rot="4680000">
                <a:off x="5108530" y="2767685"/>
                <a:ext cx="70526" cy="1764000"/>
              </a:xfrm>
              <a:prstGeom prst="upArrow">
                <a:avLst>
                  <a:gd name="adj1" fmla="val 50000"/>
                  <a:gd name="adj2" fmla="val 334913"/>
                </a:avLst>
              </a:prstGeom>
              <a:solidFill>
                <a:srgbClr val="008000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105" name="Text Box 231"/>
              <p:cNvSpPr txBox="1">
                <a:spLocks noChangeArrowheads="1"/>
              </p:cNvSpPr>
              <p:nvPr/>
            </p:nvSpPr>
            <p:spPr bwMode="auto">
              <a:xfrm>
                <a:off x="5322820" y="3528982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10.7 Mt</a:t>
                </a:r>
              </a:p>
            </p:txBody>
          </p:sp>
          <p:grpSp>
            <p:nvGrpSpPr>
              <p:cNvPr id="106" name="Group 219"/>
              <p:cNvGrpSpPr>
                <a:grpSpLocks/>
              </p:cNvGrpSpPr>
              <p:nvPr/>
            </p:nvGrpSpPr>
            <p:grpSpPr bwMode="auto">
              <a:xfrm>
                <a:off x="279810" y="3958710"/>
                <a:ext cx="891682" cy="442606"/>
                <a:chOff x="279810" y="3958710"/>
                <a:chExt cx="93" cy="47"/>
              </a:xfrm>
            </p:grpSpPr>
            <p:sp>
              <p:nvSpPr>
                <p:cNvPr id="127" name="Oval 220"/>
                <p:cNvSpPr>
                  <a:spLocks noChangeArrowheads="1"/>
                </p:cNvSpPr>
                <p:nvPr/>
              </p:nvSpPr>
              <p:spPr bwMode="auto">
                <a:xfrm>
                  <a:off x="279810" y="3958710"/>
                  <a:ext cx="92" cy="45"/>
                </a:xfrm>
                <a:prstGeom prst="ellipse">
                  <a:avLst/>
                </a:prstGeom>
                <a:solidFill>
                  <a:srgbClr val="FFFFCC"/>
                </a:solidFill>
                <a:ln w="3175" algn="ctr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</p:sp>
            <p:sp>
              <p:nvSpPr>
                <p:cNvPr id="128" name="Text Box 221"/>
                <p:cNvSpPr txBox="1">
                  <a:spLocks noChangeArrowheads="1"/>
                </p:cNvSpPr>
                <p:nvPr/>
              </p:nvSpPr>
              <p:spPr bwMode="auto">
                <a:xfrm>
                  <a:off x="279810" y="3958710"/>
                  <a:ext cx="93" cy="47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1440" tIns="45720" rIns="91440" bIns="4572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ja-JP" altLang="en-US" sz="1000" b="0" i="0" u="none" strike="noStrike" baseline="0">
                      <a:solidFill>
                        <a:srgbClr val="00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南アフリカ</a:t>
                  </a:r>
                </a:p>
                <a:p>
                  <a:pPr algn="ctr" rtl="0">
                    <a:defRPr sz="1000"/>
                  </a:pPr>
                  <a:r>
                    <a:rPr lang="en-US" altLang="ja-JP" sz="1000" b="0" i="0" u="none" strike="noStrike" baseline="0">
                      <a:solidFill>
                        <a:srgbClr val="0070C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76.5Mt</a:t>
                  </a:r>
                </a:p>
              </p:txBody>
            </p:sp>
          </p:grpSp>
          <p:grpSp>
            <p:nvGrpSpPr>
              <p:cNvPr id="107" name="Group 242"/>
              <p:cNvGrpSpPr>
                <a:grpSpLocks/>
              </p:cNvGrpSpPr>
              <p:nvPr/>
            </p:nvGrpSpPr>
            <p:grpSpPr bwMode="auto">
              <a:xfrm>
                <a:off x="6962633" y="2753312"/>
                <a:ext cx="920446" cy="565031"/>
                <a:chOff x="6962633" y="2753312"/>
                <a:chExt cx="96" cy="60"/>
              </a:xfrm>
            </p:grpSpPr>
            <p:sp>
              <p:nvSpPr>
                <p:cNvPr id="125" name="Oval 243"/>
                <p:cNvSpPr>
                  <a:spLocks noChangeArrowheads="1"/>
                </p:cNvSpPr>
                <p:nvPr/>
              </p:nvSpPr>
              <p:spPr bwMode="auto">
                <a:xfrm>
                  <a:off x="6962633" y="2753312"/>
                  <a:ext cx="91" cy="59"/>
                </a:xfrm>
                <a:prstGeom prst="ellipse">
                  <a:avLst/>
                </a:prstGeom>
                <a:solidFill>
                  <a:srgbClr val="FFFFCC"/>
                </a:solidFill>
                <a:ln w="3175" algn="ctr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</p:sp>
            <p:sp>
              <p:nvSpPr>
                <p:cNvPr id="126" name="Text Box 244"/>
                <p:cNvSpPr txBox="1">
                  <a:spLocks noChangeArrowheads="1"/>
                </p:cNvSpPr>
                <p:nvPr/>
              </p:nvSpPr>
              <p:spPr bwMode="auto">
                <a:xfrm>
                  <a:off x="6962636" y="2753315"/>
                  <a:ext cx="93" cy="57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1440" tIns="45720" rIns="91440" bIns="4572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ja-JP" altLang="en-US" sz="1000" b="0" i="0" u="none" strike="noStrike" baseline="0">
                      <a:solidFill>
                        <a:srgbClr val="00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コロンビア</a:t>
                  </a:r>
                </a:p>
                <a:p>
                  <a:pPr algn="ctr" rtl="0">
                    <a:defRPr sz="1000"/>
                  </a:pPr>
                  <a:r>
                    <a:rPr lang="en-US" altLang="ja-JP" sz="1000" b="0" i="0" u="none" strike="noStrike" baseline="0">
                      <a:solidFill>
                        <a:srgbClr val="0070C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83.3Mt</a:t>
                  </a:r>
                </a:p>
              </p:txBody>
            </p:sp>
          </p:grpSp>
          <p:grpSp>
            <p:nvGrpSpPr>
              <p:cNvPr id="108" name="Group 250"/>
              <p:cNvGrpSpPr>
                <a:grpSpLocks/>
              </p:cNvGrpSpPr>
              <p:nvPr/>
            </p:nvGrpSpPr>
            <p:grpSpPr bwMode="auto">
              <a:xfrm>
                <a:off x="3528146" y="3619692"/>
                <a:ext cx="824566" cy="442606"/>
                <a:chOff x="3528146" y="3619692"/>
                <a:chExt cx="86" cy="47"/>
              </a:xfrm>
            </p:grpSpPr>
            <p:sp>
              <p:nvSpPr>
                <p:cNvPr id="123" name="Oval 251"/>
                <p:cNvSpPr>
                  <a:spLocks noChangeArrowheads="1"/>
                </p:cNvSpPr>
                <p:nvPr/>
              </p:nvSpPr>
              <p:spPr bwMode="auto">
                <a:xfrm>
                  <a:off x="3528146" y="3619693"/>
                  <a:ext cx="86" cy="45"/>
                </a:xfrm>
                <a:prstGeom prst="ellipse">
                  <a:avLst/>
                </a:prstGeom>
                <a:solidFill>
                  <a:srgbClr val="FFFFCC"/>
                </a:solidFill>
                <a:ln w="3175" algn="ctr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</p:sp>
            <p:sp>
              <p:nvSpPr>
                <p:cNvPr id="124" name="Text Box 252"/>
                <p:cNvSpPr txBox="1">
                  <a:spLocks noChangeArrowheads="1"/>
                </p:cNvSpPr>
                <p:nvPr/>
              </p:nvSpPr>
              <p:spPr bwMode="auto">
                <a:xfrm>
                  <a:off x="3528147" y="3619692"/>
                  <a:ext cx="84" cy="47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1440" tIns="45720" rIns="91440" bIns="4572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ja-JP" altLang="en-US" sz="1000" b="0" i="0" u="none" strike="noStrike" baseline="0">
                      <a:solidFill>
                        <a:srgbClr val="00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豪州</a:t>
                  </a:r>
                </a:p>
                <a:p>
                  <a:pPr algn="ctr" rtl="0">
                    <a:defRPr sz="1000"/>
                  </a:pPr>
                  <a:r>
                    <a:rPr lang="en-US" altLang="ja-JP" sz="1000" b="0" i="0" u="none" strike="noStrike" baseline="0">
                      <a:solidFill>
                        <a:srgbClr val="FF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389.3Mt</a:t>
                  </a:r>
                </a:p>
              </p:txBody>
            </p:sp>
          </p:grpSp>
          <p:sp>
            <p:nvSpPr>
              <p:cNvPr id="109" name="Text Box 338"/>
              <p:cNvSpPr txBox="1">
                <a:spLocks noChangeArrowheads="1"/>
              </p:cNvSpPr>
              <p:nvPr/>
            </p:nvSpPr>
            <p:spPr bwMode="auto">
              <a:xfrm>
                <a:off x="1758788" y="2057609"/>
                <a:ext cx="709511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103.8Mt</a:t>
                </a:r>
              </a:p>
            </p:txBody>
          </p:sp>
          <p:sp>
            <p:nvSpPr>
              <p:cNvPr id="110" name="AutoShape 341"/>
              <p:cNvSpPr>
                <a:spLocks noChangeArrowheads="1"/>
              </p:cNvSpPr>
              <p:nvPr/>
            </p:nvSpPr>
            <p:spPr bwMode="auto">
              <a:xfrm rot="13200000">
                <a:off x="2934476" y="358048"/>
                <a:ext cx="126000" cy="1245043"/>
              </a:xfrm>
              <a:prstGeom prst="upArrow">
                <a:avLst>
                  <a:gd name="adj1" fmla="val 53881"/>
                  <a:gd name="adj2" fmla="val 149343"/>
                </a:avLst>
              </a:prstGeom>
              <a:solidFill>
                <a:srgbClr val="33CCCC"/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grpSp>
            <p:nvGrpSpPr>
              <p:cNvPr id="111" name="Group 210"/>
              <p:cNvGrpSpPr>
                <a:grpSpLocks/>
              </p:cNvGrpSpPr>
              <p:nvPr/>
            </p:nvGrpSpPr>
            <p:grpSpPr bwMode="auto">
              <a:xfrm>
                <a:off x="3234168" y="148820"/>
                <a:ext cx="824566" cy="442606"/>
                <a:chOff x="3234168" y="148820"/>
                <a:chExt cx="86" cy="47"/>
              </a:xfrm>
            </p:grpSpPr>
            <p:sp>
              <p:nvSpPr>
                <p:cNvPr id="121" name="Oval 211"/>
                <p:cNvSpPr>
                  <a:spLocks noChangeArrowheads="1"/>
                </p:cNvSpPr>
                <p:nvPr/>
              </p:nvSpPr>
              <p:spPr bwMode="auto">
                <a:xfrm>
                  <a:off x="3234168" y="148821"/>
                  <a:ext cx="86" cy="45"/>
                </a:xfrm>
                <a:prstGeom prst="ellipse">
                  <a:avLst/>
                </a:prstGeom>
                <a:solidFill>
                  <a:srgbClr val="FFFFCC"/>
                </a:solidFill>
                <a:ln w="3175" algn="ctr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</p:sp>
            <p:sp>
              <p:nvSpPr>
                <p:cNvPr id="122" name="Text Box 212"/>
                <p:cNvSpPr txBox="1">
                  <a:spLocks noChangeArrowheads="1"/>
                </p:cNvSpPr>
                <p:nvPr/>
              </p:nvSpPr>
              <p:spPr bwMode="auto">
                <a:xfrm>
                  <a:off x="3234169" y="148820"/>
                  <a:ext cx="84" cy="47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1440" tIns="45720" rIns="91440" bIns="4572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0">
                    <a:defRPr sz="1000"/>
                  </a:pPr>
                  <a:r>
                    <a:rPr lang="ja-JP" altLang="en-US" sz="1000" b="0" i="0" u="none" strike="noStrike" baseline="0">
                      <a:solidFill>
                        <a:sysClr val="windowText" lastClr="00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モンゴル</a:t>
                  </a:r>
                  <a:r>
                    <a:rPr lang="en-US" altLang="ja-JP" sz="1000" b="0" i="0" u="none" strike="noStrike" baseline="0">
                      <a:solidFill>
                        <a:srgbClr val="FF0000"/>
                      </a:solidFill>
                      <a:latin typeface="Arial" pitchFamily="34" charset="0"/>
                      <a:ea typeface="ＭＳ Ｐゴシック"/>
                      <a:cs typeface="Arial" pitchFamily="34" charset="0"/>
                    </a:rPr>
                    <a:t>25.7Mt</a:t>
                  </a:r>
                </a:p>
              </p:txBody>
            </p:sp>
          </p:grpSp>
          <p:sp>
            <p:nvSpPr>
              <p:cNvPr id="112" name="Text Box 202"/>
              <p:cNvSpPr txBox="1">
                <a:spLocks noChangeArrowheads="1"/>
              </p:cNvSpPr>
              <p:nvPr/>
            </p:nvSpPr>
            <p:spPr bwMode="auto">
              <a:xfrm>
                <a:off x="2799701" y="1027261"/>
                <a:ext cx="552539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23.2Mt</a:t>
                </a:r>
              </a:p>
            </p:txBody>
          </p:sp>
          <p:sp>
            <p:nvSpPr>
              <p:cNvPr id="113" name="Text Box 225"/>
              <p:cNvSpPr txBox="1">
                <a:spLocks noChangeArrowheads="1"/>
              </p:cNvSpPr>
              <p:nvPr/>
            </p:nvSpPr>
            <p:spPr bwMode="auto">
              <a:xfrm>
                <a:off x="4755126" y="2948486"/>
                <a:ext cx="642395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FF0000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3.5Mt</a:t>
                </a:r>
              </a:p>
            </p:txBody>
          </p:sp>
          <p:sp>
            <p:nvSpPr>
              <p:cNvPr id="114" name="AutoShape 183"/>
              <p:cNvSpPr>
                <a:spLocks noChangeArrowheads="1"/>
              </p:cNvSpPr>
              <p:nvPr/>
            </p:nvSpPr>
            <p:spPr bwMode="auto">
              <a:xfrm rot="16200000">
                <a:off x="3704732" y="3752519"/>
                <a:ext cx="35557" cy="1485752"/>
              </a:xfrm>
              <a:prstGeom prst="upArrow">
                <a:avLst>
                  <a:gd name="adj1" fmla="val 59366"/>
                  <a:gd name="adj2" fmla="val 241811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317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</p:sp>
          <p:sp>
            <p:nvSpPr>
              <p:cNvPr id="115" name="円/楕円 114"/>
              <p:cNvSpPr>
                <a:spLocks noChangeAspect="1"/>
              </p:cNvSpPr>
              <p:nvPr/>
            </p:nvSpPr>
            <p:spPr>
              <a:xfrm>
                <a:off x="5256633" y="3962240"/>
                <a:ext cx="488985" cy="247214"/>
              </a:xfrm>
              <a:prstGeom prst="ellipse">
                <a:avLst/>
              </a:prstGeom>
              <a:solidFill>
                <a:srgbClr val="FFFF99"/>
              </a:solidFill>
              <a:ln w="127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16" name="正方形/長方形 115"/>
              <p:cNvSpPr>
                <a:spLocks noChangeAspect="1"/>
              </p:cNvSpPr>
              <p:nvPr/>
            </p:nvSpPr>
            <p:spPr>
              <a:xfrm>
                <a:off x="5280604" y="4322349"/>
                <a:ext cx="488985" cy="223696"/>
              </a:xfrm>
              <a:prstGeom prst="rect">
                <a:avLst/>
              </a:prstGeom>
              <a:solidFill>
                <a:srgbClr val="CCECFF"/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17" name="テキスト ボックス 9"/>
              <p:cNvSpPr txBox="1">
                <a:spLocks noChangeArrowheads="1"/>
              </p:cNvSpPr>
              <p:nvPr/>
            </p:nvSpPr>
            <p:spPr bwMode="auto">
              <a:xfrm>
                <a:off x="5833509" y="3962240"/>
                <a:ext cx="720692" cy="2628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100"/>
                  <a:t>輸出国</a:t>
                </a:r>
              </a:p>
            </p:txBody>
          </p:sp>
          <p:sp>
            <p:nvSpPr>
              <p:cNvPr id="118" name="テキスト ボックス 10"/>
              <p:cNvSpPr txBox="1">
                <a:spLocks noChangeArrowheads="1"/>
              </p:cNvSpPr>
              <p:nvPr/>
            </p:nvSpPr>
            <p:spPr bwMode="auto">
              <a:xfrm>
                <a:off x="5833509" y="4298829"/>
                <a:ext cx="1153748" cy="2628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100"/>
                  <a:t>輸入国・地域</a:t>
                </a:r>
              </a:p>
            </p:txBody>
          </p:sp>
          <p:sp>
            <p:nvSpPr>
              <p:cNvPr id="119" name="Text Box 225"/>
              <p:cNvSpPr txBox="1">
                <a:spLocks noChangeArrowheads="1"/>
              </p:cNvSpPr>
              <p:nvPr/>
            </p:nvSpPr>
            <p:spPr bwMode="auto">
              <a:xfrm>
                <a:off x="2623190" y="9454"/>
                <a:ext cx="718316" cy="431829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 rtl="0">
                  <a:defRPr sz="1000"/>
                </a:pPr>
                <a:r>
                  <a:rPr lang="ja-JP" altLang="en-US" sz="900" b="0" i="0" u="none" strike="noStrike" spc="-100" baseline="0">
                    <a:solidFill>
                      <a:schemeClr val="tx1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インドへ</a:t>
                </a:r>
                <a:endParaRPr lang="en-US" altLang="ja-JP" sz="900" b="0" i="0" u="none" strike="noStrike" spc="-100" baseline="0">
                  <a:solidFill>
                    <a:schemeClr val="tx1"/>
                  </a:solidFill>
                  <a:latin typeface="Arial" pitchFamily="34" charset="0"/>
                  <a:ea typeface="ＭＳ Ｐゴシック"/>
                  <a:cs typeface="Arial" pitchFamily="34" charset="0"/>
                </a:endParaRPr>
              </a:p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3.3Mt</a:t>
                </a:r>
              </a:p>
            </p:txBody>
          </p:sp>
          <p:sp>
            <p:nvSpPr>
              <p:cNvPr id="120" name="Text Box 231"/>
              <p:cNvSpPr txBox="1">
                <a:spLocks noChangeArrowheads="1"/>
              </p:cNvSpPr>
              <p:nvPr/>
            </p:nvSpPr>
            <p:spPr bwMode="auto">
              <a:xfrm>
                <a:off x="5725164" y="2510590"/>
                <a:ext cx="609468" cy="263680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n-US" altLang="ja-JP" sz="900" b="0" i="0" u="none" strike="noStrike" spc="-100" baseline="0">
                    <a:solidFill>
                      <a:srgbClr val="0000FF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10.5Mt</a:t>
                </a:r>
              </a:p>
            </p:txBody>
          </p:sp>
        </p:grpSp>
        <p:sp>
          <p:nvSpPr>
            <p:cNvPr id="8" name="AutoShape 207"/>
            <p:cNvSpPr>
              <a:spLocks noChangeArrowheads="1"/>
            </p:cNvSpPr>
            <p:nvPr/>
          </p:nvSpPr>
          <p:spPr bwMode="auto">
            <a:xfrm rot="2571024">
              <a:off x="4750125" y="2414138"/>
              <a:ext cx="45719" cy="1495320"/>
            </a:xfrm>
            <a:prstGeom prst="upArrow">
              <a:avLst>
                <a:gd name="adj1" fmla="val 52311"/>
                <a:gd name="adj2" fmla="val 206679"/>
              </a:avLst>
            </a:prstGeom>
            <a:solidFill>
              <a:srgbClr val="0000FF"/>
            </a:solidFill>
            <a:ln w="254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</p: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12866</TotalTime>
  <Words>129</Words>
  <Application>Microsoft Office PowerPoint</Application>
  <PresentationFormat>画面に合わせる (4:3)</PresentationFormat>
  <Paragraphs>88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NOGAI Miho</dc:creator>
  <cp:lastModifiedBy>種市 司</cp:lastModifiedBy>
  <cp:revision>20</cp:revision>
  <dcterms:created xsi:type="dcterms:W3CDTF">2005-07-11T05:33:56Z</dcterms:created>
  <dcterms:modified xsi:type="dcterms:W3CDTF">2018-01-19T06:01:35Z</dcterms:modified>
</cp:coreProperties>
</file>