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4647" autoAdjust="0"/>
  </p:normalViewPr>
  <p:slideViewPr>
    <p:cSldViewPr>
      <p:cViewPr varScale="1">
        <p:scale>
          <a:sx n="73" d="100"/>
          <a:sy n="73" d="100"/>
        </p:scale>
        <p:origin x="1146" y="5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 10"/>
          <p:cNvGraphicFramePr>
            <a:graphicFrameLocks noGrp="1"/>
          </p:cNvGraphicFramePr>
          <p:nvPr>
            <p:extLst/>
          </p:nvPr>
        </p:nvGraphicFramePr>
        <p:xfrm>
          <a:off x="214426" y="1234852"/>
          <a:ext cx="9491102" cy="52565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9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8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5504">
                <a:tc>
                  <a:txBody>
                    <a:bodyPr/>
                    <a:lstStyle/>
                    <a:p>
                      <a:pPr algn="ctr"/>
                      <a:endParaRPr kumimoji="1" lang="ja-JP" altLang="en-US" sz="1600" u="none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2010</a:t>
                      </a:r>
                      <a:r>
                        <a:rPr kumimoji="1" lang="ja-JP" altLang="en-US" sz="24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sz="2400" b="1" u="none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2400" b="1" u="none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2016</a:t>
                      </a:r>
                      <a:r>
                        <a:rPr kumimoji="1" lang="ja-JP" altLang="en-US" sz="2400" b="1" u="none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ja-JP" altLang="en-US" sz="1800" b="1" u="none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b="1" u="none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685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5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1021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40</a:t>
                      </a:r>
                      <a:r>
                        <a:rPr kumimoji="1" lang="ja-JP" altLang="en-US" sz="3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3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3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0373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40</a:t>
                      </a:r>
                      <a:r>
                        <a:rPr kumimoji="1" lang="ja-JP" altLang="en-US" sz="3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kumimoji="1" lang="en-US" altLang="ja-JP" sz="3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32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3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" name="テキスト ボックス 48"/>
          <p:cNvSpPr txBox="1"/>
          <p:nvPr/>
        </p:nvSpPr>
        <p:spPr>
          <a:xfrm>
            <a:off x="3682256" y="6582985"/>
            <a:ext cx="58326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（出所）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Bloomberg New Energy Finance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データ等より資源エネルギー庁推計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214424" y="721162"/>
            <a:ext cx="6062569" cy="37427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欧州と日本の太陽光発電コストの推移 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[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/kWh]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40026" y="4788596"/>
            <a:ext cx="1455922" cy="1042068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日本</a:t>
            </a:r>
          </a:p>
        </p:txBody>
      </p:sp>
      <p:sp>
        <p:nvSpPr>
          <p:cNvPr id="12" name="角丸四角形 11"/>
          <p:cNvSpPr/>
          <p:nvPr/>
        </p:nvSpPr>
        <p:spPr>
          <a:xfrm>
            <a:off x="240026" y="2869032"/>
            <a:ext cx="1455922" cy="958108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/>
              <a:t>欧州</a:t>
            </a:r>
            <a:endParaRPr lang="en-US" altLang="ja-JP" sz="2400" b="1" dirty="0"/>
          </a:p>
        </p:txBody>
      </p:sp>
      <p:sp>
        <p:nvSpPr>
          <p:cNvPr id="15" name="テキスト ボックス 14"/>
          <p:cNvSpPr txBox="1"/>
          <p:nvPr/>
        </p:nvSpPr>
        <p:spPr>
          <a:xfrm rot="16200000">
            <a:off x="4108573" y="3444482"/>
            <a:ext cx="3864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72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en-US" altLang="ja-JP" sz="7200" b="1" dirty="0">
              <a:solidFill>
                <a:schemeClr val="accent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655732" y="2404330"/>
            <a:ext cx="13728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総コスト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70005" y="2404330"/>
            <a:ext cx="16611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総コスト</a:t>
            </a:r>
            <a:r>
              <a:rPr kumimoji="1" lang="en-US" altLang="ja-JP" sz="2000" b="1" baseline="30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endParaRPr kumimoji="1" lang="ja-JP" altLang="en-US" sz="2000" b="1" baseline="30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125482" y="2408990"/>
            <a:ext cx="1554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設備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738686" y="2418282"/>
            <a:ext cx="13728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工事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248356" y="2418844"/>
            <a:ext cx="1601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運転維持費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808984" y="5113883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53200" y="5084293"/>
            <a:ext cx="1229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049344" y="5070341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</a:p>
        </p:txBody>
      </p:sp>
      <p:sp>
        <p:nvSpPr>
          <p:cNvPr id="5" name="大かっこ 4"/>
          <p:cNvSpPr/>
          <p:nvPr/>
        </p:nvSpPr>
        <p:spPr>
          <a:xfrm>
            <a:off x="5109282" y="5041313"/>
            <a:ext cx="4642286" cy="598727"/>
          </a:xfrm>
          <a:prstGeom prst="bracketPair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21" name="大かっこ 20"/>
          <p:cNvSpPr/>
          <p:nvPr/>
        </p:nvSpPr>
        <p:spPr>
          <a:xfrm>
            <a:off x="5097016" y="3038912"/>
            <a:ext cx="4654552" cy="598727"/>
          </a:xfrm>
          <a:prstGeom prst="bracketPair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751490" y="3125996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783914" y="3125434"/>
            <a:ext cx="1229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080058" y="3111482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457056" y="3782521"/>
            <a:ext cx="17402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FIT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高価格と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競争の不在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7800" indent="-177800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○多段階の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7800" indent="-177800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流通構造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5485522" y="3730239"/>
            <a:ext cx="0" cy="1181747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>
            <a:off x="7299674" y="3738979"/>
            <a:ext cx="0" cy="1173007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7286284" y="3797597"/>
            <a:ext cx="16782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○多段階の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7800" indent="-177800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下請け構造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7800" indent="-177800"/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○平地の少ない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地理条件</a:t>
            </a:r>
          </a:p>
          <a:p>
            <a:endParaRPr kumimoji="1"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4" name="直線矢印コネクタ 33"/>
          <p:cNvCxnSpPr/>
          <p:nvPr/>
        </p:nvCxnSpPr>
        <p:spPr>
          <a:xfrm>
            <a:off x="8739552" y="3738979"/>
            <a:ext cx="0" cy="1173007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8682620" y="3830253"/>
            <a:ext cx="167823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○専門企業の</a:t>
            </a:r>
          </a:p>
          <a:p>
            <a:pPr marL="177800" indent="-177800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未成熟</a:t>
            </a:r>
          </a:p>
          <a:p>
            <a:pPr marL="177800" indent="-177800"/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7800" indent="-177800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</a:t>
            </a:r>
            <a:r>
              <a:rPr lang="ja-JP" altLang="en-US" sz="1400" spc="-1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ビックデータ</a:t>
            </a:r>
            <a:endParaRPr lang="en-US" altLang="ja-JP" sz="1400" spc="-1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7800" indent="-177800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未活用</a:t>
            </a:r>
          </a:p>
        </p:txBody>
      </p:sp>
      <p:sp>
        <p:nvSpPr>
          <p:cNvPr id="31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605295" y="6525345"/>
            <a:ext cx="231140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90364" y="6585674"/>
            <a:ext cx="58326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欧州・日本の総コストは、世界平均の太陽光発電コスト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279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</TotalTime>
  <Words>83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6</cp:revision>
  <cp:lastPrinted>2018-03-30T02:21:52Z</cp:lastPrinted>
  <dcterms:created xsi:type="dcterms:W3CDTF">2018-04-23T05:51:57Z</dcterms:created>
  <dcterms:modified xsi:type="dcterms:W3CDTF">2018-04-23T08:29:30Z</dcterms:modified>
</cp:coreProperties>
</file>