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46" y="6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/>
          <p:cNvSpPr txBox="1"/>
          <p:nvPr/>
        </p:nvSpPr>
        <p:spPr>
          <a:xfrm>
            <a:off x="-112960" y="-12700"/>
            <a:ext cx="10137576" cy="4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533" tIns="42766" rIns="85533" bIns="42766">
            <a:spAutoFit/>
          </a:bodyPr>
          <a:lstStyle>
            <a:defPPr>
              <a:defRPr lang="ja-JP"/>
            </a:defPPr>
            <a:lvl1pPr defTabSz="665964">
              <a:tabLst>
                <a:tab pos="628650" algn="l"/>
              </a:tabLst>
              <a:defRPr kumimoji="0" sz="2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z="2600" dirty="0" smtClean="0"/>
              <a:t> ゼロエミ比率の現状</a:t>
            </a:r>
            <a:endParaRPr lang="en-US" altLang="ja-JP" sz="2600" dirty="0"/>
          </a:p>
        </p:txBody>
      </p:sp>
      <p:sp>
        <p:nvSpPr>
          <p:cNvPr id="3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05295" y="6525345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165" name="テキスト ボックス 164"/>
          <p:cNvSpPr txBox="1"/>
          <p:nvPr/>
        </p:nvSpPr>
        <p:spPr>
          <a:xfrm>
            <a:off x="3682256" y="6550744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（出所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IEA, 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総合エネルギー統計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17" name="表 116"/>
          <p:cNvGraphicFramePr>
            <a:graphicFrameLocks noGrp="1"/>
          </p:cNvGraphicFramePr>
          <p:nvPr>
            <p:extLst/>
          </p:nvPr>
        </p:nvGraphicFramePr>
        <p:xfrm>
          <a:off x="323528" y="455464"/>
          <a:ext cx="9454005" cy="598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2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12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12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12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212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212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212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52028">
                <a:tc rowSpan="2" gridSpan="3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日本</a:t>
                      </a:r>
                      <a:endParaRPr kumimoji="1" lang="en-US" altLang="ja-JP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05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米国</a:t>
                      </a:r>
                      <a:endParaRPr kumimoji="1" lang="en-US" altLang="ja-JP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</a:rPr>
                        <a:t>(2015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年</a:t>
                      </a:r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kumimoji="1" lang="en-US" altLang="ja-JP" sz="10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ja-JP" sz="1800" b="1" dirty="0" smtClean="0">
                          <a:solidFill>
                            <a:schemeClr val="bg1"/>
                          </a:solidFill>
                        </a:rPr>
                        <a:t>EU</a:t>
                      </a:r>
                      <a:r>
                        <a:rPr lang="en-US" altLang="ja-JP" sz="16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altLang="ja-JP" sz="1400" b="1" dirty="0" smtClean="0">
                          <a:solidFill>
                            <a:schemeClr val="bg1"/>
                          </a:solidFill>
                        </a:rPr>
                        <a:t>(2015</a:t>
                      </a: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</a:rPr>
                        <a:t>年</a:t>
                      </a:r>
                      <a:r>
                        <a:rPr lang="en-US" altLang="ja-JP" sz="1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8"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2010</a:t>
                      </a:r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年</a:t>
                      </a:r>
                      <a:endParaRPr kumimoji="1" lang="en-US" altLang="ja-JP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baseline="0" dirty="0" smtClean="0">
                          <a:solidFill>
                            <a:schemeClr val="bg1"/>
                          </a:solidFill>
                        </a:rPr>
                        <a:t>2015</a:t>
                      </a:r>
                      <a:r>
                        <a:rPr kumimoji="1" lang="ja-JP" altLang="en-US" sz="1600" b="1" baseline="0" dirty="0" smtClean="0">
                          <a:solidFill>
                            <a:schemeClr val="bg1"/>
                          </a:solidFill>
                        </a:rPr>
                        <a:t>年</a:t>
                      </a:r>
                      <a:endParaRPr kumimoji="1" lang="en-US" altLang="ja-JP" sz="1050" b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EU</a:t>
                      </a:r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平均</a:t>
                      </a:r>
                      <a:r>
                        <a:rPr kumimoji="1" lang="en-US" altLang="ja-JP" sz="1600" b="1" baseline="30000" dirty="0" smtClean="0">
                          <a:solidFill>
                            <a:schemeClr val="bg1"/>
                          </a:solidFill>
                        </a:rPr>
                        <a:t>※1</a:t>
                      </a:r>
                      <a:endParaRPr kumimoji="1" lang="en-US" altLang="ja-JP" sz="1050" b="1" baseline="300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ドイツ</a:t>
                      </a:r>
                      <a:endParaRPr kumimoji="1" lang="en-US" altLang="ja-JP" sz="105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英国</a:t>
                      </a:r>
                      <a:endParaRPr kumimoji="1" lang="en-US" altLang="ja-JP" sz="105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フランス</a:t>
                      </a:r>
                      <a:endParaRPr kumimoji="1" lang="en-US" altLang="ja-JP" sz="105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 gridSpan="3"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ゼロエミ比率</a:t>
                      </a:r>
                      <a:endParaRPr kumimoji="1" lang="en-US" altLang="ja-JP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93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 rowSpan="3"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　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再エネ</a:t>
                      </a:r>
                      <a:r>
                        <a:rPr kumimoji="1" lang="en-US" altLang="ja-JP" sz="1800" b="1" baseline="30000" dirty="0" smtClean="0">
                          <a:solidFill>
                            <a:schemeClr val="bg1"/>
                          </a:solidFill>
                        </a:rPr>
                        <a:t>※2</a:t>
                      </a:r>
                      <a:endParaRPr kumimoji="1" lang="ja-JP" altLang="en-US" sz="1800" b="1" baseline="30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変動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再エネ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0.7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endParaRPr kumimoji="1" lang="en-US" altLang="ja-JP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endParaRPr kumimoji="1" lang="en-US" altLang="ja-JP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en-US" altLang="ja-JP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en-US" altLang="ja-JP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endParaRPr kumimoji="1" lang="en-US" altLang="ja-JP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endParaRPr kumimoji="1" lang="en-US" altLang="ja-JP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endParaRPr kumimoji="1" lang="en-US" altLang="ja-JP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endParaRPr kumimoji="1" lang="en-US" altLang="ja-JP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endParaRPr kumimoji="1" lang="en-US" altLang="ja-JP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安定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再エネ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endParaRPr kumimoji="1" lang="en-US" altLang="ja-JP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endParaRPr kumimoji="1" lang="en-US" altLang="ja-JP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en-US" altLang="ja-JP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en-US" altLang="ja-JP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endParaRPr kumimoji="1" lang="en-US" altLang="ja-JP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endParaRPr kumimoji="1" lang="en-US" altLang="ja-JP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endParaRPr kumimoji="1" lang="en-US" altLang="ja-JP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endParaRPr kumimoji="1" lang="en-US" altLang="ja-JP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endParaRPr kumimoji="1" lang="en-US" altLang="ja-JP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原子力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8" name="正方形/長方形 117"/>
          <p:cNvSpPr/>
          <p:nvPr/>
        </p:nvSpPr>
        <p:spPr bwMode="auto">
          <a:xfrm>
            <a:off x="3214198" y="3500091"/>
            <a:ext cx="874706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 smtClean="0"/>
              <a:t>太陽光：</a:t>
            </a:r>
            <a:r>
              <a:rPr kumimoji="0" lang="en-US" altLang="ja-JP" sz="1200" b="1" dirty="0" smtClean="0"/>
              <a:t>3%</a:t>
            </a:r>
            <a:endParaRPr kumimoji="0" lang="en-US" altLang="ja-JP" sz="1200" b="1" dirty="0"/>
          </a:p>
          <a:p>
            <a:pPr algn="ctr"/>
            <a:r>
              <a:rPr kumimoji="0" lang="ja-JP" altLang="en-US" sz="1200" b="1" dirty="0" smtClean="0"/>
              <a:t>風力：</a:t>
            </a:r>
            <a:r>
              <a:rPr kumimoji="0" lang="en-US" altLang="ja-JP" sz="1200" b="1" dirty="0" smtClean="0"/>
              <a:t>1%</a:t>
            </a:r>
            <a:endParaRPr kumimoji="0" lang="en-US" altLang="ja-JP" sz="1200" b="1" dirty="0"/>
          </a:p>
        </p:txBody>
      </p:sp>
      <p:sp>
        <p:nvSpPr>
          <p:cNvPr id="119" name="大かっこ 118"/>
          <p:cNvSpPr/>
          <p:nvPr/>
        </p:nvSpPr>
        <p:spPr>
          <a:xfrm>
            <a:off x="3205333" y="3444875"/>
            <a:ext cx="864751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 bwMode="auto">
          <a:xfrm>
            <a:off x="4351812" y="3500091"/>
            <a:ext cx="874706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 smtClean="0"/>
              <a:t>太陽光：</a:t>
            </a:r>
            <a:r>
              <a:rPr kumimoji="0" lang="en-US" altLang="ja-JP" sz="1200" b="1" dirty="0" smtClean="0"/>
              <a:t>1%</a:t>
            </a:r>
            <a:endParaRPr kumimoji="0" lang="en-US" altLang="ja-JP" sz="1200" b="1" dirty="0"/>
          </a:p>
          <a:p>
            <a:pPr algn="ctr"/>
            <a:r>
              <a:rPr kumimoji="0" lang="ja-JP" altLang="en-US" sz="1200" b="1" dirty="0" smtClean="0"/>
              <a:t>風力：</a:t>
            </a:r>
            <a:r>
              <a:rPr kumimoji="0" lang="en-US" altLang="ja-JP" sz="1200" b="1" dirty="0"/>
              <a:t>4</a:t>
            </a:r>
            <a:r>
              <a:rPr kumimoji="0" lang="en-US" altLang="ja-JP" sz="1200" b="1" dirty="0" smtClean="0"/>
              <a:t>%</a:t>
            </a:r>
            <a:endParaRPr kumimoji="0" lang="en-US" altLang="ja-JP" sz="1200" b="1" dirty="0"/>
          </a:p>
        </p:txBody>
      </p:sp>
      <p:sp>
        <p:nvSpPr>
          <p:cNvPr id="124" name="大かっこ 123"/>
          <p:cNvSpPr/>
          <p:nvPr/>
        </p:nvSpPr>
        <p:spPr>
          <a:xfrm>
            <a:off x="4342947" y="3443514"/>
            <a:ext cx="864751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正方形/長方形 124"/>
          <p:cNvSpPr/>
          <p:nvPr/>
        </p:nvSpPr>
        <p:spPr bwMode="auto">
          <a:xfrm>
            <a:off x="5461522" y="3500091"/>
            <a:ext cx="874706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 smtClean="0"/>
              <a:t>太陽光：</a:t>
            </a:r>
            <a:r>
              <a:rPr kumimoji="0" lang="en-US" altLang="ja-JP" sz="1200" b="1" dirty="0" smtClean="0"/>
              <a:t>3%</a:t>
            </a:r>
            <a:endParaRPr kumimoji="0" lang="en-US" altLang="ja-JP" sz="1200" b="1" dirty="0"/>
          </a:p>
          <a:p>
            <a:pPr algn="ctr"/>
            <a:r>
              <a:rPr kumimoji="0" lang="ja-JP" altLang="en-US" sz="1200" b="1" dirty="0" smtClean="0"/>
              <a:t>風力：</a:t>
            </a:r>
            <a:r>
              <a:rPr kumimoji="0" lang="en-US" altLang="ja-JP" sz="1200" b="1" dirty="0" smtClean="0"/>
              <a:t>10%</a:t>
            </a:r>
            <a:endParaRPr kumimoji="0" lang="en-US" altLang="ja-JP" sz="1200" b="1" dirty="0"/>
          </a:p>
        </p:txBody>
      </p:sp>
      <p:sp>
        <p:nvSpPr>
          <p:cNvPr id="126" name="大かっこ 125"/>
          <p:cNvSpPr/>
          <p:nvPr/>
        </p:nvSpPr>
        <p:spPr>
          <a:xfrm>
            <a:off x="5452657" y="3447336"/>
            <a:ext cx="864751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/>
          <p:cNvSpPr/>
          <p:nvPr/>
        </p:nvSpPr>
        <p:spPr bwMode="auto">
          <a:xfrm>
            <a:off x="6555594" y="3500091"/>
            <a:ext cx="874706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 smtClean="0"/>
              <a:t>太陽光：</a:t>
            </a:r>
            <a:r>
              <a:rPr kumimoji="0" lang="en-US" altLang="ja-JP" sz="1200" b="1" dirty="0" smtClean="0"/>
              <a:t>6%</a:t>
            </a:r>
            <a:endParaRPr kumimoji="0" lang="en-US" altLang="ja-JP" sz="1200" b="1" dirty="0"/>
          </a:p>
          <a:p>
            <a:pPr algn="ctr"/>
            <a:r>
              <a:rPr kumimoji="0" lang="ja-JP" altLang="en-US" sz="1200" b="1" dirty="0" smtClean="0"/>
              <a:t>風力：</a:t>
            </a:r>
            <a:r>
              <a:rPr kumimoji="0" lang="en-US" altLang="ja-JP" sz="1200" b="1" dirty="0" smtClean="0"/>
              <a:t>12%</a:t>
            </a:r>
            <a:endParaRPr kumimoji="0" lang="en-US" altLang="ja-JP" sz="1200" b="1" dirty="0"/>
          </a:p>
        </p:txBody>
      </p:sp>
      <p:sp>
        <p:nvSpPr>
          <p:cNvPr id="128" name="大かっこ 127"/>
          <p:cNvSpPr/>
          <p:nvPr/>
        </p:nvSpPr>
        <p:spPr>
          <a:xfrm>
            <a:off x="6546729" y="3447336"/>
            <a:ext cx="864751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/>
          <p:cNvSpPr/>
          <p:nvPr/>
        </p:nvSpPr>
        <p:spPr bwMode="auto">
          <a:xfrm>
            <a:off x="7707684" y="3500091"/>
            <a:ext cx="795187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 smtClean="0"/>
              <a:t>太陽光：</a:t>
            </a:r>
            <a:r>
              <a:rPr kumimoji="0" lang="en-US" altLang="ja-JP" sz="1200" b="1" dirty="0" smtClean="0"/>
              <a:t>2%</a:t>
            </a:r>
            <a:endParaRPr kumimoji="0" lang="en-US" altLang="ja-JP" sz="1200" b="1" dirty="0"/>
          </a:p>
          <a:p>
            <a:pPr algn="ctr"/>
            <a:r>
              <a:rPr kumimoji="0" lang="ja-JP" altLang="en-US" sz="1200" b="1" dirty="0" smtClean="0"/>
              <a:t>風力：</a:t>
            </a:r>
            <a:r>
              <a:rPr kumimoji="0" lang="en-US" altLang="ja-JP" sz="1200" b="1" dirty="0" smtClean="0"/>
              <a:t>12%</a:t>
            </a:r>
            <a:endParaRPr kumimoji="0" lang="en-US" altLang="ja-JP" sz="1200" b="1" dirty="0"/>
          </a:p>
        </p:txBody>
      </p:sp>
      <p:sp>
        <p:nvSpPr>
          <p:cNvPr id="130" name="大かっこ 129"/>
          <p:cNvSpPr/>
          <p:nvPr/>
        </p:nvSpPr>
        <p:spPr>
          <a:xfrm>
            <a:off x="7659059" y="3447336"/>
            <a:ext cx="864751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正方形/長方形 133"/>
          <p:cNvSpPr/>
          <p:nvPr/>
        </p:nvSpPr>
        <p:spPr bwMode="auto">
          <a:xfrm>
            <a:off x="8768005" y="3500091"/>
            <a:ext cx="874706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 smtClean="0"/>
              <a:t>太陽光：</a:t>
            </a:r>
            <a:r>
              <a:rPr kumimoji="0" lang="en-US" altLang="ja-JP" sz="1200" b="1" dirty="0"/>
              <a:t>1</a:t>
            </a:r>
            <a:r>
              <a:rPr kumimoji="0" lang="en-US" altLang="ja-JP" sz="1200" b="1" dirty="0" smtClean="0"/>
              <a:t>%</a:t>
            </a:r>
            <a:endParaRPr kumimoji="0" lang="en-US" altLang="ja-JP" sz="1200" b="1" dirty="0"/>
          </a:p>
          <a:p>
            <a:pPr algn="ctr"/>
            <a:r>
              <a:rPr kumimoji="0" lang="ja-JP" altLang="en-US" sz="1200" b="1" dirty="0" smtClean="0"/>
              <a:t>風力：</a:t>
            </a:r>
            <a:r>
              <a:rPr kumimoji="0" lang="en-US" altLang="ja-JP" sz="1200" b="1" dirty="0"/>
              <a:t>4</a:t>
            </a:r>
            <a:r>
              <a:rPr kumimoji="0" lang="en-US" altLang="ja-JP" sz="1200" b="1" dirty="0" smtClean="0"/>
              <a:t>%</a:t>
            </a:r>
            <a:endParaRPr kumimoji="0" lang="en-US" altLang="ja-JP" sz="1200" b="1" dirty="0"/>
          </a:p>
        </p:txBody>
      </p:sp>
      <p:sp>
        <p:nvSpPr>
          <p:cNvPr id="135" name="大かっこ 134"/>
          <p:cNvSpPr/>
          <p:nvPr/>
        </p:nvSpPr>
        <p:spPr>
          <a:xfrm>
            <a:off x="8759140" y="3443514"/>
            <a:ext cx="864751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正方形/長方形 135"/>
          <p:cNvSpPr/>
          <p:nvPr/>
        </p:nvSpPr>
        <p:spPr bwMode="auto">
          <a:xfrm>
            <a:off x="3132287" y="4878971"/>
            <a:ext cx="874706" cy="57688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水力</a:t>
            </a:r>
            <a:r>
              <a:rPr kumimoji="0" lang="ja-JP" altLang="en-US" sz="1200" b="1" dirty="0" smtClean="0"/>
              <a:t>：</a:t>
            </a:r>
            <a:r>
              <a:rPr kumimoji="0" lang="en-US" altLang="ja-JP" sz="1200" b="1" dirty="0" smtClean="0"/>
              <a:t>9%</a:t>
            </a:r>
            <a:endParaRPr kumimoji="0" lang="en-US" altLang="ja-JP" sz="1200" b="1" dirty="0"/>
          </a:p>
          <a:p>
            <a:pPr algn="ctr"/>
            <a:r>
              <a:rPr kumimoji="0" lang="ja-JP" altLang="en-US" sz="1200" b="1" dirty="0" smtClean="0"/>
              <a:t>地熱：</a:t>
            </a:r>
            <a:r>
              <a:rPr kumimoji="0" lang="en-US" altLang="ja-JP" sz="1200" b="1" dirty="0" smtClean="0"/>
              <a:t>0.3%</a:t>
            </a:r>
          </a:p>
          <a:p>
            <a:pPr algn="ctr"/>
            <a:r>
              <a:rPr kumimoji="0" lang="ja-JP" altLang="en-US" sz="1200" b="1" dirty="0" smtClean="0"/>
              <a:t>バイオ</a:t>
            </a:r>
            <a:r>
              <a:rPr kumimoji="0" lang="ja-JP" altLang="en-US" sz="1000" b="1" dirty="0" smtClean="0"/>
              <a:t>等</a:t>
            </a:r>
            <a:r>
              <a:rPr kumimoji="0" lang="ja-JP" altLang="en-US" sz="1200" b="1" dirty="0" smtClean="0"/>
              <a:t>：</a:t>
            </a:r>
            <a:r>
              <a:rPr kumimoji="0" lang="en-US" altLang="ja-JP" sz="1200" b="1" dirty="0" smtClean="0"/>
              <a:t>2%</a:t>
            </a:r>
            <a:endParaRPr kumimoji="0" lang="en-US" altLang="ja-JP" sz="1200" b="1" dirty="0"/>
          </a:p>
        </p:txBody>
      </p:sp>
      <p:sp>
        <p:nvSpPr>
          <p:cNvPr id="137" name="大かっこ 136"/>
          <p:cNvSpPr/>
          <p:nvPr/>
        </p:nvSpPr>
        <p:spPr>
          <a:xfrm>
            <a:off x="3094698" y="4813027"/>
            <a:ext cx="951226" cy="67713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大かっこ 138"/>
          <p:cNvSpPr/>
          <p:nvPr/>
        </p:nvSpPr>
        <p:spPr>
          <a:xfrm>
            <a:off x="4261340" y="4811666"/>
            <a:ext cx="951226" cy="67713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大かっこ 140"/>
          <p:cNvSpPr/>
          <p:nvPr/>
        </p:nvSpPr>
        <p:spPr>
          <a:xfrm>
            <a:off x="5370488" y="4815488"/>
            <a:ext cx="951226" cy="67713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7" name="大かっこ 166"/>
          <p:cNvSpPr/>
          <p:nvPr/>
        </p:nvSpPr>
        <p:spPr>
          <a:xfrm>
            <a:off x="6493588" y="4815488"/>
            <a:ext cx="951226" cy="67713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大かっこ 168"/>
          <p:cNvSpPr/>
          <p:nvPr/>
        </p:nvSpPr>
        <p:spPr>
          <a:xfrm>
            <a:off x="7602174" y="4815488"/>
            <a:ext cx="951226" cy="67713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大かっこ 170"/>
          <p:cNvSpPr/>
          <p:nvPr/>
        </p:nvSpPr>
        <p:spPr>
          <a:xfrm>
            <a:off x="8711322" y="4811666"/>
            <a:ext cx="951226" cy="67713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正方形/長方形 171"/>
          <p:cNvSpPr/>
          <p:nvPr/>
        </p:nvSpPr>
        <p:spPr bwMode="auto">
          <a:xfrm>
            <a:off x="4293382" y="4878971"/>
            <a:ext cx="874706" cy="57688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水力</a:t>
            </a:r>
            <a:r>
              <a:rPr kumimoji="0" lang="ja-JP" altLang="en-US" sz="1200" b="1" dirty="0" smtClean="0"/>
              <a:t>：</a:t>
            </a:r>
            <a:r>
              <a:rPr kumimoji="0" lang="en-US" altLang="ja-JP" sz="1200" b="1" dirty="0" smtClean="0"/>
              <a:t>6%</a:t>
            </a:r>
            <a:endParaRPr kumimoji="0" lang="en-US" altLang="ja-JP" sz="1200" b="1" dirty="0"/>
          </a:p>
          <a:p>
            <a:pPr algn="ctr"/>
            <a:r>
              <a:rPr kumimoji="0" lang="ja-JP" altLang="en-US" sz="1200" b="1" dirty="0" smtClean="0"/>
              <a:t>地熱：</a:t>
            </a:r>
            <a:r>
              <a:rPr kumimoji="0" lang="en-US" altLang="ja-JP" sz="1200" b="1" dirty="0" smtClean="0"/>
              <a:t>0%</a:t>
            </a:r>
          </a:p>
          <a:p>
            <a:pPr algn="ctr"/>
            <a:r>
              <a:rPr kumimoji="0" lang="ja-JP" altLang="en-US" sz="1200" b="1" dirty="0" smtClean="0"/>
              <a:t>バイオ</a:t>
            </a:r>
            <a:r>
              <a:rPr kumimoji="0" lang="ja-JP" altLang="en-US" sz="1000" b="1" dirty="0" smtClean="0"/>
              <a:t>等</a:t>
            </a:r>
            <a:r>
              <a:rPr kumimoji="0" lang="ja-JP" altLang="en-US" sz="1200" b="1" dirty="0" smtClean="0"/>
              <a:t>：</a:t>
            </a:r>
            <a:r>
              <a:rPr kumimoji="0" lang="en-US" altLang="ja-JP" sz="1200" b="1" dirty="0" smtClean="0"/>
              <a:t>1%</a:t>
            </a:r>
            <a:endParaRPr kumimoji="0" lang="en-US" altLang="ja-JP" sz="1200" b="1" dirty="0"/>
          </a:p>
        </p:txBody>
      </p:sp>
      <p:sp>
        <p:nvSpPr>
          <p:cNvPr id="173" name="正方形/長方形 172"/>
          <p:cNvSpPr/>
          <p:nvPr/>
        </p:nvSpPr>
        <p:spPr bwMode="auto">
          <a:xfrm>
            <a:off x="5398705" y="4878971"/>
            <a:ext cx="874706" cy="57688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水力</a:t>
            </a:r>
            <a:r>
              <a:rPr kumimoji="0" lang="ja-JP" altLang="en-US" sz="1200" b="1" dirty="0" smtClean="0"/>
              <a:t>：</a:t>
            </a:r>
            <a:r>
              <a:rPr kumimoji="0" lang="en-US" altLang="ja-JP" sz="1200" b="1" dirty="0" smtClean="0"/>
              <a:t>11%</a:t>
            </a:r>
            <a:endParaRPr kumimoji="0" lang="en-US" altLang="ja-JP" sz="1200" b="1" dirty="0"/>
          </a:p>
          <a:p>
            <a:pPr algn="ctr"/>
            <a:r>
              <a:rPr kumimoji="0" lang="ja-JP" altLang="en-US" sz="1200" b="1" dirty="0" smtClean="0"/>
              <a:t>地熱：</a:t>
            </a:r>
            <a:r>
              <a:rPr kumimoji="0" lang="en-US" altLang="ja-JP" sz="1200" b="1" dirty="0" smtClean="0"/>
              <a:t>0.2%</a:t>
            </a:r>
          </a:p>
          <a:p>
            <a:pPr algn="ctr"/>
            <a:r>
              <a:rPr kumimoji="0" lang="ja-JP" altLang="en-US" sz="1200" b="1" dirty="0" smtClean="0"/>
              <a:t>バイオ</a:t>
            </a:r>
            <a:r>
              <a:rPr kumimoji="0" lang="ja-JP" altLang="en-US" sz="1000" b="1" dirty="0" smtClean="0"/>
              <a:t>等</a:t>
            </a:r>
            <a:r>
              <a:rPr kumimoji="0" lang="ja-JP" altLang="en-US" sz="1200" b="1" dirty="0" smtClean="0"/>
              <a:t>：</a:t>
            </a:r>
            <a:r>
              <a:rPr kumimoji="0" lang="en-US" altLang="ja-JP" sz="1200" b="1" dirty="0" smtClean="0"/>
              <a:t>6%</a:t>
            </a:r>
            <a:endParaRPr kumimoji="0" lang="en-US" altLang="ja-JP" sz="1200" b="1" dirty="0"/>
          </a:p>
        </p:txBody>
      </p:sp>
      <p:sp>
        <p:nvSpPr>
          <p:cNvPr id="174" name="正方形/長方形 173"/>
          <p:cNvSpPr/>
          <p:nvPr/>
        </p:nvSpPr>
        <p:spPr bwMode="auto">
          <a:xfrm>
            <a:off x="6538283" y="4878971"/>
            <a:ext cx="874706" cy="57688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水力</a:t>
            </a:r>
            <a:r>
              <a:rPr kumimoji="0" lang="ja-JP" altLang="en-US" sz="1200" b="1" dirty="0" smtClean="0"/>
              <a:t>：</a:t>
            </a:r>
            <a:r>
              <a:rPr kumimoji="0" lang="en-US" altLang="ja-JP" sz="1200" b="1" dirty="0" smtClean="0"/>
              <a:t>3%</a:t>
            </a:r>
            <a:endParaRPr kumimoji="0" lang="en-US" altLang="ja-JP" sz="1200" b="1" dirty="0"/>
          </a:p>
          <a:p>
            <a:pPr algn="ctr"/>
            <a:r>
              <a:rPr kumimoji="0" lang="ja-JP" altLang="en-US" sz="1200" b="1" dirty="0" smtClean="0"/>
              <a:t>地熱：</a:t>
            </a:r>
            <a:r>
              <a:rPr kumimoji="0" lang="en-US" altLang="ja-JP" sz="1200" b="1" dirty="0" smtClean="0"/>
              <a:t>0%</a:t>
            </a:r>
          </a:p>
          <a:p>
            <a:pPr algn="ctr"/>
            <a:r>
              <a:rPr kumimoji="0" lang="ja-JP" altLang="en-US" sz="1200" b="1" dirty="0" smtClean="0"/>
              <a:t>バイオ</a:t>
            </a:r>
            <a:r>
              <a:rPr kumimoji="0" lang="ja-JP" altLang="en-US" sz="1000" b="1" dirty="0" smtClean="0"/>
              <a:t>等</a:t>
            </a:r>
            <a:r>
              <a:rPr kumimoji="0" lang="ja-JP" altLang="en-US" sz="1200" b="1" dirty="0" smtClean="0"/>
              <a:t>：</a:t>
            </a:r>
            <a:r>
              <a:rPr kumimoji="0" lang="en-US" altLang="ja-JP" sz="1200" b="1" dirty="0" smtClean="0"/>
              <a:t>7%</a:t>
            </a:r>
            <a:endParaRPr kumimoji="0" lang="en-US" altLang="ja-JP" sz="1200" b="1" dirty="0"/>
          </a:p>
        </p:txBody>
      </p:sp>
      <p:sp>
        <p:nvSpPr>
          <p:cNvPr id="175" name="正方形/長方形 174"/>
          <p:cNvSpPr/>
          <p:nvPr/>
        </p:nvSpPr>
        <p:spPr bwMode="auto">
          <a:xfrm>
            <a:off x="7630541" y="4878971"/>
            <a:ext cx="874706" cy="57688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水力</a:t>
            </a:r>
            <a:r>
              <a:rPr kumimoji="0" lang="ja-JP" altLang="en-US" sz="1200" b="1" dirty="0" smtClean="0"/>
              <a:t>：</a:t>
            </a:r>
            <a:r>
              <a:rPr kumimoji="0" lang="en-US" altLang="ja-JP" sz="1200" b="1" dirty="0" smtClean="0"/>
              <a:t>2%</a:t>
            </a:r>
            <a:endParaRPr kumimoji="0" lang="en-US" altLang="ja-JP" sz="1200" b="1" dirty="0"/>
          </a:p>
          <a:p>
            <a:pPr algn="ctr"/>
            <a:r>
              <a:rPr kumimoji="0" lang="ja-JP" altLang="en-US" sz="1200" b="1" dirty="0" smtClean="0"/>
              <a:t>地熱：</a:t>
            </a:r>
            <a:r>
              <a:rPr kumimoji="0" lang="en-US" altLang="ja-JP" sz="1200" b="1" dirty="0" smtClean="0"/>
              <a:t>0%</a:t>
            </a:r>
          </a:p>
          <a:p>
            <a:pPr algn="ctr"/>
            <a:r>
              <a:rPr kumimoji="0" lang="ja-JP" altLang="en-US" sz="1200" b="1" dirty="0" smtClean="0"/>
              <a:t>バイオ</a:t>
            </a:r>
            <a:r>
              <a:rPr kumimoji="0" lang="ja-JP" altLang="en-US" sz="1000" b="1" dirty="0" smtClean="0"/>
              <a:t>等</a:t>
            </a:r>
            <a:r>
              <a:rPr kumimoji="0" lang="ja-JP" altLang="en-US" sz="1200" b="1" dirty="0" smtClean="0"/>
              <a:t>：</a:t>
            </a:r>
            <a:r>
              <a:rPr kumimoji="0" lang="en-US" altLang="ja-JP" sz="1200" b="1" dirty="0" smtClean="0"/>
              <a:t>9%</a:t>
            </a:r>
            <a:endParaRPr kumimoji="0" lang="en-US" altLang="ja-JP" sz="1200" b="1" dirty="0"/>
          </a:p>
        </p:txBody>
      </p:sp>
      <p:sp>
        <p:nvSpPr>
          <p:cNvPr id="176" name="正方形/長方形 175"/>
          <p:cNvSpPr/>
          <p:nvPr/>
        </p:nvSpPr>
        <p:spPr bwMode="auto">
          <a:xfrm>
            <a:off x="8743317" y="4878971"/>
            <a:ext cx="874706" cy="57688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水力</a:t>
            </a:r>
            <a:r>
              <a:rPr kumimoji="0" lang="ja-JP" altLang="en-US" sz="1200" b="1" dirty="0" smtClean="0"/>
              <a:t>：</a:t>
            </a:r>
            <a:r>
              <a:rPr kumimoji="0" lang="en-US" altLang="ja-JP" sz="1200" b="1" dirty="0" smtClean="0"/>
              <a:t>10%</a:t>
            </a:r>
            <a:endParaRPr kumimoji="0" lang="en-US" altLang="ja-JP" sz="1200" b="1" dirty="0"/>
          </a:p>
          <a:p>
            <a:pPr algn="ctr"/>
            <a:r>
              <a:rPr kumimoji="0" lang="ja-JP" altLang="en-US" sz="1200" b="1" dirty="0" smtClean="0"/>
              <a:t>地熱：</a:t>
            </a:r>
            <a:r>
              <a:rPr kumimoji="0" lang="en-US" altLang="ja-JP" sz="1200" b="1" dirty="0" smtClean="0"/>
              <a:t>0%</a:t>
            </a:r>
          </a:p>
          <a:p>
            <a:pPr algn="ctr"/>
            <a:r>
              <a:rPr kumimoji="0" lang="ja-JP" altLang="en-US" sz="1200" b="1" dirty="0" smtClean="0"/>
              <a:t>バイオ</a:t>
            </a:r>
            <a:r>
              <a:rPr kumimoji="0" lang="ja-JP" altLang="en-US" sz="1000" b="1" dirty="0" smtClean="0"/>
              <a:t>等</a:t>
            </a:r>
            <a:r>
              <a:rPr kumimoji="0" lang="ja-JP" altLang="en-US" sz="1200" b="1" dirty="0" smtClean="0"/>
              <a:t>：</a:t>
            </a:r>
            <a:r>
              <a:rPr kumimoji="0" lang="en-US" altLang="ja-JP" sz="1200" b="1" dirty="0"/>
              <a:t>1</a:t>
            </a:r>
            <a:r>
              <a:rPr kumimoji="0" lang="en-US" altLang="ja-JP" sz="1200" b="1" dirty="0" smtClean="0"/>
              <a:t>%</a:t>
            </a:r>
            <a:endParaRPr kumimoji="0" lang="en-US" altLang="ja-JP" sz="1200" b="1" dirty="0"/>
          </a:p>
        </p:txBody>
      </p:sp>
      <p:cxnSp>
        <p:nvCxnSpPr>
          <p:cNvPr id="177" name="直線コネクタ 176"/>
          <p:cNvCxnSpPr/>
          <p:nvPr/>
        </p:nvCxnSpPr>
        <p:spPr>
          <a:xfrm>
            <a:off x="1913892" y="2793628"/>
            <a:ext cx="7764810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グループ化 177"/>
          <p:cNvGrpSpPr/>
          <p:nvPr/>
        </p:nvGrpSpPr>
        <p:grpSpPr>
          <a:xfrm>
            <a:off x="1919207" y="1967632"/>
            <a:ext cx="7764810" cy="35722"/>
            <a:chOff x="4016896" y="2170956"/>
            <a:chExt cx="5464170" cy="35722"/>
          </a:xfrm>
        </p:grpSpPr>
        <p:cxnSp>
          <p:nvCxnSpPr>
            <p:cNvPr id="179" name="直線コネクタ 178"/>
            <p:cNvCxnSpPr/>
            <p:nvPr/>
          </p:nvCxnSpPr>
          <p:spPr>
            <a:xfrm>
              <a:off x="4016896" y="2170956"/>
              <a:ext cx="5464170" cy="0"/>
            </a:xfrm>
            <a:prstGeom prst="line">
              <a:avLst/>
            </a:prstGeom>
            <a:ln w="12700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線コネクタ 179"/>
            <p:cNvCxnSpPr/>
            <p:nvPr/>
          </p:nvCxnSpPr>
          <p:spPr>
            <a:xfrm>
              <a:off x="4016896" y="2206678"/>
              <a:ext cx="5464170" cy="0"/>
            </a:xfrm>
            <a:prstGeom prst="line">
              <a:avLst/>
            </a:prstGeom>
            <a:ln w="12700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1" name="直線コネクタ 180"/>
          <p:cNvCxnSpPr/>
          <p:nvPr/>
        </p:nvCxnSpPr>
        <p:spPr>
          <a:xfrm>
            <a:off x="1926592" y="4221088"/>
            <a:ext cx="7764810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/>
          <p:nvPr/>
        </p:nvCxnSpPr>
        <p:spPr>
          <a:xfrm>
            <a:off x="1913892" y="5661248"/>
            <a:ext cx="7764810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/>
          <p:nvPr/>
        </p:nvCxnSpPr>
        <p:spPr>
          <a:xfrm>
            <a:off x="1926592" y="6453336"/>
            <a:ext cx="7764810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 bwMode="auto">
          <a:xfrm>
            <a:off x="2076630" y="3500544"/>
            <a:ext cx="874706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 smtClean="0"/>
              <a:t>太陽光：</a:t>
            </a:r>
            <a:r>
              <a:rPr kumimoji="0" lang="en-US" altLang="ja-JP" sz="1200" b="1" dirty="0" smtClean="0"/>
              <a:t>0.3%</a:t>
            </a:r>
            <a:endParaRPr kumimoji="0" lang="en-US" altLang="ja-JP" sz="1200" b="1" dirty="0"/>
          </a:p>
          <a:p>
            <a:pPr algn="ctr"/>
            <a:r>
              <a:rPr kumimoji="0" lang="ja-JP" altLang="en-US" sz="1200" b="1" dirty="0" smtClean="0"/>
              <a:t>風力：</a:t>
            </a:r>
            <a:r>
              <a:rPr kumimoji="0" lang="en-US" altLang="ja-JP" sz="1200" b="1" dirty="0" smtClean="0"/>
              <a:t>0.4%</a:t>
            </a:r>
            <a:endParaRPr kumimoji="0" lang="en-US" altLang="ja-JP" sz="1200" b="1" dirty="0"/>
          </a:p>
        </p:txBody>
      </p:sp>
      <p:sp>
        <p:nvSpPr>
          <p:cNvPr id="51" name="大かっこ 50"/>
          <p:cNvSpPr/>
          <p:nvPr/>
        </p:nvSpPr>
        <p:spPr>
          <a:xfrm>
            <a:off x="2024527" y="3445328"/>
            <a:ext cx="951226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 bwMode="auto">
          <a:xfrm>
            <a:off x="1994719" y="4879424"/>
            <a:ext cx="874706" cy="57688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水力</a:t>
            </a:r>
            <a:r>
              <a:rPr kumimoji="0" lang="ja-JP" altLang="en-US" sz="1200" b="1" dirty="0" smtClean="0"/>
              <a:t>：</a:t>
            </a:r>
            <a:r>
              <a:rPr kumimoji="0" lang="en-US" altLang="ja-JP" sz="1200" b="1" dirty="0"/>
              <a:t>7</a:t>
            </a:r>
            <a:r>
              <a:rPr kumimoji="0" lang="en-US" altLang="ja-JP" sz="1200" b="1" dirty="0" smtClean="0"/>
              <a:t>%</a:t>
            </a:r>
            <a:endParaRPr kumimoji="0" lang="en-US" altLang="ja-JP" sz="1200" b="1" dirty="0"/>
          </a:p>
          <a:p>
            <a:pPr algn="ctr"/>
            <a:r>
              <a:rPr kumimoji="0" lang="ja-JP" altLang="en-US" sz="1200" b="1" dirty="0" smtClean="0"/>
              <a:t>地熱：</a:t>
            </a:r>
            <a:r>
              <a:rPr kumimoji="0" lang="en-US" altLang="ja-JP" sz="1200" b="1" dirty="0" smtClean="0"/>
              <a:t>0.2%</a:t>
            </a:r>
          </a:p>
          <a:p>
            <a:pPr algn="ctr"/>
            <a:r>
              <a:rPr kumimoji="0" lang="ja-JP" altLang="en-US" sz="1200" b="1" dirty="0" smtClean="0"/>
              <a:t>バイオ</a:t>
            </a:r>
            <a:r>
              <a:rPr kumimoji="0" lang="ja-JP" altLang="en-US" sz="1000" b="1" dirty="0" smtClean="0"/>
              <a:t>等</a:t>
            </a:r>
            <a:r>
              <a:rPr kumimoji="0" lang="ja-JP" altLang="en-US" sz="1200" b="1" dirty="0" smtClean="0"/>
              <a:t>：</a:t>
            </a:r>
            <a:r>
              <a:rPr kumimoji="0" lang="en-US" altLang="ja-JP" sz="1200" b="1" dirty="0" smtClean="0"/>
              <a:t>1%</a:t>
            </a:r>
            <a:endParaRPr kumimoji="0" lang="en-US" altLang="ja-JP" sz="1200" b="1" dirty="0"/>
          </a:p>
        </p:txBody>
      </p:sp>
      <p:sp>
        <p:nvSpPr>
          <p:cNvPr id="53" name="大かっこ 52"/>
          <p:cNvSpPr/>
          <p:nvPr/>
        </p:nvSpPr>
        <p:spPr>
          <a:xfrm>
            <a:off x="1957130" y="4813480"/>
            <a:ext cx="951226" cy="67713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 bwMode="auto">
          <a:xfrm>
            <a:off x="1801596" y="4291809"/>
            <a:ext cx="8005938" cy="2090806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13211" y="6440636"/>
            <a:ext cx="59958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 OECD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加盟国のみ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※2 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水力からは揚水除く、廃棄物のうち再生可能はバイオ等に含む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</TotalTime>
  <Words>287</Words>
  <Application>Microsoft Office PowerPoint</Application>
  <PresentationFormat>A4 210 x 297 mm</PresentationFormat>
  <Paragraphs>95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4</cp:revision>
  <cp:lastPrinted>2018-03-30T02:21:52Z</cp:lastPrinted>
  <dcterms:created xsi:type="dcterms:W3CDTF">2018-04-23T05:51:57Z</dcterms:created>
  <dcterms:modified xsi:type="dcterms:W3CDTF">2018-04-23T08:29:47Z</dcterms:modified>
</cp:coreProperties>
</file>