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47" autoAdjust="0"/>
  </p:normalViewPr>
  <p:slideViewPr>
    <p:cSldViewPr>
      <p:cViewPr varScale="1">
        <p:scale>
          <a:sx n="73" d="100"/>
          <a:sy n="73" d="100"/>
        </p:scale>
        <p:origin x="114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右矢印 115"/>
          <p:cNvSpPr/>
          <p:nvPr/>
        </p:nvSpPr>
        <p:spPr bwMode="auto">
          <a:xfrm>
            <a:off x="1603530" y="256456"/>
            <a:ext cx="8028738" cy="1162791"/>
          </a:xfrm>
          <a:prstGeom prst="rightArrow">
            <a:avLst>
              <a:gd name="adj1" fmla="val 61758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2000" dirty="0"/>
          </a:p>
        </p:txBody>
      </p:sp>
      <p:sp>
        <p:nvSpPr>
          <p:cNvPr id="63" name="正方形/長方形 62"/>
          <p:cNvSpPr/>
          <p:nvPr/>
        </p:nvSpPr>
        <p:spPr bwMode="auto">
          <a:xfrm>
            <a:off x="416496" y="485180"/>
            <a:ext cx="1643484" cy="72465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b="1" dirty="0" smtClean="0">
                <a:solidFill>
                  <a:schemeClr val="bg1"/>
                </a:solidFill>
              </a:rPr>
              <a:t>長期戦略</a:t>
            </a:r>
            <a:endParaRPr kumimoji="0" lang="en-US" altLang="ja-JP" b="1" dirty="0" smtClean="0">
              <a:solidFill>
                <a:schemeClr val="bg1"/>
              </a:solidFill>
            </a:endParaRPr>
          </a:p>
          <a:p>
            <a:pPr algn="ctr"/>
            <a:r>
              <a:rPr kumimoji="0" lang="ja-JP" altLang="en-US" b="1" dirty="0">
                <a:solidFill>
                  <a:schemeClr val="bg1"/>
                </a:solidFill>
              </a:rPr>
              <a:t>概要</a:t>
            </a:r>
            <a:endParaRPr kumimoji="0" lang="en-US" altLang="ja-JP" b="1" dirty="0" smtClean="0">
              <a:solidFill>
                <a:schemeClr val="bg1"/>
              </a:solidFill>
            </a:endParaRPr>
          </a:p>
        </p:txBody>
      </p:sp>
      <p:sp>
        <p:nvSpPr>
          <p:cNvPr id="88" name="正方形/長方形 87"/>
          <p:cNvSpPr/>
          <p:nvPr/>
        </p:nvSpPr>
        <p:spPr bwMode="auto">
          <a:xfrm>
            <a:off x="2107614" y="1378765"/>
            <a:ext cx="5077634" cy="337005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b="1" dirty="0" smtClean="0">
                <a:solidFill>
                  <a:schemeClr val="bg1"/>
                </a:solidFill>
              </a:rPr>
              <a:t>主な記載内容</a:t>
            </a:r>
            <a:endParaRPr kumimoji="0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0" y="-8692"/>
            <a:ext cx="9993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各国長期戦略サマリー（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ドイツ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7257256" y="1379698"/>
            <a:ext cx="2232248" cy="337005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b="1" dirty="0" smtClean="0">
                <a:solidFill>
                  <a:schemeClr val="bg1"/>
                </a:solidFill>
              </a:rPr>
              <a:t>定量値</a:t>
            </a:r>
            <a:endParaRPr kumimoji="0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079691" y="506388"/>
            <a:ext cx="75518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/>
              <a:t>削減目標：▲</a:t>
            </a:r>
            <a:r>
              <a:rPr lang="en-US" altLang="ja-JP" sz="2000" dirty="0" smtClean="0"/>
              <a:t>80</a:t>
            </a:r>
            <a:r>
              <a:rPr lang="ja-JP" altLang="en-US" sz="2000" dirty="0" smtClean="0"/>
              <a:t>～</a:t>
            </a:r>
            <a:r>
              <a:rPr lang="en-US" altLang="ja-JP" sz="2000" dirty="0" smtClean="0"/>
              <a:t>95%</a:t>
            </a:r>
            <a:r>
              <a:rPr lang="ja-JP" altLang="en-US" sz="1400" dirty="0" smtClean="0"/>
              <a:t>（</a:t>
            </a:r>
            <a:r>
              <a:rPr lang="en-US" altLang="ja-JP" sz="1400" dirty="0" smtClean="0"/>
              <a:t>1990</a:t>
            </a:r>
            <a:r>
              <a:rPr lang="ja-JP" altLang="en-US" sz="1400" dirty="0" smtClean="0"/>
              <a:t>年比）</a:t>
            </a:r>
            <a:endParaRPr lang="en-US" altLang="ja-JP" sz="2000" dirty="0" smtClean="0"/>
          </a:p>
          <a:p>
            <a:r>
              <a:rPr lang="ja-JP" altLang="en-US" sz="2000" dirty="0" smtClean="0"/>
              <a:t>位置付け</a:t>
            </a:r>
            <a:r>
              <a:rPr lang="ja-JP" altLang="en-US" sz="2000" dirty="0"/>
              <a:t>：排出削減に向けた方向性を提示</a:t>
            </a:r>
            <a:endParaRPr lang="en-US" altLang="ja-JP" sz="2000" dirty="0" smtClean="0"/>
          </a:p>
        </p:txBody>
      </p:sp>
      <p:sp>
        <p:nvSpPr>
          <p:cNvPr id="118" name="正方形/長方形 117"/>
          <p:cNvSpPr/>
          <p:nvPr/>
        </p:nvSpPr>
        <p:spPr bwMode="auto">
          <a:xfrm>
            <a:off x="2105594" y="4058114"/>
            <a:ext cx="5078660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ja-JP" altLang="en-US" sz="1600" dirty="0" smtClean="0"/>
              <a:t>省エネ第一（全分野で省エネ促進）</a:t>
            </a:r>
            <a:endParaRPr kumimoji="0" lang="ja-JP" altLang="en-US" sz="1600" dirty="0"/>
          </a:p>
        </p:txBody>
      </p:sp>
      <p:sp>
        <p:nvSpPr>
          <p:cNvPr id="119" name="正方形/長方形 118"/>
          <p:cNvSpPr/>
          <p:nvPr/>
        </p:nvSpPr>
        <p:spPr bwMode="auto">
          <a:xfrm>
            <a:off x="2110781" y="4756986"/>
            <a:ext cx="5078660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ja-JP" altLang="en-US" sz="1600" dirty="0" smtClean="0"/>
              <a:t>自動車や建物熱利用の電化により電力需要</a:t>
            </a:r>
            <a:r>
              <a:rPr kumimoji="0" lang="ja-JP" altLang="en-US" sz="1600" dirty="0"/>
              <a:t>が増加</a:t>
            </a:r>
          </a:p>
        </p:txBody>
      </p:sp>
      <p:sp>
        <p:nvSpPr>
          <p:cNvPr id="120" name="正方形/長方形 119"/>
          <p:cNvSpPr/>
          <p:nvPr/>
        </p:nvSpPr>
        <p:spPr bwMode="auto">
          <a:xfrm>
            <a:off x="2106588" y="2496885"/>
            <a:ext cx="5077665" cy="57688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ja-JP" altLang="en-US" sz="1600" dirty="0" smtClean="0"/>
              <a:t>記載無し</a:t>
            </a:r>
            <a:endParaRPr kumimoji="0" lang="ja-JP" altLang="en-US" sz="1600" dirty="0"/>
          </a:p>
        </p:txBody>
      </p:sp>
      <p:sp>
        <p:nvSpPr>
          <p:cNvPr id="121" name="正方形/長方形 120"/>
          <p:cNvSpPr/>
          <p:nvPr/>
        </p:nvSpPr>
        <p:spPr bwMode="auto">
          <a:xfrm>
            <a:off x="2106589" y="1763012"/>
            <a:ext cx="5078660" cy="57688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ja-JP" altLang="en-US" sz="1600" dirty="0" smtClean="0"/>
              <a:t>再エネが利用可能</a:t>
            </a:r>
            <a:r>
              <a:rPr kumimoji="0" lang="ja-JP" altLang="en-US" sz="1600" dirty="0"/>
              <a:t>な分野は最大限</a:t>
            </a:r>
            <a:r>
              <a:rPr kumimoji="0" lang="ja-JP" altLang="en-US" sz="1600" dirty="0" smtClean="0"/>
              <a:t>推進</a:t>
            </a:r>
            <a:r>
              <a:rPr kumimoji="0" lang="ja-JP" altLang="en-US" sz="1200" dirty="0" smtClean="0"/>
              <a:t>（風力中心）</a:t>
            </a:r>
            <a:endParaRPr kumimoji="0" lang="en-US" altLang="ja-JP" sz="1600" dirty="0" smtClean="0"/>
          </a:p>
          <a:p>
            <a:r>
              <a:rPr kumimoji="0" lang="ja-JP" altLang="en-US" sz="1600" dirty="0" smtClean="0"/>
              <a:t>変動再エネをセクターカップリング</a:t>
            </a:r>
            <a:r>
              <a:rPr kumimoji="0" lang="ja-JP" altLang="en-US" sz="1600" dirty="0"/>
              <a:t>により</a:t>
            </a:r>
            <a:r>
              <a:rPr kumimoji="0" lang="ja-JP" altLang="en-US" sz="1600" dirty="0" smtClean="0"/>
              <a:t>最適化</a:t>
            </a:r>
            <a:endParaRPr kumimoji="0" lang="en-US" altLang="ja-JP" sz="1600" dirty="0" smtClean="0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8315493" y="4686145"/>
            <a:ext cx="116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30%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程度</a:t>
            </a:r>
            <a:endParaRPr kumimoji="1" lang="ja-JP" altLang="en-US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7201631" y="4673445"/>
            <a:ext cx="847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20%</a:t>
            </a:r>
            <a:endParaRPr kumimoji="1" lang="ja-JP" altLang="en-US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4" name="右矢印 123"/>
          <p:cNvSpPr/>
          <p:nvPr/>
        </p:nvSpPr>
        <p:spPr bwMode="auto">
          <a:xfrm>
            <a:off x="8045972" y="4745656"/>
            <a:ext cx="244796" cy="360040"/>
          </a:xfrm>
          <a:prstGeom prst="rightArrow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8311810" y="1713508"/>
            <a:ext cx="116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80%</a:t>
            </a:r>
            <a:endParaRPr kumimoji="1" lang="ja-JP" altLang="en-US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7197948" y="1700808"/>
            <a:ext cx="847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%</a:t>
            </a:r>
            <a:endParaRPr kumimoji="1" lang="ja-JP" altLang="en-US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3" name="右矢印 132"/>
          <p:cNvSpPr/>
          <p:nvPr/>
        </p:nvSpPr>
        <p:spPr bwMode="auto">
          <a:xfrm>
            <a:off x="8042289" y="1882721"/>
            <a:ext cx="244796" cy="360040"/>
          </a:xfrm>
          <a:prstGeom prst="rightArrow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8311810" y="2496885"/>
            <a:ext cx="116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0%</a:t>
            </a:r>
            <a:endParaRPr kumimoji="1" lang="ja-JP" altLang="en-US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7197948" y="2484185"/>
            <a:ext cx="847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14%</a:t>
            </a:r>
            <a:endParaRPr kumimoji="1" lang="ja-JP" altLang="en-US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7" name="右矢印 136"/>
          <p:cNvSpPr/>
          <p:nvPr/>
        </p:nvSpPr>
        <p:spPr bwMode="auto">
          <a:xfrm>
            <a:off x="8042289" y="2569096"/>
            <a:ext cx="244796" cy="360040"/>
          </a:xfrm>
          <a:prstGeom prst="rightArrow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197948" y="3178865"/>
            <a:ext cx="847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%</a:t>
            </a:r>
            <a:endParaRPr kumimoji="1" lang="ja-JP" altLang="en-US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右矢印 36"/>
          <p:cNvSpPr/>
          <p:nvPr/>
        </p:nvSpPr>
        <p:spPr bwMode="auto">
          <a:xfrm>
            <a:off x="8042289" y="3322881"/>
            <a:ext cx="244796" cy="360040"/>
          </a:xfrm>
          <a:prstGeom prst="rightArrow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266874" y="3944857"/>
            <a:ext cx="2220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▲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0%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(2005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年比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41" name="直線コネクタ 40"/>
          <p:cNvCxnSpPr/>
          <p:nvPr/>
        </p:nvCxnSpPr>
        <p:spPr>
          <a:xfrm>
            <a:off x="2066950" y="3140968"/>
            <a:ext cx="7345538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2072680" y="2420888"/>
            <a:ext cx="7345538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2072680" y="3848348"/>
            <a:ext cx="7345538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2072680" y="4568428"/>
            <a:ext cx="7345538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2072680" y="5292700"/>
            <a:ext cx="7345538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2072680" y="6008588"/>
            <a:ext cx="7345538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2072680" y="6669360"/>
            <a:ext cx="7345538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7968319" y="6084585"/>
            <a:ext cx="847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定量値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</a:t>
            </a:r>
            <a:endParaRPr kumimoji="1" lang="ja-JP" altLang="en-US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2110780" y="5310954"/>
            <a:ext cx="5077665" cy="76782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ja-JP" altLang="en-US" sz="1600" dirty="0" smtClean="0"/>
              <a:t>産業部門で新技術による低炭素化が困難な場合に、</a:t>
            </a:r>
            <a:endParaRPr kumimoji="0" lang="en-US" altLang="ja-JP" sz="1600" dirty="0" smtClean="0"/>
          </a:p>
          <a:p>
            <a:r>
              <a:rPr kumimoji="0" lang="en-US" altLang="ja-JP" sz="1600" dirty="0" smtClean="0"/>
              <a:t>CCU, CCS</a:t>
            </a:r>
            <a:r>
              <a:rPr kumimoji="0" lang="ja-JP" altLang="en-US" sz="1600" dirty="0" smtClean="0"/>
              <a:t>の順に検討</a:t>
            </a:r>
            <a:endParaRPr kumimoji="0" lang="en-US" altLang="ja-JP" sz="1600" dirty="0" smtClean="0"/>
          </a:p>
          <a:p>
            <a:r>
              <a:rPr kumimoji="0" lang="ja-JP" altLang="en-US" sz="1600" dirty="0"/>
              <a:t>水素は</a:t>
            </a:r>
            <a:r>
              <a:rPr kumimoji="0" lang="en-US" altLang="ja-JP" sz="1600" dirty="0"/>
              <a:t>FCV</a:t>
            </a:r>
            <a:r>
              <a:rPr kumimoji="0" lang="ja-JP" altLang="en-US" sz="1600" dirty="0"/>
              <a:t>や燃料代替手段として可能性</a:t>
            </a: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2106588" y="6083769"/>
            <a:ext cx="5077665" cy="57688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ja-JP" altLang="en-US" sz="1600" dirty="0" smtClean="0"/>
              <a:t>気候行動計画のためのパートナーシップを通じた貢献</a:t>
            </a:r>
            <a:endParaRPr kumimoji="0" lang="en-US" altLang="ja-JP" sz="1600" dirty="0" smtClean="0"/>
          </a:p>
          <a:p>
            <a:r>
              <a:rPr kumimoji="0" lang="ja-JP" altLang="en-US" sz="1400" dirty="0" smtClean="0"/>
              <a:t>（途上国等における投資機運の維持・強化、資金調達への貢献）</a:t>
            </a:r>
            <a:endParaRPr kumimoji="0" lang="ja-JP" altLang="en-US" sz="14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8463867" y="3178865"/>
            <a:ext cx="847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定量値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</a:t>
            </a:r>
            <a:endParaRPr kumimoji="1" lang="ja-JP" altLang="en-US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 bwMode="auto">
          <a:xfrm>
            <a:off x="7528869" y="3928168"/>
            <a:ext cx="1659903" cy="571484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58" name="正方形/長方形 57"/>
          <p:cNvSpPr/>
          <p:nvPr/>
        </p:nvSpPr>
        <p:spPr bwMode="auto">
          <a:xfrm>
            <a:off x="8392895" y="1748843"/>
            <a:ext cx="965363" cy="634918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7977336" y="5381028"/>
            <a:ext cx="847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定量値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</a:t>
            </a:r>
            <a:endParaRPr kumimoji="1" lang="ja-JP" altLang="en-US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061446" y="2171978"/>
            <a:ext cx="11202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(VRE</a:t>
            </a:r>
            <a:r>
              <a:rPr kumimoji="1" lang="en-US" altLang="ja-JP" sz="11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18%)</a:t>
            </a:r>
            <a:endParaRPr kumimoji="1"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983070" y="6656660"/>
            <a:ext cx="3663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※VRE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：変動再エネ（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Variable Renewable Energy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8322688" y="2170956"/>
            <a:ext cx="11202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内訳不明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 bwMode="auto">
          <a:xfrm>
            <a:off x="2110780" y="3212160"/>
            <a:ext cx="5078660" cy="57688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ja-JP" altLang="en-US" sz="1600" dirty="0" smtClean="0"/>
              <a:t>石炭火力の新規建設を支援しない</a:t>
            </a:r>
            <a:endParaRPr kumimoji="0" lang="en-US" altLang="ja-JP" sz="1600" dirty="0" smtClean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7197948" y="3645024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(CCS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火力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8422084" y="3645024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(CCS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火力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 bwMode="auto">
          <a:xfrm>
            <a:off x="945952" y="1760597"/>
            <a:ext cx="1115054" cy="61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b="1" dirty="0" smtClean="0"/>
              <a:t>再エネ</a:t>
            </a:r>
            <a:endParaRPr kumimoji="0" lang="en-US" altLang="ja-JP" b="1" dirty="0" smtClean="0"/>
          </a:p>
        </p:txBody>
      </p:sp>
      <p:sp>
        <p:nvSpPr>
          <p:cNvPr id="76" name="正方形/長方形 75"/>
          <p:cNvSpPr/>
          <p:nvPr/>
        </p:nvSpPr>
        <p:spPr bwMode="auto">
          <a:xfrm>
            <a:off x="945952" y="2476364"/>
            <a:ext cx="1115054" cy="61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b="1" dirty="0" smtClean="0"/>
              <a:t>原子力</a:t>
            </a:r>
            <a:endParaRPr kumimoji="0" lang="en-US" altLang="ja-JP" b="1" dirty="0" smtClean="0"/>
          </a:p>
        </p:txBody>
      </p:sp>
      <p:sp>
        <p:nvSpPr>
          <p:cNvPr id="77" name="正方形/長方形 76"/>
          <p:cNvSpPr/>
          <p:nvPr/>
        </p:nvSpPr>
        <p:spPr bwMode="auto">
          <a:xfrm>
            <a:off x="444962" y="1760598"/>
            <a:ext cx="417579" cy="205384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vert="eaVert" wrap="none" rtlCol="0" anchor="ctr"/>
          <a:lstStyle/>
          <a:p>
            <a:pPr algn="ctr"/>
            <a:r>
              <a:rPr kumimoji="0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ゼロエミ化</a:t>
            </a:r>
            <a:endParaRPr kumimoji="0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 bwMode="auto">
          <a:xfrm>
            <a:off x="450404" y="3907896"/>
            <a:ext cx="412137" cy="204138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vert="eaVert" wrap="none" rtlCol="0" anchor="ctr"/>
          <a:lstStyle/>
          <a:p>
            <a:pPr algn="ctr"/>
            <a:r>
              <a:rPr kumimoji="0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</a:t>
            </a:r>
            <a:r>
              <a:rPr kumimoji="0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0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電化</a:t>
            </a:r>
            <a:endParaRPr kumimoji="0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 bwMode="auto">
          <a:xfrm>
            <a:off x="945952" y="3192131"/>
            <a:ext cx="1115054" cy="61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b="1" dirty="0" smtClean="0"/>
              <a:t>火力</a:t>
            </a:r>
            <a:endParaRPr kumimoji="0" lang="en-US" altLang="ja-JP" b="1" dirty="0" smtClean="0"/>
          </a:p>
        </p:txBody>
      </p:sp>
      <p:sp>
        <p:nvSpPr>
          <p:cNvPr id="80" name="正方形/長方形 79"/>
          <p:cNvSpPr/>
          <p:nvPr/>
        </p:nvSpPr>
        <p:spPr bwMode="auto">
          <a:xfrm>
            <a:off x="945952" y="3907897"/>
            <a:ext cx="1115054" cy="61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b="1" dirty="0" smtClean="0"/>
              <a:t>省エネ</a:t>
            </a:r>
            <a:endParaRPr kumimoji="0" lang="en-US" altLang="ja-JP" b="1" dirty="0" smtClean="0"/>
          </a:p>
        </p:txBody>
      </p:sp>
      <p:sp>
        <p:nvSpPr>
          <p:cNvPr id="81" name="正方形/長方形 80"/>
          <p:cNvSpPr/>
          <p:nvPr/>
        </p:nvSpPr>
        <p:spPr bwMode="auto">
          <a:xfrm>
            <a:off x="945952" y="4623663"/>
            <a:ext cx="1115054" cy="61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b="1" dirty="0" smtClean="0"/>
              <a:t>電化</a:t>
            </a:r>
            <a:endParaRPr kumimoji="0" lang="en-US" altLang="ja-JP" b="1" dirty="0" smtClean="0"/>
          </a:p>
        </p:txBody>
      </p:sp>
      <p:sp>
        <p:nvSpPr>
          <p:cNvPr id="82" name="正方形/長方形 81"/>
          <p:cNvSpPr/>
          <p:nvPr/>
        </p:nvSpPr>
        <p:spPr bwMode="auto">
          <a:xfrm>
            <a:off x="954460" y="5339429"/>
            <a:ext cx="1115054" cy="61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/>
              <a:t>CCUS/</a:t>
            </a:r>
          </a:p>
          <a:p>
            <a:pPr algn="ctr"/>
            <a:r>
              <a:rPr kumimoji="0" lang="ja-JP" altLang="en-US" b="1" dirty="0"/>
              <a:t>水素</a:t>
            </a:r>
            <a:endParaRPr kumimoji="0" lang="en-US" altLang="ja-JP" b="1" dirty="0" smtClean="0"/>
          </a:p>
        </p:txBody>
      </p:sp>
      <p:sp>
        <p:nvSpPr>
          <p:cNvPr id="83" name="正方形/長方形 82"/>
          <p:cNvSpPr/>
          <p:nvPr/>
        </p:nvSpPr>
        <p:spPr bwMode="auto">
          <a:xfrm>
            <a:off x="944926" y="6055196"/>
            <a:ext cx="1115054" cy="61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b="1" dirty="0" smtClean="0"/>
              <a:t>海外貢献</a:t>
            </a:r>
            <a:endParaRPr kumimoji="0" lang="en-US" altLang="ja-JP" b="1" dirty="0" smtClean="0"/>
          </a:p>
        </p:txBody>
      </p:sp>
      <p:sp>
        <p:nvSpPr>
          <p:cNvPr id="84" name="正方形/長方形 83"/>
          <p:cNvSpPr/>
          <p:nvPr/>
        </p:nvSpPr>
        <p:spPr bwMode="auto">
          <a:xfrm>
            <a:off x="450404" y="6067896"/>
            <a:ext cx="412137" cy="60146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vert="eaVert" wrap="none" rtlCol="0" anchor="ctr"/>
          <a:lstStyle/>
          <a:p>
            <a:pPr algn="ctr"/>
            <a:r>
              <a:rPr kumimoji="0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海外</a:t>
            </a:r>
            <a:endParaRPr kumimoji="0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690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</TotalTime>
  <Words>234</Words>
  <Application>Microsoft Office PowerPoint</Application>
  <PresentationFormat>A4 210 x 297 mm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2</cp:revision>
  <cp:lastPrinted>2018-03-30T02:21:52Z</cp:lastPrinted>
  <dcterms:created xsi:type="dcterms:W3CDTF">2018-04-23T05:51:57Z</dcterms:created>
  <dcterms:modified xsi:type="dcterms:W3CDTF">2018-04-23T05:59:32Z</dcterms:modified>
</cp:coreProperties>
</file>