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8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4">
          <p15:clr>
            <a:srgbClr val="A4A3A4"/>
          </p15:clr>
        </p15:guide>
        <p15:guide id="2" pos="12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D6EC"/>
    <a:srgbClr val="FF5A00"/>
    <a:srgbClr val="0098D0"/>
    <a:srgbClr val="0064C8"/>
    <a:srgbClr val="B197D3"/>
    <a:srgbClr val="FFBE3C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2" autoAdjust="0"/>
    <p:restoredTop sz="94647" autoAdjust="0"/>
  </p:normalViewPr>
  <p:slideViewPr>
    <p:cSldViewPr>
      <p:cViewPr varScale="1">
        <p:scale>
          <a:sx n="73" d="100"/>
          <a:sy n="73" d="100"/>
        </p:scale>
        <p:origin x="1146" y="72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76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90" d="100"/>
          <a:sy n="90" d="100"/>
        </p:scale>
        <p:origin x="-2070" y="-72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 smtClean="0"/>
              <a:t>機密性○</a:t>
            </a:r>
            <a:endParaRPr lang="en-US" altLang="ja-JP" dirty="0" smtClean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588439"/>
            <a:ext cx="8420100" cy="5539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 lang="ja-JP" altLang="en-US" sz="3600" b="1" dirty="0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4653136"/>
            <a:ext cx="6934200" cy="125572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0" indent="0" algn="ctr">
              <a:buNone/>
              <a:defRPr lang="ja-JP" altLang="en-US" sz="2400" b="1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 algn="ctr"/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38EED-0542-4C86-A18B-4CD095A08138}" type="datetime1">
              <a:rPr kumimoji="1" lang="ja-JP" altLang="en-US" smtClean="0"/>
              <a:t>2018/4/23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06662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39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 smtClean="0"/>
              <a:t>１．見出しの記入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7FD6B-AACB-4FB5-A82B-515F0D3C0BFC}" type="datetime1">
              <a:rPr kumimoji="1" lang="ja-JP" altLang="en-US" smtClean="0"/>
              <a:t>2018/4/23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9921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/>
              <a:t>2018/4/23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1" y="188640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0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4" y="3104964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4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5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89527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00025" y="274638"/>
            <a:ext cx="9469499" cy="382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00024" y="800708"/>
            <a:ext cx="9469499" cy="1210689"/>
          </a:xfrm>
          <a:prstGeom prst="rect">
            <a:avLst/>
          </a:prstGeom>
          <a:noFill/>
        </p:spPr>
        <p:txBody>
          <a:bodyPr vert="horz" wrap="square" lIns="216000" tIns="108000" rIns="216000" bIns="108000" rtlCol="0">
            <a:sp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-10695" y="652026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57702473-496F-4EA5-8617-C076904D98E0}" type="datetime1">
              <a:rPr lang="ja-JP" altLang="en-US" smtClean="0"/>
              <a:t>2018/4/23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92827" y="6525345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1257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1" r:id="rId2"/>
    <p:sldLayoutId id="2147483654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400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342900" indent="-342900" algn="l" defTabSz="914400" rtl="0" eaLnBrk="1" latinLnBrk="0" hangingPunct="1">
        <a:spcBef>
          <a:spcPts val="600"/>
        </a:spcBef>
        <a:spcAft>
          <a:spcPts val="600"/>
        </a:spcAft>
        <a:buClr>
          <a:srgbClr val="002060"/>
        </a:buClr>
        <a:buFont typeface="Wingdings" panose="05000000000000000000" pitchFamily="2" charset="2"/>
        <a:buChar char="l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–"/>
        <a:defRPr kumimoji="1"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•"/>
        <a:defRPr kumimoji="1" sz="105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右矢印 115"/>
          <p:cNvSpPr/>
          <p:nvPr/>
        </p:nvSpPr>
        <p:spPr bwMode="auto">
          <a:xfrm>
            <a:off x="1603530" y="256456"/>
            <a:ext cx="8028738" cy="1162791"/>
          </a:xfrm>
          <a:prstGeom prst="rightArrow">
            <a:avLst>
              <a:gd name="adj1" fmla="val 61758"/>
              <a:gd name="adj2" fmla="val 0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2000" dirty="0"/>
          </a:p>
        </p:txBody>
      </p:sp>
      <p:sp>
        <p:nvSpPr>
          <p:cNvPr id="63" name="正方形/長方形 62"/>
          <p:cNvSpPr/>
          <p:nvPr/>
        </p:nvSpPr>
        <p:spPr bwMode="auto">
          <a:xfrm>
            <a:off x="416496" y="485180"/>
            <a:ext cx="1643484" cy="724658"/>
          </a:xfrm>
          <a:prstGeom prst="rect">
            <a:avLst/>
          </a:prstGeom>
          <a:solidFill>
            <a:schemeClr val="accent1">
              <a:lumMod val="50000"/>
            </a:schemeClr>
          </a:solidFill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square" rtlCol="0" anchor="ctr"/>
          <a:lstStyle/>
          <a:p>
            <a:pPr algn="ctr"/>
            <a:r>
              <a:rPr kumimoji="0" lang="ja-JP" altLang="en-US" b="1" dirty="0" smtClean="0">
                <a:solidFill>
                  <a:schemeClr val="bg1"/>
                </a:solidFill>
              </a:rPr>
              <a:t>長期戦略</a:t>
            </a:r>
            <a:endParaRPr kumimoji="0" lang="en-US" altLang="ja-JP" b="1" dirty="0" smtClean="0">
              <a:solidFill>
                <a:schemeClr val="bg1"/>
              </a:solidFill>
            </a:endParaRPr>
          </a:p>
          <a:p>
            <a:pPr algn="ctr"/>
            <a:r>
              <a:rPr kumimoji="0" lang="ja-JP" altLang="en-US" b="1" dirty="0">
                <a:solidFill>
                  <a:schemeClr val="bg1"/>
                </a:solidFill>
              </a:rPr>
              <a:t>概要</a:t>
            </a:r>
            <a:endParaRPr kumimoji="0" lang="en-US" altLang="ja-JP" b="1" dirty="0" smtClean="0">
              <a:solidFill>
                <a:schemeClr val="bg1"/>
              </a:solidFill>
            </a:endParaRPr>
          </a:p>
        </p:txBody>
      </p:sp>
      <p:sp>
        <p:nvSpPr>
          <p:cNvPr id="88" name="正方形/長方形 87"/>
          <p:cNvSpPr/>
          <p:nvPr/>
        </p:nvSpPr>
        <p:spPr bwMode="auto">
          <a:xfrm>
            <a:off x="2107614" y="1378765"/>
            <a:ext cx="5077634" cy="337005"/>
          </a:xfrm>
          <a:prstGeom prst="rect">
            <a:avLst/>
          </a:prstGeom>
          <a:solidFill>
            <a:schemeClr val="tx2">
              <a:lumMod val="50000"/>
            </a:schemeClr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ja-JP" altLang="en-US" b="1" dirty="0" smtClean="0">
                <a:solidFill>
                  <a:schemeClr val="bg1"/>
                </a:solidFill>
              </a:rPr>
              <a:t>主な記載内容</a:t>
            </a:r>
            <a:endParaRPr kumimoji="0" lang="ja-JP" altLang="en-US" b="1" dirty="0">
              <a:solidFill>
                <a:schemeClr val="bg1"/>
              </a:solidFill>
            </a:endParaRPr>
          </a:p>
        </p:txBody>
      </p:sp>
      <p:sp>
        <p:nvSpPr>
          <p:cNvPr id="67" name="テキスト ボックス 66"/>
          <p:cNvSpPr txBox="1"/>
          <p:nvPr/>
        </p:nvSpPr>
        <p:spPr>
          <a:xfrm>
            <a:off x="0" y="-8692"/>
            <a:ext cx="99935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各国長期戦略サマリー（</a:t>
            </a:r>
            <a:r>
              <a:rPr lang="ja-JP" altLang="en-US" sz="28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ドイツ</a:t>
            </a:r>
            <a:r>
              <a:rPr kumimoji="1" lang="ja-JP" altLang="en-US" sz="28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</a:t>
            </a:r>
          </a:p>
        </p:txBody>
      </p:sp>
      <p:sp>
        <p:nvSpPr>
          <p:cNvPr id="45" name="正方形/長方形 44"/>
          <p:cNvSpPr/>
          <p:nvPr/>
        </p:nvSpPr>
        <p:spPr bwMode="auto">
          <a:xfrm>
            <a:off x="7257256" y="1379698"/>
            <a:ext cx="2232248" cy="337005"/>
          </a:xfrm>
          <a:prstGeom prst="rect">
            <a:avLst/>
          </a:prstGeom>
          <a:solidFill>
            <a:schemeClr val="tx2">
              <a:lumMod val="50000"/>
            </a:schemeClr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ctr"/>
            <a:r>
              <a:rPr kumimoji="0" lang="ja-JP" altLang="en-US" b="1" dirty="0" smtClean="0">
                <a:solidFill>
                  <a:schemeClr val="bg1"/>
                </a:solidFill>
              </a:rPr>
              <a:t>定量値</a:t>
            </a:r>
            <a:endParaRPr kumimoji="0" lang="ja-JP" altLang="en-US" b="1" dirty="0">
              <a:solidFill>
                <a:schemeClr val="bg1"/>
              </a:solidFill>
            </a:endParaRPr>
          </a:p>
        </p:txBody>
      </p:sp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0</a:t>
            </a:fld>
            <a:endParaRPr kumimoji="1" lang="ja-JP" altLang="en-US"/>
          </a:p>
        </p:txBody>
      </p:sp>
      <p:sp>
        <p:nvSpPr>
          <p:cNvPr id="5" name="正方形/長方形 4"/>
          <p:cNvSpPr/>
          <p:nvPr/>
        </p:nvSpPr>
        <p:spPr>
          <a:xfrm>
            <a:off x="2079691" y="506388"/>
            <a:ext cx="755186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000" dirty="0" smtClean="0"/>
              <a:t>削減目標：▲</a:t>
            </a:r>
            <a:r>
              <a:rPr lang="en-US" altLang="ja-JP" sz="2000" dirty="0" smtClean="0"/>
              <a:t>80</a:t>
            </a:r>
            <a:r>
              <a:rPr lang="ja-JP" altLang="en-US" sz="2000" dirty="0" smtClean="0"/>
              <a:t>～</a:t>
            </a:r>
            <a:r>
              <a:rPr lang="en-US" altLang="ja-JP" sz="2000" dirty="0" smtClean="0"/>
              <a:t>95%</a:t>
            </a:r>
            <a:r>
              <a:rPr lang="ja-JP" altLang="en-US" sz="1400" dirty="0" smtClean="0"/>
              <a:t>（</a:t>
            </a:r>
            <a:r>
              <a:rPr lang="en-US" altLang="ja-JP" sz="1400" dirty="0" smtClean="0"/>
              <a:t>1990</a:t>
            </a:r>
            <a:r>
              <a:rPr lang="ja-JP" altLang="en-US" sz="1400" dirty="0" smtClean="0"/>
              <a:t>年比）</a:t>
            </a:r>
            <a:endParaRPr lang="en-US" altLang="ja-JP" sz="2000" dirty="0" smtClean="0"/>
          </a:p>
          <a:p>
            <a:r>
              <a:rPr lang="ja-JP" altLang="en-US" sz="2000" dirty="0" smtClean="0"/>
              <a:t>位置付け</a:t>
            </a:r>
            <a:r>
              <a:rPr lang="ja-JP" altLang="en-US" sz="2000" dirty="0"/>
              <a:t>：排出削減に向けた方向性を提示</a:t>
            </a:r>
            <a:endParaRPr lang="en-US" altLang="ja-JP" sz="2000" dirty="0" smtClean="0"/>
          </a:p>
        </p:txBody>
      </p:sp>
      <p:sp>
        <p:nvSpPr>
          <p:cNvPr id="118" name="正方形/長方形 117"/>
          <p:cNvSpPr/>
          <p:nvPr/>
        </p:nvSpPr>
        <p:spPr bwMode="auto">
          <a:xfrm>
            <a:off x="2105594" y="4058114"/>
            <a:ext cx="5078660" cy="433418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r>
              <a:rPr kumimoji="0" lang="ja-JP" altLang="en-US" sz="1600" dirty="0" smtClean="0"/>
              <a:t>省エネ第一（全分野で省エネ促進）</a:t>
            </a:r>
            <a:endParaRPr kumimoji="0" lang="ja-JP" altLang="en-US" sz="1600" dirty="0"/>
          </a:p>
        </p:txBody>
      </p:sp>
      <p:sp>
        <p:nvSpPr>
          <p:cNvPr id="119" name="正方形/長方形 118"/>
          <p:cNvSpPr/>
          <p:nvPr/>
        </p:nvSpPr>
        <p:spPr bwMode="auto">
          <a:xfrm>
            <a:off x="2110781" y="4756986"/>
            <a:ext cx="5078660" cy="433418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r>
              <a:rPr kumimoji="0" lang="ja-JP" altLang="en-US" sz="1600" dirty="0" smtClean="0"/>
              <a:t>自動車や建物熱利用の電化により電力需要</a:t>
            </a:r>
            <a:r>
              <a:rPr kumimoji="0" lang="ja-JP" altLang="en-US" sz="1600" dirty="0"/>
              <a:t>が増加</a:t>
            </a:r>
          </a:p>
        </p:txBody>
      </p:sp>
      <p:sp>
        <p:nvSpPr>
          <p:cNvPr id="120" name="正方形/長方形 119"/>
          <p:cNvSpPr/>
          <p:nvPr/>
        </p:nvSpPr>
        <p:spPr bwMode="auto">
          <a:xfrm>
            <a:off x="2106588" y="2496885"/>
            <a:ext cx="5077665" cy="576880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r>
              <a:rPr kumimoji="0" lang="ja-JP" altLang="en-US" sz="1600" dirty="0" smtClean="0"/>
              <a:t>記載無し</a:t>
            </a:r>
            <a:endParaRPr kumimoji="0" lang="ja-JP" altLang="en-US" sz="1600" dirty="0"/>
          </a:p>
        </p:txBody>
      </p:sp>
      <p:sp>
        <p:nvSpPr>
          <p:cNvPr id="121" name="正方形/長方形 120"/>
          <p:cNvSpPr/>
          <p:nvPr/>
        </p:nvSpPr>
        <p:spPr bwMode="auto">
          <a:xfrm>
            <a:off x="2106589" y="1763012"/>
            <a:ext cx="5078660" cy="576880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r>
              <a:rPr kumimoji="0" lang="ja-JP" altLang="en-US" sz="1600" dirty="0" smtClean="0"/>
              <a:t>再エネが利用可能</a:t>
            </a:r>
            <a:r>
              <a:rPr kumimoji="0" lang="ja-JP" altLang="en-US" sz="1600" dirty="0"/>
              <a:t>な分野は最大限</a:t>
            </a:r>
            <a:r>
              <a:rPr kumimoji="0" lang="ja-JP" altLang="en-US" sz="1600" dirty="0" smtClean="0"/>
              <a:t>推進</a:t>
            </a:r>
            <a:r>
              <a:rPr kumimoji="0" lang="ja-JP" altLang="en-US" sz="1200" dirty="0" smtClean="0"/>
              <a:t>（風力中心）</a:t>
            </a:r>
            <a:endParaRPr kumimoji="0" lang="en-US" altLang="ja-JP" sz="1600" dirty="0" smtClean="0"/>
          </a:p>
          <a:p>
            <a:r>
              <a:rPr kumimoji="0" lang="ja-JP" altLang="en-US" sz="1600" dirty="0" smtClean="0"/>
              <a:t>変動再エネをセクターカップリング</a:t>
            </a:r>
            <a:r>
              <a:rPr kumimoji="0" lang="ja-JP" altLang="en-US" sz="1600" dirty="0"/>
              <a:t>により</a:t>
            </a:r>
            <a:r>
              <a:rPr kumimoji="0" lang="ja-JP" altLang="en-US" sz="1600" dirty="0" smtClean="0"/>
              <a:t>最適化</a:t>
            </a:r>
            <a:endParaRPr kumimoji="0" lang="en-US" altLang="ja-JP" sz="1600" dirty="0" smtClean="0"/>
          </a:p>
        </p:txBody>
      </p:sp>
      <p:sp>
        <p:nvSpPr>
          <p:cNvPr id="122" name="テキスト ボックス 121"/>
          <p:cNvSpPr txBox="1"/>
          <p:nvPr/>
        </p:nvSpPr>
        <p:spPr>
          <a:xfrm>
            <a:off x="8315493" y="4686145"/>
            <a:ext cx="11624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50</a:t>
            </a:r>
            <a:r>
              <a:rPr kumimoji="1"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</a:t>
            </a:r>
            <a:endParaRPr kumimoji="1"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lang="en-US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30%</a:t>
            </a: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程度</a:t>
            </a:r>
            <a:endParaRPr kumimoji="1" lang="ja-JP" altLang="en-US" sz="16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23" name="テキスト ボックス 122"/>
          <p:cNvSpPr txBox="1"/>
          <p:nvPr/>
        </p:nvSpPr>
        <p:spPr>
          <a:xfrm>
            <a:off x="7201631" y="4673445"/>
            <a:ext cx="8477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15</a:t>
            </a:r>
            <a:r>
              <a:rPr kumimoji="1"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</a:t>
            </a:r>
            <a:r>
              <a:rPr lang="en-US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20%</a:t>
            </a:r>
            <a:endParaRPr kumimoji="1" lang="ja-JP" altLang="en-US" sz="16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24" name="右矢印 123"/>
          <p:cNvSpPr/>
          <p:nvPr/>
        </p:nvSpPr>
        <p:spPr bwMode="auto">
          <a:xfrm>
            <a:off x="8045972" y="4745656"/>
            <a:ext cx="244796" cy="360040"/>
          </a:xfrm>
          <a:prstGeom prst="rightArrow">
            <a:avLst/>
          </a:prstGeom>
          <a:solidFill>
            <a:schemeClr val="tx2">
              <a:lumMod val="50000"/>
            </a:schemeClr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1800" dirty="0"/>
          </a:p>
        </p:txBody>
      </p:sp>
      <p:sp>
        <p:nvSpPr>
          <p:cNvPr id="131" name="テキスト ボックス 130"/>
          <p:cNvSpPr txBox="1"/>
          <p:nvPr/>
        </p:nvSpPr>
        <p:spPr>
          <a:xfrm>
            <a:off x="8311810" y="1713508"/>
            <a:ext cx="11624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50</a:t>
            </a:r>
            <a:r>
              <a:rPr kumimoji="1"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</a:t>
            </a:r>
            <a:endParaRPr kumimoji="1"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lang="en-US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80%</a:t>
            </a:r>
            <a:endParaRPr kumimoji="1" lang="ja-JP" altLang="en-US" sz="16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32" name="テキスト ボックス 131"/>
          <p:cNvSpPr txBox="1"/>
          <p:nvPr/>
        </p:nvSpPr>
        <p:spPr>
          <a:xfrm>
            <a:off x="7197948" y="1700808"/>
            <a:ext cx="8477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15</a:t>
            </a:r>
            <a:r>
              <a:rPr kumimoji="1"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</a:t>
            </a:r>
            <a:r>
              <a:rPr kumimoji="1" lang="en-US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29</a:t>
            </a:r>
            <a:r>
              <a:rPr lang="en-US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%</a:t>
            </a:r>
            <a:endParaRPr kumimoji="1" lang="ja-JP" altLang="en-US" sz="16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33" name="右矢印 132"/>
          <p:cNvSpPr/>
          <p:nvPr/>
        </p:nvSpPr>
        <p:spPr bwMode="auto">
          <a:xfrm>
            <a:off x="8042289" y="1882721"/>
            <a:ext cx="244796" cy="360040"/>
          </a:xfrm>
          <a:prstGeom prst="rightArrow">
            <a:avLst/>
          </a:prstGeom>
          <a:solidFill>
            <a:schemeClr val="tx2">
              <a:lumMod val="50000"/>
            </a:schemeClr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1800" dirty="0"/>
          </a:p>
        </p:txBody>
      </p:sp>
      <p:sp>
        <p:nvSpPr>
          <p:cNvPr id="135" name="テキスト ボックス 134"/>
          <p:cNvSpPr txBox="1"/>
          <p:nvPr/>
        </p:nvSpPr>
        <p:spPr>
          <a:xfrm>
            <a:off x="8311810" y="2496885"/>
            <a:ext cx="11624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50</a:t>
            </a:r>
            <a:r>
              <a:rPr kumimoji="1"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</a:t>
            </a:r>
            <a:endParaRPr kumimoji="1"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lang="en-US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0%</a:t>
            </a:r>
            <a:endParaRPr kumimoji="1" lang="ja-JP" altLang="en-US" sz="16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36" name="テキスト ボックス 135"/>
          <p:cNvSpPr txBox="1"/>
          <p:nvPr/>
        </p:nvSpPr>
        <p:spPr>
          <a:xfrm>
            <a:off x="7197948" y="2484185"/>
            <a:ext cx="8477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15</a:t>
            </a:r>
            <a:r>
              <a:rPr kumimoji="1"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</a:t>
            </a:r>
            <a:r>
              <a:rPr lang="en-US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14%</a:t>
            </a:r>
            <a:endParaRPr kumimoji="1" lang="ja-JP" altLang="en-US" sz="16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37" name="右矢印 136"/>
          <p:cNvSpPr/>
          <p:nvPr/>
        </p:nvSpPr>
        <p:spPr bwMode="auto">
          <a:xfrm>
            <a:off x="8042289" y="2569096"/>
            <a:ext cx="244796" cy="360040"/>
          </a:xfrm>
          <a:prstGeom prst="rightArrow">
            <a:avLst/>
          </a:prstGeom>
          <a:solidFill>
            <a:schemeClr val="tx2">
              <a:lumMod val="50000"/>
            </a:schemeClr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1800" dirty="0"/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7197948" y="3178865"/>
            <a:ext cx="8477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15</a:t>
            </a:r>
            <a:r>
              <a:rPr kumimoji="1"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</a:t>
            </a:r>
            <a:r>
              <a:rPr kumimoji="1" lang="en-US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0</a:t>
            </a:r>
            <a:r>
              <a:rPr lang="en-US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%</a:t>
            </a:r>
            <a:endParaRPr kumimoji="1" lang="ja-JP" altLang="en-US" sz="16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7" name="右矢印 36"/>
          <p:cNvSpPr/>
          <p:nvPr/>
        </p:nvSpPr>
        <p:spPr bwMode="auto">
          <a:xfrm>
            <a:off x="8042289" y="3322881"/>
            <a:ext cx="244796" cy="360040"/>
          </a:xfrm>
          <a:prstGeom prst="rightArrow">
            <a:avLst/>
          </a:prstGeom>
          <a:solidFill>
            <a:schemeClr val="tx2">
              <a:lumMod val="50000"/>
            </a:schemeClr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1800" dirty="0"/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7266874" y="3944857"/>
            <a:ext cx="22207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50</a:t>
            </a:r>
            <a:r>
              <a:rPr kumimoji="1"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</a:t>
            </a:r>
            <a:endParaRPr kumimoji="1"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▲</a:t>
            </a:r>
            <a:r>
              <a:rPr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5</a:t>
            </a:r>
            <a:r>
              <a:rPr lang="en-US" altLang="ja-JP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0%</a:t>
            </a:r>
            <a:r>
              <a:rPr lang="en-US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(2005</a:t>
            </a: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年比</a:t>
            </a:r>
            <a:r>
              <a:rPr lang="en-US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)</a:t>
            </a:r>
            <a:endParaRPr kumimoji="1" lang="ja-JP" altLang="en-US" sz="11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cxnSp>
        <p:nvCxnSpPr>
          <p:cNvPr id="41" name="直線コネクタ 40"/>
          <p:cNvCxnSpPr/>
          <p:nvPr/>
        </p:nvCxnSpPr>
        <p:spPr>
          <a:xfrm>
            <a:off x="2066950" y="3140968"/>
            <a:ext cx="7345538" cy="0"/>
          </a:xfrm>
          <a:prstGeom prst="line">
            <a:avLst/>
          </a:prstGeom>
          <a:ln w="12700">
            <a:solidFill>
              <a:schemeClr val="tx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線コネクタ 41"/>
          <p:cNvCxnSpPr/>
          <p:nvPr/>
        </p:nvCxnSpPr>
        <p:spPr>
          <a:xfrm>
            <a:off x="2072680" y="2420888"/>
            <a:ext cx="7345538" cy="0"/>
          </a:xfrm>
          <a:prstGeom prst="line">
            <a:avLst/>
          </a:prstGeom>
          <a:ln w="12700">
            <a:solidFill>
              <a:schemeClr val="tx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コネクタ 42"/>
          <p:cNvCxnSpPr/>
          <p:nvPr/>
        </p:nvCxnSpPr>
        <p:spPr>
          <a:xfrm>
            <a:off x="2072680" y="3848348"/>
            <a:ext cx="7345538" cy="0"/>
          </a:xfrm>
          <a:prstGeom prst="line">
            <a:avLst/>
          </a:prstGeom>
          <a:ln w="12700">
            <a:solidFill>
              <a:schemeClr val="tx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線コネクタ 43"/>
          <p:cNvCxnSpPr/>
          <p:nvPr/>
        </p:nvCxnSpPr>
        <p:spPr>
          <a:xfrm>
            <a:off x="2072680" y="4568428"/>
            <a:ext cx="7345538" cy="0"/>
          </a:xfrm>
          <a:prstGeom prst="line">
            <a:avLst/>
          </a:prstGeom>
          <a:ln w="12700">
            <a:solidFill>
              <a:schemeClr val="tx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線コネクタ 46"/>
          <p:cNvCxnSpPr/>
          <p:nvPr/>
        </p:nvCxnSpPr>
        <p:spPr>
          <a:xfrm>
            <a:off x="2072680" y="5292700"/>
            <a:ext cx="7345538" cy="0"/>
          </a:xfrm>
          <a:prstGeom prst="line">
            <a:avLst/>
          </a:prstGeom>
          <a:ln w="12700">
            <a:solidFill>
              <a:schemeClr val="tx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直線コネクタ 47"/>
          <p:cNvCxnSpPr/>
          <p:nvPr/>
        </p:nvCxnSpPr>
        <p:spPr>
          <a:xfrm>
            <a:off x="2072680" y="6008588"/>
            <a:ext cx="7345538" cy="0"/>
          </a:xfrm>
          <a:prstGeom prst="line">
            <a:avLst/>
          </a:prstGeom>
          <a:ln w="12700">
            <a:solidFill>
              <a:schemeClr val="tx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直線コネクタ 48"/>
          <p:cNvCxnSpPr/>
          <p:nvPr/>
        </p:nvCxnSpPr>
        <p:spPr>
          <a:xfrm>
            <a:off x="2072680" y="6669360"/>
            <a:ext cx="7345538" cy="0"/>
          </a:xfrm>
          <a:prstGeom prst="line">
            <a:avLst/>
          </a:prstGeom>
          <a:ln w="12700">
            <a:solidFill>
              <a:schemeClr val="tx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テキスト ボックス 50"/>
          <p:cNvSpPr txBox="1"/>
          <p:nvPr/>
        </p:nvSpPr>
        <p:spPr>
          <a:xfrm>
            <a:off x="7968319" y="6084585"/>
            <a:ext cx="8477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定量値</a:t>
            </a:r>
            <a:endParaRPr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無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し</a:t>
            </a:r>
            <a:endParaRPr kumimoji="1" lang="ja-JP" altLang="en-US" sz="16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3" name="正方形/長方形 52"/>
          <p:cNvSpPr/>
          <p:nvPr/>
        </p:nvSpPr>
        <p:spPr bwMode="auto">
          <a:xfrm>
            <a:off x="2110780" y="5310954"/>
            <a:ext cx="5077665" cy="767828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r>
              <a:rPr kumimoji="0" lang="ja-JP" altLang="en-US" sz="1600" dirty="0" smtClean="0"/>
              <a:t>産業部門で新技術による低炭素化が困難な場合に、</a:t>
            </a:r>
            <a:endParaRPr kumimoji="0" lang="en-US" altLang="ja-JP" sz="1600" dirty="0" smtClean="0"/>
          </a:p>
          <a:p>
            <a:r>
              <a:rPr kumimoji="0" lang="en-US" altLang="ja-JP" sz="1600" dirty="0" smtClean="0"/>
              <a:t>CCU, CCS</a:t>
            </a:r>
            <a:r>
              <a:rPr kumimoji="0" lang="ja-JP" altLang="en-US" sz="1600" dirty="0" smtClean="0"/>
              <a:t>の順に検討</a:t>
            </a:r>
            <a:endParaRPr kumimoji="0" lang="en-US" altLang="ja-JP" sz="1600" dirty="0" smtClean="0"/>
          </a:p>
          <a:p>
            <a:r>
              <a:rPr kumimoji="0" lang="ja-JP" altLang="en-US" sz="1600" dirty="0"/>
              <a:t>水素は</a:t>
            </a:r>
            <a:r>
              <a:rPr kumimoji="0" lang="en-US" altLang="ja-JP" sz="1600" dirty="0"/>
              <a:t>FCV</a:t>
            </a:r>
            <a:r>
              <a:rPr kumimoji="0" lang="ja-JP" altLang="en-US" sz="1600" dirty="0"/>
              <a:t>や燃料代替手段として可能性</a:t>
            </a:r>
          </a:p>
        </p:txBody>
      </p:sp>
      <p:sp>
        <p:nvSpPr>
          <p:cNvPr id="54" name="正方形/長方形 53"/>
          <p:cNvSpPr/>
          <p:nvPr/>
        </p:nvSpPr>
        <p:spPr bwMode="auto">
          <a:xfrm>
            <a:off x="2106588" y="6083769"/>
            <a:ext cx="5077665" cy="576880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r>
              <a:rPr kumimoji="0" lang="ja-JP" altLang="en-US" sz="1600" dirty="0" smtClean="0"/>
              <a:t>気候行動計画のためのパートナーシップを通じた貢献</a:t>
            </a:r>
            <a:endParaRPr kumimoji="0" lang="en-US" altLang="ja-JP" sz="1600" dirty="0" smtClean="0"/>
          </a:p>
          <a:p>
            <a:r>
              <a:rPr kumimoji="0" lang="ja-JP" altLang="en-US" sz="1400" dirty="0" smtClean="0"/>
              <a:t>（途上国等における投資機運の維持・強化、資金調達への貢献）</a:t>
            </a:r>
            <a:endParaRPr kumimoji="0" lang="ja-JP" altLang="en-US" sz="1400" dirty="0"/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8463867" y="3178865"/>
            <a:ext cx="8477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定量値</a:t>
            </a:r>
            <a:endParaRPr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無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し</a:t>
            </a:r>
            <a:endParaRPr kumimoji="1" lang="ja-JP" altLang="en-US" sz="16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7" name="正方形/長方形 56"/>
          <p:cNvSpPr/>
          <p:nvPr/>
        </p:nvSpPr>
        <p:spPr bwMode="auto">
          <a:xfrm>
            <a:off x="7528869" y="3928168"/>
            <a:ext cx="1659903" cy="571484"/>
          </a:xfrm>
          <a:prstGeom prst="rect">
            <a:avLst/>
          </a:prstGeom>
          <a:noFill/>
          <a:ln w="28575">
            <a:solidFill>
              <a:srgbClr val="C00000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1800" dirty="0"/>
          </a:p>
        </p:txBody>
      </p:sp>
      <p:sp>
        <p:nvSpPr>
          <p:cNvPr id="58" name="正方形/長方形 57"/>
          <p:cNvSpPr/>
          <p:nvPr/>
        </p:nvSpPr>
        <p:spPr bwMode="auto">
          <a:xfrm>
            <a:off x="8392895" y="1748843"/>
            <a:ext cx="965363" cy="634918"/>
          </a:xfrm>
          <a:prstGeom prst="rect">
            <a:avLst/>
          </a:prstGeom>
          <a:noFill/>
          <a:ln w="28575">
            <a:solidFill>
              <a:srgbClr val="C00000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1800" dirty="0"/>
          </a:p>
        </p:txBody>
      </p:sp>
      <p:sp>
        <p:nvSpPr>
          <p:cNvPr id="71" name="テキスト ボックス 70"/>
          <p:cNvSpPr txBox="1"/>
          <p:nvPr/>
        </p:nvSpPr>
        <p:spPr>
          <a:xfrm>
            <a:off x="7977336" y="5381028"/>
            <a:ext cx="8477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定量値</a:t>
            </a:r>
            <a:endParaRPr lang="en-US" altLang="ja-JP" sz="16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lang="ja-JP" altLang="en-US" sz="16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無</a:t>
            </a:r>
            <a:r>
              <a:rPr lang="ja-JP" altLang="en-US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し</a:t>
            </a:r>
            <a:endParaRPr kumimoji="1" lang="ja-JP" altLang="en-US" sz="16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7061446" y="2171978"/>
            <a:ext cx="112020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(VRE</a:t>
            </a:r>
            <a:r>
              <a:rPr kumimoji="1" lang="en-US" altLang="ja-JP" sz="1100" baseline="300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kumimoji="1" lang="en-US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18%)</a:t>
            </a:r>
            <a:endParaRPr kumimoji="1" lang="ja-JP" altLang="en-US" sz="11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5983070" y="6656660"/>
            <a:ext cx="366315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※VRE</a:t>
            </a: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：変動再エネ（</a:t>
            </a:r>
            <a:r>
              <a:rPr lang="en-US" altLang="ja-JP" sz="11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Variable Renewable Energy</a:t>
            </a: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</a:t>
            </a:r>
            <a:endParaRPr kumimoji="1" lang="ja-JP" altLang="en-US" sz="11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8322688" y="2170956"/>
            <a:ext cx="112020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</a:t>
            </a:r>
            <a:r>
              <a:rPr kumimoji="1"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内訳不明</a:t>
            </a:r>
            <a:r>
              <a:rPr kumimoji="1" lang="en-US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)</a:t>
            </a:r>
            <a:endParaRPr kumimoji="1" lang="ja-JP" altLang="en-US" sz="11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72" name="正方形/長方形 71"/>
          <p:cNvSpPr/>
          <p:nvPr/>
        </p:nvSpPr>
        <p:spPr bwMode="auto">
          <a:xfrm>
            <a:off x="2110780" y="3212160"/>
            <a:ext cx="5078660" cy="576880"/>
          </a:xfrm>
          <a:prstGeom prst="rect">
            <a:avLst/>
          </a:prstGeom>
          <a:noFill/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r>
              <a:rPr kumimoji="0" lang="ja-JP" altLang="en-US" sz="1600" dirty="0" smtClean="0"/>
              <a:t>石炭火力の新規建設を支援しない</a:t>
            </a:r>
            <a:endParaRPr kumimoji="0" lang="en-US" altLang="ja-JP" sz="1600" dirty="0" smtClean="0"/>
          </a:p>
        </p:txBody>
      </p:sp>
      <p:sp>
        <p:nvSpPr>
          <p:cNvPr id="73" name="テキスト ボックス 72"/>
          <p:cNvSpPr txBox="1"/>
          <p:nvPr/>
        </p:nvSpPr>
        <p:spPr>
          <a:xfrm>
            <a:off x="7197948" y="3645024"/>
            <a:ext cx="86409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(CCS</a:t>
            </a:r>
            <a:r>
              <a:rPr kumimoji="1"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火力</a:t>
            </a:r>
            <a:r>
              <a:rPr kumimoji="1" lang="en-US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)</a:t>
            </a:r>
            <a:endParaRPr kumimoji="1" lang="ja-JP" altLang="en-US" sz="11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74" name="テキスト ボックス 73"/>
          <p:cNvSpPr txBox="1"/>
          <p:nvPr/>
        </p:nvSpPr>
        <p:spPr>
          <a:xfrm>
            <a:off x="8422084" y="3645024"/>
            <a:ext cx="86409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(CCS</a:t>
            </a:r>
            <a:r>
              <a:rPr kumimoji="1"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火力</a:t>
            </a:r>
            <a:r>
              <a:rPr kumimoji="1" lang="en-US" altLang="ja-JP" sz="11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)</a:t>
            </a:r>
            <a:endParaRPr kumimoji="1" lang="ja-JP" altLang="en-US" sz="11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75" name="正方形/長方形 74"/>
          <p:cNvSpPr/>
          <p:nvPr/>
        </p:nvSpPr>
        <p:spPr bwMode="auto">
          <a:xfrm>
            <a:off x="945952" y="1760597"/>
            <a:ext cx="1115054" cy="6120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square" rtlCol="0" anchor="ctr"/>
          <a:lstStyle/>
          <a:p>
            <a:pPr algn="ctr"/>
            <a:r>
              <a:rPr kumimoji="0" lang="ja-JP" altLang="en-US" b="1" dirty="0" smtClean="0"/>
              <a:t>再エネ</a:t>
            </a:r>
            <a:endParaRPr kumimoji="0" lang="en-US" altLang="ja-JP" b="1" dirty="0" smtClean="0"/>
          </a:p>
        </p:txBody>
      </p:sp>
      <p:sp>
        <p:nvSpPr>
          <p:cNvPr id="76" name="正方形/長方形 75"/>
          <p:cNvSpPr/>
          <p:nvPr/>
        </p:nvSpPr>
        <p:spPr bwMode="auto">
          <a:xfrm>
            <a:off x="945952" y="2476364"/>
            <a:ext cx="1115054" cy="6120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square" rtlCol="0" anchor="ctr"/>
          <a:lstStyle/>
          <a:p>
            <a:pPr algn="ctr"/>
            <a:r>
              <a:rPr kumimoji="0" lang="ja-JP" altLang="en-US" b="1" dirty="0" smtClean="0"/>
              <a:t>原子力</a:t>
            </a:r>
            <a:endParaRPr kumimoji="0" lang="en-US" altLang="ja-JP" b="1" dirty="0" smtClean="0"/>
          </a:p>
        </p:txBody>
      </p:sp>
      <p:sp>
        <p:nvSpPr>
          <p:cNvPr id="77" name="正方形/長方形 76"/>
          <p:cNvSpPr/>
          <p:nvPr/>
        </p:nvSpPr>
        <p:spPr bwMode="auto">
          <a:xfrm>
            <a:off x="444962" y="1760598"/>
            <a:ext cx="417579" cy="2053842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/>
        </p:spPr>
        <p:txBody>
          <a:bodyPr vert="eaVert" wrap="none" rtlCol="0" anchor="ctr"/>
          <a:lstStyle/>
          <a:p>
            <a:pPr algn="ctr"/>
            <a:r>
              <a:rPr kumimoji="0"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ゼロエミ化</a:t>
            </a:r>
            <a:endParaRPr kumimoji="0"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8" name="正方形/長方形 77"/>
          <p:cNvSpPr/>
          <p:nvPr/>
        </p:nvSpPr>
        <p:spPr bwMode="auto">
          <a:xfrm>
            <a:off x="450404" y="3907896"/>
            <a:ext cx="412137" cy="2041383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/>
        </p:spPr>
        <p:txBody>
          <a:bodyPr vert="eaVert" wrap="none" rtlCol="0" anchor="ctr"/>
          <a:lstStyle/>
          <a:p>
            <a:pPr algn="ctr"/>
            <a:r>
              <a:rPr kumimoji="0"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省エネ</a:t>
            </a:r>
            <a:r>
              <a:rPr kumimoji="0"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  <a:r>
              <a:rPr kumimoji="0"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電化</a:t>
            </a:r>
            <a:endParaRPr kumimoji="0"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9" name="正方形/長方形 78"/>
          <p:cNvSpPr/>
          <p:nvPr/>
        </p:nvSpPr>
        <p:spPr bwMode="auto">
          <a:xfrm>
            <a:off x="945952" y="3192131"/>
            <a:ext cx="1115054" cy="6120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square" rtlCol="0" anchor="ctr"/>
          <a:lstStyle/>
          <a:p>
            <a:pPr algn="ctr"/>
            <a:r>
              <a:rPr kumimoji="0" lang="ja-JP" altLang="en-US" b="1" dirty="0" smtClean="0"/>
              <a:t>火力</a:t>
            </a:r>
            <a:endParaRPr kumimoji="0" lang="en-US" altLang="ja-JP" b="1" dirty="0" smtClean="0"/>
          </a:p>
        </p:txBody>
      </p:sp>
      <p:sp>
        <p:nvSpPr>
          <p:cNvPr id="80" name="正方形/長方形 79"/>
          <p:cNvSpPr/>
          <p:nvPr/>
        </p:nvSpPr>
        <p:spPr bwMode="auto">
          <a:xfrm>
            <a:off x="945952" y="3907897"/>
            <a:ext cx="1115054" cy="612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square" rtlCol="0" anchor="ctr"/>
          <a:lstStyle/>
          <a:p>
            <a:pPr algn="ctr"/>
            <a:r>
              <a:rPr kumimoji="0" lang="ja-JP" altLang="en-US" b="1" dirty="0" smtClean="0"/>
              <a:t>省エネ</a:t>
            </a:r>
            <a:endParaRPr kumimoji="0" lang="en-US" altLang="ja-JP" b="1" dirty="0" smtClean="0"/>
          </a:p>
        </p:txBody>
      </p:sp>
      <p:sp>
        <p:nvSpPr>
          <p:cNvPr id="81" name="正方形/長方形 80"/>
          <p:cNvSpPr/>
          <p:nvPr/>
        </p:nvSpPr>
        <p:spPr bwMode="auto">
          <a:xfrm>
            <a:off x="945952" y="4623663"/>
            <a:ext cx="1115054" cy="612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square" rtlCol="0" anchor="ctr"/>
          <a:lstStyle/>
          <a:p>
            <a:pPr algn="ctr"/>
            <a:r>
              <a:rPr kumimoji="0" lang="ja-JP" altLang="en-US" b="1" dirty="0" smtClean="0"/>
              <a:t>電化</a:t>
            </a:r>
            <a:endParaRPr kumimoji="0" lang="en-US" altLang="ja-JP" b="1" dirty="0" smtClean="0"/>
          </a:p>
        </p:txBody>
      </p:sp>
      <p:sp>
        <p:nvSpPr>
          <p:cNvPr id="82" name="正方形/長方形 81"/>
          <p:cNvSpPr/>
          <p:nvPr/>
        </p:nvSpPr>
        <p:spPr bwMode="auto">
          <a:xfrm>
            <a:off x="954460" y="5339429"/>
            <a:ext cx="1115054" cy="6120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square" rtlCol="0" anchor="ctr"/>
          <a:lstStyle/>
          <a:p>
            <a:pPr algn="ctr"/>
            <a:r>
              <a:rPr kumimoji="0" lang="en-US" altLang="ja-JP" b="1" dirty="0" smtClean="0"/>
              <a:t>CCUS/</a:t>
            </a:r>
          </a:p>
          <a:p>
            <a:pPr algn="ctr"/>
            <a:r>
              <a:rPr kumimoji="0" lang="ja-JP" altLang="en-US" b="1" dirty="0"/>
              <a:t>水素</a:t>
            </a:r>
            <a:endParaRPr kumimoji="0" lang="en-US" altLang="ja-JP" b="1" dirty="0" smtClean="0"/>
          </a:p>
        </p:txBody>
      </p:sp>
      <p:sp>
        <p:nvSpPr>
          <p:cNvPr id="83" name="正方形/長方形 82"/>
          <p:cNvSpPr/>
          <p:nvPr/>
        </p:nvSpPr>
        <p:spPr bwMode="auto">
          <a:xfrm>
            <a:off x="944926" y="6055196"/>
            <a:ext cx="1115054" cy="6120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9525">
            <a:noFill/>
            <a:prstDash val="dash"/>
            <a:miter lim="800000"/>
            <a:headEnd/>
            <a:tailEnd/>
          </a:ln>
          <a:effectLst/>
          <a:extLst/>
        </p:spPr>
        <p:txBody>
          <a:bodyPr wrap="square" rtlCol="0" anchor="ctr"/>
          <a:lstStyle/>
          <a:p>
            <a:pPr algn="ctr"/>
            <a:r>
              <a:rPr kumimoji="0" lang="ja-JP" altLang="en-US" b="1" dirty="0" smtClean="0"/>
              <a:t>海外貢献</a:t>
            </a:r>
            <a:endParaRPr kumimoji="0" lang="en-US" altLang="ja-JP" b="1" dirty="0" smtClean="0"/>
          </a:p>
        </p:txBody>
      </p:sp>
      <p:sp>
        <p:nvSpPr>
          <p:cNvPr id="84" name="正方形/長方形 83"/>
          <p:cNvSpPr/>
          <p:nvPr/>
        </p:nvSpPr>
        <p:spPr bwMode="auto">
          <a:xfrm>
            <a:off x="450404" y="6067896"/>
            <a:ext cx="412137" cy="601464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/>
        </p:spPr>
        <p:txBody>
          <a:bodyPr vert="eaVert" wrap="none" rtlCol="0" anchor="ctr"/>
          <a:lstStyle/>
          <a:p>
            <a:pPr algn="ctr"/>
            <a:r>
              <a:rPr kumimoji="0" lang="ja-JP" altLang="en-US" sz="16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海外</a:t>
            </a:r>
            <a:endParaRPr kumimoji="0" lang="en-US" altLang="ja-JP" sz="16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06903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【機○・記載例なし】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anchor="ctr"/>
      <a:lstStyle>
        <a:defPPr algn="l">
          <a:defRPr kumimoji="0" sz="1800" dirty="0"/>
        </a:defPPr>
      </a:lstStyle>
    </a:spDef>
    <a:txDef>
      <a:spPr>
        <a:noFill/>
      </a:spPr>
      <a:bodyPr wrap="square" rtlCol="0">
        <a:spAutoFit/>
      </a:bodyPr>
      <a:lstStyle>
        <a:defPPr>
          <a:defRPr kumimoji="1" dirty="0" smtClean="0"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パワポヘッダー（sample）.pptx" id="{DF0AD369-B502-4521-A0E0-07EB53E90DFA}" vid="{A6AA4691-7124-4580-8060-E7956D1A8F77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7</TotalTime>
  <Words>234</Words>
  <Application>Microsoft Office PowerPoint</Application>
  <PresentationFormat>A4 210 x 297 mm</PresentationFormat>
  <Paragraphs>53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ＭＳ Ｐゴシック</vt:lpstr>
      <vt:lpstr>メイリオ</vt:lpstr>
      <vt:lpstr>Arial</vt:lpstr>
      <vt:lpstr>Calibri</vt:lpstr>
      <vt:lpstr>Wingdings</vt:lpstr>
      <vt:lpstr>【機○・記載例なし】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Windows ユーザー</dc:creator>
  <cp:lastModifiedBy>Windows ユーザー</cp:lastModifiedBy>
  <cp:revision>2</cp:revision>
  <cp:lastPrinted>2018-03-30T02:21:52Z</cp:lastPrinted>
  <dcterms:created xsi:type="dcterms:W3CDTF">2018-04-23T05:51:57Z</dcterms:created>
  <dcterms:modified xsi:type="dcterms:W3CDTF">2018-04-23T05:59:32Z</dcterms:modified>
</cp:coreProperties>
</file>