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47" autoAdjust="0"/>
  </p:normalViewPr>
  <p:slideViewPr>
    <p:cSldViewPr>
      <p:cViewPr varScale="1">
        <p:scale>
          <a:sx n="115" d="100"/>
          <a:sy n="115" d="100"/>
        </p:scale>
        <p:origin x="1254" y="10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55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0551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7175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2019/6/17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2019/6/17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6447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テキスト ボックス 39"/>
          <p:cNvSpPr txBox="1"/>
          <p:nvPr/>
        </p:nvSpPr>
        <p:spPr>
          <a:xfrm>
            <a:off x="-15552" y="-38100"/>
            <a:ext cx="10137576" cy="486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5533" tIns="42766" rIns="85533" bIns="42766">
            <a:spAutoFit/>
          </a:bodyPr>
          <a:lstStyle>
            <a:defPPr>
              <a:defRPr lang="ja-JP"/>
            </a:defPPr>
            <a:lvl1pPr defTabSz="665964">
              <a:tabLst>
                <a:tab pos="628650" algn="l"/>
              </a:tabLst>
              <a:defRPr kumimoji="0" sz="2200" b="1" ker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marR="0" lvl="0" indent="0" algn="l" defTabSz="665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628650" algn="l"/>
              </a:tabLst>
              <a:defRPr/>
            </a:pPr>
            <a:r>
              <a:rPr kumimoji="0" lang="ja-JP" alt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（参考）低炭素化のターゲット</a:t>
            </a:r>
            <a:endParaRPr kumimoji="0" lang="en-US" altLang="ja-JP" sz="2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605295" y="6525345"/>
            <a:ext cx="2311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550142-B990-490A-A107-ED7302A7FD52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4" name="表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778338"/>
              </p:ext>
            </p:extLst>
          </p:nvPr>
        </p:nvGraphicFramePr>
        <p:xfrm>
          <a:off x="323528" y="754492"/>
          <a:ext cx="9180708" cy="5419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9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89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3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38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38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438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 rowSpan="2" gridSpan="3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>
                          <a:solidFill>
                            <a:schemeClr val="bg1"/>
                          </a:solidFill>
                        </a:rPr>
                        <a:t>世界</a:t>
                      </a:r>
                      <a:endParaRPr kumimoji="1" lang="en-US" altLang="ja-JP" sz="2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en-US" altLang="ja-JP" sz="7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（参考）</a:t>
                      </a:r>
                      <a:endParaRPr kumimoji="1" lang="en-US" altLang="ja-JP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日本</a:t>
                      </a:r>
                      <a:endParaRPr kumimoji="1" lang="ja-JP" altLang="en-US" sz="105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937"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</a:rPr>
                        <a:t>先進国</a:t>
                      </a:r>
                      <a:endParaRPr kumimoji="1" lang="en-US" altLang="ja-JP" sz="20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</a:rPr>
                        <a:t>新興国</a:t>
                      </a:r>
                      <a:endParaRPr kumimoji="1" lang="en-US" altLang="ja-JP" sz="2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00">
                <a:tc gridSpan="3"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合計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 smtClean="0">
                          <a:solidFill>
                            <a:srgbClr val="C00000"/>
                          </a:solidFill>
                        </a:rPr>
                        <a:t>323</a:t>
                      </a:r>
                      <a:endParaRPr kumimoji="1" lang="ja-JP" altLang="en-US" sz="28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 smtClean="0">
                          <a:solidFill>
                            <a:srgbClr val="C00000"/>
                          </a:solidFill>
                        </a:rPr>
                        <a:t>124</a:t>
                      </a:r>
                      <a:endParaRPr kumimoji="1" lang="ja-JP" altLang="en-US" sz="28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 smtClean="0">
                          <a:solidFill>
                            <a:srgbClr val="C00000"/>
                          </a:solidFill>
                        </a:rPr>
                        <a:t>199</a:t>
                      </a:r>
                      <a:endParaRPr kumimoji="1" lang="ja-JP" altLang="en-US" sz="28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 smtClean="0">
                          <a:solidFill>
                            <a:srgbClr val="C00000"/>
                          </a:solidFill>
                        </a:rPr>
                        <a:t>11.5</a:t>
                      </a:r>
                      <a:endParaRPr kumimoji="1" lang="ja-JP" altLang="en-US" sz="28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00">
                <a:tc rowSpan="8"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　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電力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 smtClean="0">
                          <a:solidFill>
                            <a:schemeClr val="tx1"/>
                          </a:solidFill>
                        </a:rPr>
                        <a:t>127</a:t>
                      </a:r>
                      <a:endParaRPr kumimoji="1" lang="ja-JP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kumimoji="1" lang="ja-JP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 smtClean="0">
                          <a:solidFill>
                            <a:schemeClr val="tx1"/>
                          </a:solidFill>
                        </a:rPr>
                        <a:t>82</a:t>
                      </a:r>
                      <a:endParaRPr kumimoji="1" lang="ja-JP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 smtClean="0">
                          <a:solidFill>
                            <a:schemeClr val="tx1"/>
                          </a:solidFill>
                        </a:rPr>
                        <a:t>5.1</a:t>
                      </a:r>
                      <a:endParaRPr kumimoji="1" lang="ja-JP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000">
                <a:tc vMerge="1">
                  <a:txBody>
                    <a:bodyPr/>
                    <a:lstStyle/>
                    <a:p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運輸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chemeClr val="tx1"/>
                          </a:solidFill>
                        </a:rPr>
                        <a:t>77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chemeClr val="tx1"/>
                          </a:solidFill>
                        </a:rPr>
                        <a:t>2.1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自動車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</a:rPr>
                        <a:t>58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</a:rPr>
                        <a:t>1.9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自動車以外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</a:rPr>
                        <a:t>0.2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00">
                <a:tc vMerge="1">
                  <a:txBody>
                    <a:bodyPr/>
                    <a:lstStyle/>
                    <a:p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産業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chemeClr val="tx1"/>
                          </a:solidFill>
                        </a:rPr>
                        <a:t>83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2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  <a:endParaRPr kumimoji="1" lang="ja-JP" altLang="en-US" sz="2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3.1</a:t>
                      </a:r>
                      <a:endParaRPr kumimoji="1" lang="ja-JP" altLang="en-US" sz="2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鉄鋼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</a:rPr>
                        <a:t>1.3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</a:rPr>
                        <a:t>化学</a:t>
                      </a:r>
                      <a:endParaRPr kumimoji="1" lang="ja-JP" altLang="en-US" sz="14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</a:rPr>
                        <a:t>0.7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4800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熱</a:t>
                      </a:r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</a:rPr>
                        <a:t>（業務・家庭）</a:t>
                      </a:r>
                      <a:endParaRPr kumimoji="1" lang="en-US" altLang="ja-JP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kumimoji="1" lang="ja-JP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2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kumimoji="1" lang="ja-JP" altLang="en-US" sz="2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1.2</a:t>
                      </a:r>
                      <a:endParaRPr kumimoji="1" lang="ja-JP" altLang="en-US" sz="2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5" name="正方形/長方形 34"/>
          <p:cNvSpPr/>
          <p:nvPr/>
        </p:nvSpPr>
        <p:spPr bwMode="auto">
          <a:xfrm>
            <a:off x="3744758" y="416384"/>
            <a:ext cx="5737775" cy="301508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2015</a:t>
            </a:r>
            <a:r>
              <a: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年 </a:t>
            </a:r>
            <a:r>
              <a:rPr kumimoji="0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CO2</a:t>
            </a:r>
            <a:r>
              <a: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排出量</a:t>
            </a:r>
            <a:r>
              <a:rPr kumimoji="0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（単位：億トン）</a:t>
            </a:r>
            <a:endParaRPr kumimoji="0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953334" y="6577166"/>
            <a:ext cx="56541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（出所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IEA CO2 Emissions from Fuel Combustion, 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総合エネルギー統計を基に作成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6" name="直線コネクタ 35"/>
          <p:cNvCxnSpPr/>
          <p:nvPr/>
        </p:nvCxnSpPr>
        <p:spPr>
          <a:xfrm>
            <a:off x="921740" y="2660102"/>
            <a:ext cx="8577181" cy="0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1347218" y="3693614"/>
            <a:ext cx="8114044" cy="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/>
          <p:nvPr/>
        </p:nvCxnSpPr>
        <p:spPr>
          <a:xfrm>
            <a:off x="927055" y="4100262"/>
            <a:ext cx="8577181" cy="0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>
            <a:off x="1334475" y="4737675"/>
            <a:ext cx="8148140" cy="0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>
            <a:off x="1347218" y="5133774"/>
            <a:ext cx="8114044" cy="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>
            <a:off x="927055" y="6169866"/>
            <a:ext cx="8577181" cy="0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1"/>
          <p:cNvGrpSpPr/>
          <p:nvPr/>
        </p:nvGrpSpPr>
        <p:grpSpPr>
          <a:xfrm>
            <a:off x="873753" y="1980788"/>
            <a:ext cx="8626703" cy="43942"/>
            <a:chOff x="4016896" y="2127014"/>
            <a:chExt cx="5464170" cy="43942"/>
          </a:xfrm>
        </p:grpSpPr>
        <p:cxnSp>
          <p:nvCxnSpPr>
            <p:cNvPr id="70" name="直線コネクタ 69"/>
            <p:cNvCxnSpPr/>
            <p:nvPr/>
          </p:nvCxnSpPr>
          <p:spPr>
            <a:xfrm>
              <a:off x="4016896" y="2170956"/>
              <a:ext cx="5464170" cy="0"/>
            </a:xfrm>
            <a:prstGeom prst="line">
              <a:avLst/>
            </a:prstGeom>
            <a:ln w="28575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>
            <a:xfrm>
              <a:off x="4016896" y="2127014"/>
              <a:ext cx="5464170" cy="0"/>
            </a:xfrm>
            <a:prstGeom prst="line">
              <a:avLst/>
            </a:prstGeom>
            <a:ln w="28575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直線コネクタ 15"/>
          <p:cNvCxnSpPr/>
          <p:nvPr/>
        </p:nvCxnSpPr>
        <p:spPr>
          <a:xfrm>
            <a:off x="914355" y="5540422"/>
            <a:ext cx="8577181" cy="0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1338819" y="3286966"/>
            <a:ext cx="8148139" cy="0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247080" y="6174829"/>
            <a:ext cx="726010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先進国は</a:t>
            </a: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OECD</a:t>
            </a:r>
            <a:r>
              <a:rPr kumimoji="1" lang="ja-JP" alt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新興国は非</a:t>
            </a: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OECD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の値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IEA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と総合エネルギー統計の業種別データは定義が完全に一致していない場合がある。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運輸の国際輸送分は排出量に応じて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OECD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・非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OECD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に按分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480126" y="5316912"/>
            <a:ext cx="22487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（石油化学、石油製品等を含む）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513632" y="3504012"/>
            <a:ext cx="24778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（旅客乗用車、貨物トラック輸送等）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531106" y="3876752"/>
            <a:ext cx="16895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（航空、船舶等）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488634" y="4918772"/>
            <a:ext cx="22487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（コークス製造等を含まない）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975425" y="2013580"/>
            <a:ext cx="8527941" cy="598056"/>
          </a:xfrm>
          <a:prstGeom prst="rect">
            <a:avLst/>
          </a:prstGeom>
          <a:noFill/>
          <a:ln w="57150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25" name="円/楕円 24"/>
          <p:cNvSpPr/>
          <p:nvPr/>
        </p:nvSpPr>
        <p:spPr bwMode="auto">
          <a:xfrm>
            <a:off x="6918424" y="1428336"/>
            <a:ext cx="823259" cy="497128"/>
          </a:xfrm>
          <a:prstGeom prst="ellipse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455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</TotalTime>
  <Words>170</Words>
  <Application>Microsoft Office PowerPoint</Application>
  <PresentationFormat>A4 210 x 297 mm</PresentationFormat>
  <Paragraphs>62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blank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2</cp:revision>
  <cp:lastPrinted>2018-03-30T02:21:52Z</cp:lastPrinted>
  <dcterms:created xsi:type="dcterms:W3CDTF">2018-04-20T08:12:23Z</dcterms:created>
  <dcterms:modified xsi:type="dcterms:W3CDTF">2019-06-17T02:30:13Z</dcterms:modified>
</cp:coreProperties>
</file>