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17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8915400" cy="36004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864B-F959-4D8A-A89D-F45E2125225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2018/5/9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4548" y="648938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75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4C5C-D7D8-41BC-8B85-37457AC5D794}" type="datetime1">
              <a:rPr kumimoji="1" lang="ja-JP" altLang="en-US" smtClean="0"/>
              <a:t>2018/5/9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3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7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7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80" lvl="0" indent="-257180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71224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7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3BE3-3223-48E2-B8CF-2DAD198B765D}" type="datetime1">
              <a:rPr kumimoji="1" lang="ja-JP" altLang="en-US" smtClean="0"/>
              <a:t>2018/5/9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420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00E7-E67D-437D-9A63-7CD91EB0FE99}" type="datetime1">
              <a:rPr lang="ja-JP" altLang="en-US" smtClean="0"/>
              <a:t>2018/5/9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8370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90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F652D-B98D-4EC1-97AF-4DC1D8323D97}" type="datetime1">
              <a:rPr kumimoji="1" lang="ja-JP" altLang="en-US" smtClean="0"/>
              <a:t>2018/5/9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000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5404-1F9B-4B10-BA97-225CE3FD9FE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6988" y="651990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4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227-450F-4B71-8A61-54EC29973C9C}" type="datetime1">
              <a:rPr kumimoji="1" lang="ja-JP" altLang="en-US" smtClean="0"/>
              <a:t>2018/5/9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17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2018/5/9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6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6" y="800711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471EB0D-C6FE-40C6-AAA0-459C4A826A98}" type="datetime1">
              <a:rPr lang="ja-JP" altLang="en-US" smtClean="0"/>
              <a:t>2018/5/9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610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18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6" indent="-342906" algn="l" defTabSz="914418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65" indent="-285755" algn="l" defTabSz="914418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21" indent="-228604" algn="l" defTabSz="914418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31" indent="-228604" algn="l" defTabSz="914418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40" indent="-228604" algn="l" defTabSz="914418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48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7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6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5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1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/>
          <p:cNvSpPr txBox="1"/>
          <p:nvPr/>
        </p:nvSpPr>
        <p:spPr>
          <a:xfrm>
            <a:off x="0" y="5915017"/>
            <a:ext cx="9705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※</a:t>
            </a:r>
            <a:r>
              <a:rPr lang="en-US" altLang="ja-JP" sz="600" dirty="0" smtClean="0">
                <a:latin typeface="+mn-ea"/>
                <a:cs typeface="メイリオ" panose="020B0604030504040204" pitchFamily="50" charset="-128"/>
              </a:rPr>
              <a:t>1 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：高効率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火力発電は受注容量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シェア、太陽光発電はパネルの出荷量シェア、それ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以外は売上シェアにて試算。</a:t>
            </a:r>
            <a:endParaRPr lang="en-US" altLang="ja-JP" sz="600" dirty="0">
              <a:latin typeface="+mn-ea"/>
              <a:cs typeface="メイリオ" panose="020B0604030504040204" pitchFamily="50" charset="-128"/>
            </a:endParaRPr>
          </a:p>
          <a:p>
            <a:r>
              <a:rPr lang="en-US" altLang="ja-JP" sz="600" dirty="0" smtClean="0">
                <a:latin typeface="+mn-ea"/>
                <a:cs typeface="メイリオ" panose="020B0604030504040204" pitchFamily="50" charset="-128"/>
              </a:rPr>
              <a:t>※2 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：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脱炭素化技術には、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原子力、水力、揚水発電（ゼロエミ電源由来の揚水）、バイオマス発電等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も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含む。</a:t>
            </a:r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出典：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「</a:t>
            </a:r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NEDO_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平成</a:t>
            </a:r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28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年度成果報告書　日系企業のモノとサービス・ソフトウェアの国際競争ポジションに関する情報収集　情報収集項目</a:t>
            </a:r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(1)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「モノを中心とした情報収集と評価」」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より作成（燃料電池：「</a:t>
            </a:r>
            <a:r>
              <a:rPr lang="zh-TW" altLang="en-US" sz="600" dirty="0" smtClean="0">
                <a:latin typeface="+mn-ea"/>
                <a:cs typeface="メイリオ" panose="020B0604030504040204" pitchFamily="50" charset="-128"/>
              </a:rPr>
              <a:t>家庭用燃料電池（固体高分子</a:t>
            </a:r>
            <a:endParaRPr lang="en-US" altLang="zh-TW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　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　　</a:t>
            </a:r>
            <a:r>
              <a:rPr lang="zh-TW" altLang="en-US" sz="600" dirty="0" smtClean="0">
                <a:latin typeface="+mn-ea"/>
                <a:cs typeface="メイリオ" panose="020B0604030504040204" pitchFamily="50" charset="-128"/>
              </a:rPr>
              <a:t>形）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・</a:t>
            </a:r>
            <a:r>
              <a:rPr lang="zh-TW" altLang="en-US" sz="600" dirty="0" smtClean="0">
                <a:latin typeface="+mn-ea"/>
                <a:cs typeface="メイリオ" panose="020B0604030504040204" pitchFamily="50" charset="-128"/>
              </a:rPr>
              <a:t>家庭用燃料電池（固体酸化物形）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・業務・産業用燃料電池（リン酸形）・業務・産業用燃料電池（溶解炭酸塩形）」を引用、地熱：「地熱発電システム（全体）」を引用、蓄電池：「電力貯蔵設備用リチウムイオン二次電池・</a:t>
            </a:r>
            <a:r>
              <a:rPr lang="zh-TW" altLang="en-US" sz="600" dirty="0" smtClean="0">
                <a:latin typeface="+mn-ea"/>
                <a:cs typeface="メイリオ" panose="020B0604030504040204" pitchFamily="50" charset="-128"/>
              </a:rPr>
              <a:t>電力貯蔵設備用鉛二次電池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・電力貯蔵　</a:t>
            </a:r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　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　　設備用電気二重層キャパシター・電力貯蔵設備用リチウムイオンキャパシター」を引用、風力発電：「風力発電（全体）」を引用）、但し、出資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比率が</a:t>
            </a:r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50%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を超える企業を日本企業と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みなす。</a:t>
            </a:r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　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　　太陽光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発電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：「</a:t>
            </a:r>
            <a:r>
              <a:rPr lang="zh-TW" altLang="en-US" sz="600" dirty="0" smtClean="0">
                <a:latin typeface="+mn-ea"/>
                <a:cs typeface="メイリオ" panose="020B0604030504040204" pitchFamily="50" charset="-128"/>
              </a:rPr>
              <a:t>太陽光</a:t>
            </a:r>
            <a:r>
              <a:rPr lang="zh-TW" altLang="en-US" sz="600" dirty="0">
                <a:latin typeface="+mn-ea"/>
                <a:cs typeface="メイリオ" panose="020B0604030504040204" pitchFamily="50" charset="-128"/>
              </a:rPr>
              <a:t>発電競争力強化研究会 報告書 </a:t>
            </a:r>
            <a:r>
              <a:rPr lang="en-US" altLang="zh-TW" sz="600" dirty="0">
                <a:latin typeface="+mn-ea"/>
                <a:cs typeface="メイリオ" panose="020B0604030504040204" pitchFamily="50" charset="-128"/>
              </a:rPr>
              <a:t>- </a:t>
            </a:r>
            <a:r>
              <a:rPr lang="zh-TW" altLang="en-US" sz="600" dirty="0">
                <a:latin typeface="+mn-ea"/>
                <a:cs typeface="メイリオ" panose="020B0604030504040204" pitchFamily="50" charset="-128"/>
              </a:rPr>
              <a:t>経済</a:t>
            </a:r>
            <a:r>
              <a:rPr lang="zh-TW" altLang="en-US" sz="600" dirty="0" smtClean="0">
                <a:latin typeface="+mn-ea"/>
                <a:cs typeface="メイリオ" panose="020B0604030504040204" pitchFamily="50" charset="-128"/>
              </a:rPr>
              <a:t>産業省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」より（</a:t>
            </a:r>
            <a:r>
              <a:rPr lang="en-US" altLang="ja-JP" sz="600" dirty="0" smtClean="0">
                <a:latin typeface="+mn-ea"/>
                <a:cs typeface="メイリオ" panose="020B0604030504040204" pitchFamily="50" charset="-128"/>
              </a:rPr>
              <a:t>2015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年太陽光パネル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出荷量）。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高効率火力発電（ガスタービン）：</a:t>
            </a:r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MHI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提供資料より資源エネルギー庁作成（出力１７０</a:t>
            </a:r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MW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以上の大規模出力ガスタービンの受注ベース）</a:t>
            </a:r>
            <a:r>
              <a:rPr lang="ja-JP" altLang="en-US" sz="600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1316596" y="1484784"/>
            <a:ext cx="7236804" cy="381394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>
                <a:solidFill>
                  <a:schemeClr val="bg1"/>
                </a:solidFill>
                <a:latin typeface="+mn-ea"/>
              </a:rPr>
              <a:t>2015</a:t>
            </a:r>
            <a:r>
              <a:rPr kumimoji="0" lang="ja-JP" altLang="en-US" b="1" dirty="0">
                <a:solidFill>
                  <a:schemeClr val="bg1"/>
                </a:solidFill>
                <a:latin typeface="+mn-ea"/>
              </a:rPr>
              <a:t>年の世界</a:t>
            </a:r>
            <a:r>
              <a:rPr kumimoji="0" lang="ja-JP" altLang="en-US" b="1" dirty="0" smtClean="0">
                <a:solidFill>
                  <a:schemeClr val="bg1"/>
                </a:solidFill>
                <a:latin typeface="+mn-ea"/>
              </a:rPr>
              <a:t>市場における日本企業シェア</a:t>
            </a:r>
            <a:r>
              <a:rPr kumimoji="0" lang="ja-JP" altLang="en-US" sz="800" b="1" dirty="0" smtClean="0">
                <a:solidFill>
                  <a:schemeClr val="bg1"/>
                </a:solidFill>
                <a:latin typeface="+mn-ea"/>
              </a:rPr>
              <a:t>（</a:t>
            </a:r>
            <a:r>
              <a:rPr kumimoji="0" lang="en-US" altLang="ja-JP" sz="800" b="1" dirty="0">
                <a:solidFill>
                  <a:schemeClr val="bg1"/>
                </a:solidFill>
                <a:latin typeface="+mn-ea"/>
              </a:rPr>
              <a:t>※</a:t>
            </a:r>
            <a:r>
              <a:rPr kumimoji="0" lang="en-US" altLang="ja-JP" sz="800" b="1" dirty="0" smtClean="0">
                <a:solidFill>
                  <a:schemeClr val="bg1"/>
                </a:solidFill>
                <a:latin typeface="+mn-ea"/>
              </a:rPr>
              <a:t>1</a:t>
            </a:r>
            <a:r>
              <a:rPr kumimoji="0" lang="ja-JP" altLang="en-US" sz="800" b="1" dirty="0" smtClean="0">
                <a:solidFill>
                  <a:schemeClr val="bg1"/>
                </a:solidFill>
                <a:latin typeface="+mn-ea"/>
              </a:rPr>
              <a:t>）</a:t>
            </a:r>
            <a:endParaRPr kumimoji="0" lang="ja-JP" altLang="en-US" sz="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861061" y="1974504"/>
            <a:ext cx="2124000" cy="540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kumimoji="0" lang="ja-JP" altLang="en-US" b="1" dirty="0">
                <a:latin typeface="+mn-ea"/>
              </a:rPr>
              <a:t>燃料</a:t>
            </a:r>
            <a:r>
              <a:rPr kumimoji="0" lang="ja-JP" altLang="en-US" b="1" dirty="0" smtClean="0">
                <a:latin typeface="+mn-ea"/>
              </a:rPr>
              <a:t>電池</a:t>
            </a:r>
            <a:endParaRPr kumimoji="0" lang="en-US" altLang="ja-JP" b="1" dirty="0" smtClean="0">
              <a:latin typeface="+mn-ea"/>
            </a:endParaRPr>
          </a:p>
          <a:p>
            <a:pPr algn="ctr"/>
            <a:r>
              <a:rPr kumimoji="0" lang="ja-JP" altLang="en-US" sz="1000" b="1" dirty="0" smtClean="0">
                <a:latin typeface="+mn-ea"/>
              </a:rPr>
              <a:t>（家庭用・業務用・産業用）</a:t>
            </a:r>
            <a:endParaRPr kumimoji="0" lang="en-US" altLang="ja-JP" sz="1000" b="1" dirty="0">
              <a:latin typeface="+mn-ea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861061" y="2639334"/>
            <a:ext cx="2124000" cy="540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latin typeface="+mn-ea"/>
              </a:rPr>
              <a:t>地熱</a:t>
            </a:r>
            <a:endParaRPr kumimoji="0" lang="en-US" altLang="ja-JP" b="1" dirty="0" smtClean="0">
              <a:latin typeface="+mn-ea"/>
            </a:endParaRPr>
          </a:p>
          <a:p>
            <a:pPr lvl="0" algn="ctr"/>
            <a:r>
              <a:rPr kumimoji="0" lang="ja-JP" altLang="en-US" sz="1000" b="1" dirty="0" smtClean="0">
                <a:solidFill>
                  <a:prstClr val="black"/>
                </a:solidFill>
                <a:latin typeface="メイリオ"/>
              </a:rPr>
              <a:t>（発電システム）</a:t>
            </a:r>
            <a:endParaRPr kumimoji="0" lang="en-US" altLang="ja-JP" sz="1000" b="1" dirty="0">
              <a:solidFill>
                <a:prstClr val="black"/>
              </a:solidFill>
              <a:latin typeface="メイリオ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6049783" y="2530137"/>
            <a:ext cx="24480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 bwMode="auto">
          <a:xfrm>
            <a:off x="3861061" y="3968994"/>
            <a:ext cx="2124000" cy="540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latin typeface="+mn-ea"/>
              </a:rPr>
              <a:t>高効率火力発電</a:t>
            </a:r>
            <a:endParaRPr kumimoji="0" lang="en-US" altLang="ja-JP" b="1" dirty="0" smtClean="0">
              <a:latin typeface="+mn-ea"/>
            </a:endParaRPr>
          </a:p>
          <a:p>
            <a:pPr lvl="0" algn="ctr"/>
            <a:r>
              <a:rPr kumimoji="0" lang="ja-JP" altLang="en-US" sz="900" b="1" dirty="0" smtClean="0">
                <a:solidFill>
                  <a:prstClr val="black"/>
                </a:solidFill>
                <a:latin typeface="メイリオ"/>
              </a:rPr>
              <a:t>（ガスタービン）</a:t>
            </a:r>
            <a:endParaRPr kumimoji="0" lang="en-US" altLang="ja-JP" sz="900" b="1" dirty="0">
              <a:solidFill>
                <a:prstClr val="black"/>
              </a:solidFill>
              <a:latin typeface="メイリオ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3861061" y="4633824"/>
            <a:ext cx="2124000" cy="540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kumimoji="0" lang="ja-JP" altLang="en-US" b="1" dirty="0">
                <a:latin typeface="+mn-ea"/>
              </a:rPr>
              <a:t>太陽光</a:t>
            </a:r>
            <a:r>
              <a:rPr kumimoji="0" lang="ja-JP" altLang="en-US" b="1" dirty="0" smtClean="0">
                <a:latin typeface="+mn-ea"/>
              </a:rPr>
              <a:t>発電</a:t>
            </a:r>
            <a:endParaRPr kumimoji="0" lang="en-US" altLang="ja-JP" b="1" dirty="0" smtClean="0">
              <a:latin typeface="+mn-ea"/>
            </a:endParaRPr>
          </a:p>
          <a:p>
            <a:pPr lvl="0" algn="ctr"/>
            <a:r>
              <a:rPr kumimoji="0" lang="ja-JP" altLang="en-US" sz="1000" b="1" dirty="0" smtClean="0">
                <a:solidFill>
                  <a:prstClr val="black"/>
                </a:solidFill>
                <a:latin typeface="メイリオ"/>
              </a:rPr>
              <a:t>（パネル）</a:t>
            </a:r>
            <a:endParaRPr kumimoji="0" lang="en-US" altLang="ja-JP" sz="1000" b="1" dirty="0">
              <a:solidFill>
                <a:prstClr val="black"/>
              </a:solidFill>
              <a:latin typeface="メイリオ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6322245" y="2032260"/>
            <a:ext cx="1903077" cy="43770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2000" b="1" dirty="0">
                <a:latin typeface="+mn-ea"/>
              </a:rPr>
              <a:t>66%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6322245" y="2754460"/>
            <a:ext cx="1903077" cy="42066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2000" b="1" dirty="0">
                <a:latin typeface="+mn-ea"/>
              </a:rPr>
              <a:t>54%</a:t>
            </a: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6322245" y="4104159"/>
            <a:ext cx="1903077" cy="42066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2000" b="1" dirty="0" smtClean="0">
                <a:latin typeface="+mn-ea"/>
              </a:rPr>
              <a:t>16%</a:t>
            </a:r>
            <a:endParaRPr kumimoji="0" lang="en-US" altLang="ja-JP" sz="2000" b="1" dirty="0">
              <a:latin typeface="+mn-ea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6322246" y="4809322"/>
            <a:ext cx="1903075" cy="36004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2000" b="1" dirty="0" smtClean="0">
                <a:latin typeface="+mn-ea"/>
              </a:rPr>
              <a:t>6.9%</a:t>
            </a:r>
            <a:endParaRPr kumimoji="0" lang="en-US" altLang="ja-JP" sz="2000" b="1" dirty="0">
              <a:latin typeface="+mn-ea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3861061" y="5298653"/>
            <a:ext cx="2124000" cy="540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kumimoji="0" lang="ja-JP" altLang="en-US" b="1" dirty="0">
                <a:latin typeface="+mn-ea"/>
              </a:rPr>
              <a:t>風力</a:t>
            </a:r>
            <a:r>
              <a:rPr kumimoji="0" lang="ja-JP" altLang="en-US" b="1" dirty="0" smtClean="0">
                <a:latin typeface="+mn-ea"/>
              </a:rPr>
              <a:t>発電</a:t>
            </a:r>
            <a:endParaRPr kumimoji="0" lang="en-US" altLang="ja-JP" b="1" dirty="0" smtClean="0">
              <a:latin typeface="+mn-ea"/>
            </a:endParaRPr>
          </a:p>
          <a:p>
            <a:pPr lvl="0" algn="ctr"/>
            <a:r>
              <a:rPr kumimoji="0" lang="ja-JP" altLang="en-US" sz="1000" b="1" dirty="0" smtClean="0">
                <a:solidFill>
                  <a:prstClr val="black"/>
                </a:solidFill>
                <a:latin typeface="メイリオ"/>
              </a:rPr>
              <a:t>（発電システム）</a:t>
            </a:r>
            <a:endParaRPr kumimoji="0" lang="en-US" altLang="ja-JP" sz="1000" b="1" dirty="0">
              <a:solidFill>
                <a:prstClr val="black"/>
              </a:solidFill>
              <a:latin typeface="メイリオ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6322246" y="5453856"/>
            <a:ext cx="1903075" cy="36004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2000" b="1" dirty="0">
                <a:latin typeface="+mn-ea"/>
              </a:rPr>
              <a:t>0.3%</a:t>
            </a:r>
          </a:p>
        </p:txBody>
      </p:sp>
      <p:cxnSp>
        <p:nvCxnSpPr>
          <p:cNvPr id="59" name="直線コネクタ 58"/>
          <p:cNvCxnSpPr/>
          <p:nvPr/>
        </p:nvCxnSpPr>
        <p:spPr>
          <a:xfrm>
            <a:off x="6049783" y="4477364"/>
            <a:ext cx="2448000" cy="905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6049783" y="5187613"/>
            <a:ext cx="24480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6049783" y="5829543"/>
            <a:ext cx="24480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/>
          <p:cNvSpPr/>
          <p:nvPr/>
        </p:nvSpPr>
        <p:spPr bwMode="auto">
          <a:xfrm>
            <a:off x="3861061" y="3304164"/>
            <a:ext cx="2124000" cy="540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latin typeface="+mn-ea"/>
              </a:rPr>
              <a:t>蓄電池</a:t>
            </a:r>
            <a:endParaRPr kumimoji="0" lang="en-US" altLang="ja-JP" b="1" dirty="0" smtClean="0">
              <a:latin typeface="+mn-ea"/>
            </a:endParaRPr>
          </a:p>
          <a:p>
            <a:pPr lvl="0" algn="ctr"/>
            <a:r>
              <a:rPr kumimoji="0" lang="ja-JP" altLang="en-US" sz="1000" b="1" dirty="0" smtClean="0">
                <a:solidFill>
                  <a:prstClr val="black"/>
                </a:solidFill>
                <a:latin typeface="メイリオ"/>
              </a:rPr>
              <a:t>（鉛・リチウムイオン）</a:t>
            </a:r>
            <a:endParaRPr kumimoji="0" lang="en-US" altLang="ja-JP" sz="1000" b="1" dirty="0">
              <a:solidFill>
                <a:prstClr val="black"/>
              </a:solidFill>
              <a:latin typeface="メイリオ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6322246" y="3459623"/>
            <a:ext cx="1903075" cy="36004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2000" b="1" dirty="0">
                <a:latin typeface="+mn-ea"/>
              </a:rPr>
              <a:t>2</a:t>
            </a:r>
            <a:r>
              <a:rPr kumimoji="0" lang="en-US" altLang="ja-JP" sz="2000" b="1" dirty="0" smtClean="0">
                <a:latin typeface="+mn-ea"/>
              </a:rPr>
              <a:t>9%</a:t>
            </a:r>
            <a:endParaRPr kumimoji="0" lang="en-US" altLang="ja-JP" sz="2000" b="1" dirty="0">
              <a:latin typeface="+mn-ea"/>
            </a:endParaRPr>
          </a:p>
        </p:txBody>
      </p:sp>
      <p:cxnSp>
        <p:nvCxnSpPr>
          <p:cNvPr id="71" name="直線コネクタ 70"/>
          <p:cNvCxnSpPr/>
          <p:nvPr/>
        </p:nvCxnSpPr>
        <p:spPr>
          <a:xfrm>
            <a:off x="6049783" y="3161608"/>
            <a:ext cx="24480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 bwMode="auto">
          <a:xfrm>
            <a:off x="1316596" y="3968993"/>
            <a:ext cx="2376264" cy="186965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latin typeface="+mn-ea"/>
              </a:rPr>
              <a:t>低炭素化技術</a:t>
            </a:r>
            <a:endParaRPr kumimoji="0" lang="en-US" altLang="ja-JP" b="1" dirty="0" smtClean="0">
              <a:latin typeface="+mn-ea"/>
            </a:endParaRPr>
          </a:p>
          <a:p>
            <a:pPr algn="ctr"/>
            <a:endParaRPr kumimoji="0" lang="en-US" altLang="ja-JP" b="1" dirty="0">
              <a:latin typeface="+mn-ea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1316596" y="1940981"/>
            <a:ext cx="2376264" cy="1903184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kumimoji="0" lang="ja-JP" altLang="en-US" b="1" dirty="0">
                <a:latin typeface="+mn-ea"/>
              </a:rPr>
              <a:t>脱炭素化技術</a:t>
            </a:r>
            <a:r>
              <a:rPr kumimoji="0" lang="ja-JP" altLang="en-US" sz="800" b="1" dirty="0" smtClean="0">
                <a:latin typeface="+mn-ea"/>
              </a:rPr>
              <a:t>（</a:t>
            </a:r>
            <a:r>
              <a:rPr kumimoji="0" lang="en-US" altLang="ja-JP" sz="800" b="1" dirty="0" smtClean="0">
                <a:latin typeface="+mn-ea"/>
              </a:rPr>
              <a:t>※2</a:t>
            </a:r>
            <a:r>
              <a:rPr kumimoji="0" lang="ja-JP" altLang="en-US" sz="800" b="1" dirty="0" smtClean="0">
                <a:latin typeface="+mn-ea"/>
              </a:rPr>
              <a:t>）</a:t>
            </a:r>
            <a:endParaRPr kumimoji="0" lang="ja-JP" altLang="en-US" b="1" dirty="0">
              <a:latin typeface="+mn-ea"/>
            </a:endParaRPr>
          </a:p>
          <a:p>
            <a:pPr algn="ctr"/>
            <a:endParaRPr kumimoji="0" lang="en-US" altLang="ja-JP" b="1" dirty="0">
              <a:latin typeface="+mn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460612" y="3174369"/>
            <a:ext cx="2057090" cy="34051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日本シェアが高い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460612" y="5010573"/>
            <a:ext cx="2057090" cy="34051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日本シェアが低い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6049783" y="3819663"/>
            <a:ext cx="24480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15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146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2018-04-25T04:37:59Z</dcterms:created>
  <dcterms:modified xsi:type="dcterms:W3CDTF">2018-05-09T02:25:05Z</dcterms:modified>
</cp:coreProperties>
</file>