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3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47" autoAdjust="0"/>
  </p:normalViewPr>
  <p:slideViewPr>
    <p:cSldViewPr>
      <p:cViewPr varScale="1">
        <p:scale>
          <a:sx n="113" d="100"/>
          <a:sy n="113" d="100"/>
        </p:scale>
        <p:origin x="1327" y="75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kpfci99002\00&#36039;&#28304;&#12456;&#12493;&#12523;&#12462;&#12540;&#24193;&#32207;&#21512;&#25919;&#31574;&#35506;00\04_&#35519;&#26619;&#24195;&#22577;&#23460;\02_&#12456;&#12493;&#12523;&#12462;&#12540;&#30333;&#26360;\H29&#12456;&#12493;&#12523;&#12462;&#12540;&#30333;&#26360;&#65288;&#12456;&#12493;&#30333;2018&#65289;\40_4&#31456;_&#25216;&#34899;\CO2\&#21508;&#25216;&#34899;&#12398;CO2&#21066;&#28187;&#12509;&#12486;&#12531;&#12471;&#12515;&#12523;&#28023;&#22806;&#27604;&#36611;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\\kpfci99002\00&#36039;&#28304;&#12456;&#12493;&#12523;&#12462;&#12540;&#24193;&#32207;&#21512;&#25919;&#31574;&#35506;00\04_&#35519;&#26619;&#24195;&#22577;&#23460;\02_&#12456;&#12493;&#12523;&#12462;&#12540;&#30333;&#26360;\H29&#12456;&#12493;&#12523;&#12462;&#12540;&#30333;&#26360;&#65288;&#12456;&#12493;&#30333;2018&#65289;\40_4&#31456;_&#25216;&#34899;\CO2\&#21508;&#25216;&#34899;&#12398;CO2&#21066;&#28187;&#12509;&#12486;&#12531;&#12471;&#12515;&#12523;&#28023;&#22806;&#27604;&#36611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altLang="ja-JP" sz="1100" dirty="0">
                <a:solidFill>
                  <a:schemeClr val="tx1"/>
                </a:solidFill>
              </a:rPr>
              <a:t>2050</a:t>
            </a:r>
            <a:r>
              <a:rPr lang="ja-JP" altLang="en-US" sz="1100" dirty="0">
                <a:solidFill>
                  <a:schemeClr val="tx1"/>
                </a:solidFill>
              </a:rPr>
              <a:t>年</a:t>
            </a:r>
            <a:r>
              <a:rPr lang="en-US" altLang="ja-JP" sz="1100" dirty="0">
                <a:solidFill>
                  <a:schemeClr val="tx1"/>
                </a:solidFill>
              </a:rPr>
              <a:t>2</a:t>
            </a:r>
            <a:r>
              <a:rPr lang="ja-JP" altLang="en-US" sz="1100" dirty="0">
                <a:solidFill>
                  <a:schemeClr val="tx1"/>
                </a:solidFill>
              </a:rPr>
              <a:t>度</a:t>
            </a:r>
            <a:r>
              <a:rPr lang="ja-JP" altLang="en-US" sz="1100" dirty="0" smtClean="0">
                <a:solidFill>
                  <a:schemeClr val="tx1"/>
                </a:solidFill>
              </a:rPr>
              <a:t>シナリオ実現に向けた各エネルギー技術の</a:t>
            </a:r>
            <a:r>
              <a:rPr lang="en-US" altLang="ja-JP" sz="1100" dirty="0" smtClean="0">
                <a:solidFill>
                  <a:schemeClr val="tx1"/>
                </a:solidFill>
              </a:rPr>
              <a:t>CO2</a:t>
            </a:r>
            <a:r>
              <a:rPr lang="ja-JP" altLang="en-US" sz="1100" dirty="0">
                <a:solidFill>
                  <a:schemeClr val="tx1"/>
                </a:solidFill>
              </a:rPr>
              <a:t>削減インパクト</a:t>
            </a:r>
            <a:endParaRPr lang="en-US" altLang="ja-JP" sz="1100" dirty="0">
              <a:solidFill>
                <a:schemeClr val="tx1"/>
              </a:solidFill>
            </a:endParaRPr>
          </a:p>
          <a:p>
            <a:pPr>
              <a:defRPr sz="1100">
                <a:solidFill>
                  <a:schemeClr val="tx1"/>
                </a:solidFill>
              </a:defRPr>
            </a:pPr>
            <a:r>
              <a:rPr lang="ja-JP" altLang="en-US" sz="1100" dirty="0">
                <a:solidFill>
                  <a:schemeClr val="tx1"/>
                </a:solidFill>
              </a:rPr>
              <a:t>（</a:t>
            </a:r>
            <a:r>
              <a:rPr lang="en-US" altLang="ja-JP" sz="1100" dirty="0">
                <a:solidFill>
                  <a:schemeClr val="tx1"/>
                </a:solidFill>
              </a:rPr>
              <a:t>IEA</a:t>
            </a:r>
            <a:r>
              <a:rPr lang="ja-JP" altLang="en-US" sz="1100" dirty="0">
                <a:solidFill>
                  <a:schemeClr val="tx1"/>
                </a:solidFill>
              </a:rPr>
              <a:t>「</a:t>
            </a:r>
            <a:r>
              <a:rPr lang="en-US" altLang="ja-JP" sz="1100" dirty="0">
                <a:solidFill>
                  <a:schemeClr val="tx1"/>
                </a:solidFill>
              </a:rPr>
              <a:t>Energy Technology Perspective</a:t>
            </a:r>
            <a:r>
              <a:rPr lang="ja-JP" altLang="en-US" sz="1100" dirty="0" smtClean="0">
                <a:solidFill>
                  <a:schemeClr val="tx1"/>
                </a:solidFill>
              </a:rPr>
              <a:t>」より）</a:t>
            </a:r>
            <a:endParaRPr lang="ja-JP" altLang="en-US" sz="110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6462921461568039"/>
          <c:y val="2.633514520514767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EA94-48D0-BB88-9167BC8D82E2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EA94-48D0-BB88-9167BC8D82E2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EA94-48D0-BB88-9167BC8D82E2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EA94-48D0-BB88-9167BC8D82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修正!$E$14:$E$28</c:f>
              <c:strCache>
                <c:ptCount val="10"/>
                <c:pt idx="0">
                  <c:v>CCS</c:v>
                </c:pt>
                <c:pt idx="1">
                  <c:v>原子力発電</c:v>
                </c:pt>
                <c:pt idx="2">
                  <c:v>風力発電</c:v>
                </c:pt>
                <c:pt idx="3">
                  <c:v>産業プロセス</c:v>
                </c:pt>
                <c:pt idx="4">
                  <c:v>蓄電池</c:v>
                </c:pt>
                <c:pt idx="5">
                  <c:v>太陽光発電</c:v>
                </c:pt>
                <c:pt idx="6">
                  <c:v>省エネ住宅・ビル</c:v>
                </c:pt>
                <c:pt idx="7">
                  <c:v>バイオ燃料</c:v>
                </c:pt>
                <c:pt idx="8">
                  <c:v>燃料電池</c:v>
                </c:pt>
                <c:pt idx="9">
                  <c:v>地熱</c:v>
                </c:pt>
              </c:strCache>
            </c:strRef>
          </c:cat>
          <c:val>
            <c:numRef>
              <c:f>修正!$F$14:$F$28</c:f>
              <c:numCache>
                <c:formatCode>General</c:formatCode>
                <c:ptCount val="10"/>
                <c:pt idx="0">
                  <c:v>7100</c:v>
                </c:pt>
                <c:pt idx="1">
                  <c:v>3200</c:v>
                </c:pt>
                <c:pt idx="2">
                  <c:v>3000</c:v>
                </c:pt>
                <c:pt idx="3">
                  <c:v>2900</c:v>
                </c:pt>
                <c:pt idx="4">
                  <c:v>1700</c:v>
                </c:pt>
                <c:pt idx="5">
                  <c:v>1700</c:v>
                </c:pt>
                <c:pt idx="6">
                  <c:v>1700</c:v>
                </c:pt>
                <c:pt idx="7">
                  <c:v>1600</c:v>
                </c:pt>
                <c:pt idx="8">
                  <c:v>700</c:v>
                </c:pt>
                <c:pt idx="9">
                  <c:v>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A94-48D0-BB88-9167BC8D82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96009992"/>
        <c:axId val="596005728"/>
      </c:barChart>
      <c:catAx>
        <c:axId val="596009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96005728"/>
        <c:crosses val="autoZero"/>
        <c:auto val="1"/>
        <c:lblAlgn val="ctr"/>
        <c:lblOffset val="100"/>
        <c:noMultiLvlLbl val="0"/>
      </c:catAx>
      <c:valAx>
        <c:axId val="596005728"/>
        <c:scaling>
          <c:orientation val="minMax"/>
          <c:max val="7100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/>
                  <a:t>CO2</a:t>
                </a:r>
                <a:r>
                  <a:rPr lang="ja-JP" altLang="en-US"/>
                  <a:t>削減量インパクト（百万</a:t>
                </a:r>
                <a:r>
                  <a:rPr lang="en-US" altLang="ja-JP"/>
                  <a:t>t/</a:t>
                </a:r>
                <a:r>
                  <a:rPr lang="ja-JP" altLang="en-US"/>
                  <a:t>年）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96009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cap="none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ja-JP" sz="1600" dirty="0">
                <a:solidFill>
                  <a:schemeClr val="tx1"/>
                </a:solidFill>
              </a:rPr>
              <a:t>世界の</a:t>
            </a:r>
            <a:r>
              <a:rPr lang="en-US" sz="1600" dirty="0">
                <a:solidFill>
                  <a:schemeClr val="tx1"/>
                </a:solidFill>
              </a:rPr>
              <a:t>CO2</a:t>
            </a:r>
            <a:r>
              <a:rPr lang="ja-JP" sz="1600" dirty="0">
                <a:solidFill>
                  <a:schemeClr val="tx1"/>
                </a:solidFill>
              </a:rPr>
              <a:t>排出量推移</a:t>
            </a:r>
          </a:p>
        </c:rich>
      </c:tx>
      <c:layout>
        <c:manualLayout>
          <c:xMode val="edge"/>
          <c:yMode val="edge"/>
          <c:x val="0.2349443061671025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cap="none" spc="2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4675302395993536"/>
          <c:y val="0.14729251826781781"/>
          <c:w val="0.81120196952414203"/>
          <c:h val="0.73822654129234222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tint val="50000"/>
                    <a:satMod val="300000"/>
                  </a:schemeClr>
                </a:gs>
                <a:gs pos="35000">
                  <a:schemeClr val="accent1">
                    <a:tint val="37000"/>
                    <a:satMod val="300000"/>
                  </a:schemeClr>
                </a:gs>
                <a:gs pos="100000">
                  <a:schemeClr val="accent1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'WEO2017'!$O$18:$T$18</c:f>
              <c:strCache>
                <c:ptCount val="5"/>
                <c:pt idx="0">
                  <c:v>2015年</c:v>
                </c:pt>
                <c:pt idx="1">
                  <c:v>2025年</c:v>
                </c:pt>
                <c:pt idx="2">
                  <c:v>2030年</c:v>
                </c:pt>
                <c:pt idx="3">
                  <c:v>2035年</c:v>
                </c:pt>
                <c:pt idx="4">
                  <c:v>2040年</c:v>
                </c:pt>
              </c:strCache>
            </c:strRef>
          </c:cat>
          <c:val>
            <c:numRef>
              <c:f>'WEO2017'!$O$19:$T$19</c:f>
              <c:numCache>
                <c:formatCode>#,##0_);[Red]\(#,##0\)</c:formatCode>
                <c:ptCount val="5"/>
                <c:pt idx="0">
                  <c:v>32077</c:v>
                </c:pt>
                <c:pt idx="1">
                  <c:v>33837</c:v>
                </c:pt>
                <c:pt idx="2">
                  <c:v>34259</c:v>
                </c:pt>
                <c:pt idx="3">
                  <c:v>34970</c:v>
                </c:pt>
                <c:pt idx="4">
                  <c:v>35692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EA-44F6-A4ED-DC6514B276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481258984"/>
        <c:axId val="481256688"/>
      </c:barChart>
      <c:catAx>
        <c:axId val="481258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81256688"/>
        <c:crosses val="autoZero"/>
        <c:auto val="1"/>
        <c:lblAlgn val="ctr"/>
        <c:lblOffset val="100"/>
        <c:noMultiLvlLbl val="0"/>
      </c:catAx>
      <c:valAx>
        <c:axId val="481256688"/>
        <c:scaling>
          <c:orientation val="minMax"/>
          <c:max val="40000"/>
          <c:min val="20000"/>
        </c:scaling>
        <c:delete val="0"/>
        <c:axPos val="l"/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81258984"/>
        <c:crosses val="autoZero"/>
        <c:crossBetween val="between"/>
        <c:majorUnit val="5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2018/4/25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グラフ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0165219"/>
              </p:ext>
            </p:extLst>
          </p:nvPr>
        </p:nvGraphicFramePr>
        <p:xfrm>
          <a:off x="3590467" y="1616631"/>
          <a:ext cx="6151065" cy="48224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6" name="グループ化 25"/>
          <p:cNvGrpSpPr/>
          <p:nvPr/>
        </p:nvGrpSpPr>
        <p:grpSpPr>
          <a:xfrm>
            <a:off x="130038" y="1616631"/>
            <a:ext cx="3322630" cy="4403944"/>
            <a:chOff x="0" y="0"/>
            <a:chExt cx="6233886" cy="3712028"/>
          </a:xfrm>
        </p:grpSpPr>
        <p:graphicFrame>
          <p:nvGraphicFramePr>
            <p:cNvPr id="27" name="グラフ 26"/>
            <p:cNvGraphicFramePr/>
            <p:nvPr>
              <p:extLst>
                <p:ext uri="{D42A27DB-BD31-4B8C-83A1-F6EECF244321}">
                  <p14:modId xmlns:p14="http://schemas.microsoft.com/office/powerpoint/2010/main" val="3556436592"/>
                </p:ext>
              </p:extLst>
            </p:nvPr>
          </p:nvGraphicFramePr>
          <p:xfrm>
            <a:off x="0" y="0"/>
            <a:ext cx="6233886" cy="371202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28" name="テキスト ボックス 11"/>
            <p:cNvSpPr txBox="1"/>
            <p:nvPr/>
          </p:nvSpPr>
          <p:spPr>
            <a:xfrm>
              <a:off x="1053194" y="821741"/>
              <a:ext cx="794657" cy="277586"/>
            </a:xfrm>
            <a:prstGeom prst="rect">
              <a:avLst/>
            </a:prstGeom>
            <a:noFill/>
            <a:ln w="9525" cmpd="sng">
              <a:noFill/>
            </a:ln>
            <a:effectLst/>
          </p:spPr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実測値</a:t>
              </a:r>
            </a:p>
          </p:txBody>
        </p:sp>
        <p:sp>
          <p:nvSpPr>
            <p:cNvPr id="29" name="テキスト ボックス 14"/>
            <p:cNvSpPr txBox="1"/>
            <p:nvPr/>
          </p:nvSpPr>
          <p:spPr>
            <a:xfrm>
              <a:off x="2106388" y="777611"/>
              <a:ext cx="794657" cy="277586"/>
            </a:xfrm>
            <a:prstGeom prst="rect">
              <a:avLst/>
            </a:prstGeom>
            <a:noFill/>
            <a:ln w="9525" cmpd="sng">
              <a:noFill/>
            </a:ln>
            <a:effectLst/>
          </p:spPr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IEA</a:t>
              </a:r>
              <a:r>
                <a:rPr kumimoji="0" lang="ja-JP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推計値</a:t>
              </a:r>
            </a:p>
          </p:txBody>
        </p:sp>
        <p:cxnSp>
          <p:nvCxnSpPr>
            <p:cNvPr id="30" name="直線矢印コネクタ 29"/>
            <p:cNvCxnSpPr/>
            <p:nvPr/>
          </p:nvCxnSpPr>
          <p:spPr>
            <a:xfrm>
              <a:off x="2307511" y="563157"/>
              <a:ext cx="526650" cy="2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  <a:tailEnd type="triangle"/>
            </a:ln>
            <a:effectLst/>
          </p:spPr>
        </p:cxnSp>
        <p:cxnSp>
          <p:nvCxnSpPr>
            <p:cNvPr id="31" name="直線矢印コネクタ 30"/>
            <p:cNvCxnSpPr/>
            <p:nvPr/>
          </p:nvCxnSpPr>
          <p:spPr>
            <a:xfrm flipH="1" flipV="1">
              <a:off x="1219205" y="552072"/>
              <a:ext cx="462637" cy="11086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  <a:tailEnd type="triangle"/>
            </a:ln>
            <a:effectLst/>
          </p:spPr>
        </p:cxnSp>
      </p:grpSp>
      <p:sp>
        <p:nvSpPr>
          <p:cNvPr id="35" name="テキスト ボックス 34"/>
          <p:cNvSpPr txBox="1"/>
          <p:nvPr/>
        </p:nvSpPr>
        <p:spPr>
          <a:xfrm>
            <a:off x="-48224" y="6614885"/>
            <a:ext cx="355366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>
                <a:solidFill>
                  <a:prstClr val="black"/>
                </a:solidFill>
                <a:latin typeface="メイリオ"/>
                <a:ea typeface="メイリオ"/>
                <a:cs typeface="メイリオ" panose="020B0604030504040204" pitchFamily="50" charset="-128"/>
              </a:rPr>
              <a:t>出典：</a:t>
            </a:r>
            <a:r>
              <a:rPr lang="en-US" altLang="ja-JP" sz="900" dirty="0">
                <a:solidFill>
                  <a:prstClr val="black"/>
                </a:solidFill>
                <a:latin typeface="メイリオ"/>
                <a:ea typeface="メイリオ"/>
                <a:cs typeface="メイリオ" panose="020B0604030504040204" pitchFamily="50" charset="-128"/>
              </a:rPr>
              <a:t>IEA</a:t>
            </a:r>
            <a:r>
              <a:rPr lang="ja-JP" altLang="en-US" sz="900" dirty="0">
                <a:solidFill>
                  <a:prstClr val="black"/>
                </a:solidFill>
                <a:latin typeface="メイリオ"/>
                <a:ea typeface="メイリオ"/>
                <a:cs typeface="メイリオ" panose="020B0604030504040204" pitchFamily="50" charset="-128"/>
              </a:rPr>
              <a:t>「</a:t>
            </a:r>
            <a:r>
              <a:rPr lang="en-US" altLang="ja-JP" sz="900" dirty="0">
                <a:solidFill>
                  <a:prstClr val="black"/>
                </a:solidFill>
                <a:latin typeface="メイリオ"/>
                <a:ea typeface="メイリオ"/>
                <a:cs typeface="メイリオ" panose="020B0604030504040204" pitchFamily="50" charset="-128"/>
              </a:rPr>
              <a:t>World Energy Outlook2017</a:t>
            </a:r>
            <a:r>
              <a:rPr lang="ja-JP" altLang="en-US" sz="900" dirty="0" smtClean="0">
                <a:solidFill>
                  <a:prstClr val="black"/>
                </a:solidFill>
                <a:latin typeface="メイリオ"/>
                <a:ea typeface="メイリオ"/>
                <a:cs typeface="メイリオ" panose="020B0604030504040204" pitchFamily="50" charset="-128"/>
              </a:rPr>
              <a:t>」</a:t>
            </a:r>
            <a:r>
              <a:rPr lang="en-US" altLang="ja-JP" sz="900" dirty="0" smtClean="0">
                <a:solidFill>
                  <a:prstClr val="black"/>
                </a:solidFill>
                <a:latin typeface="メイリオ"/>
                <a:ea typeface="メイリオ"/>
                <a:cs typeface="メイリオ" panose="020B0604030504040204" pitchFamily="50" charset="-128"/>
              </a:rPr>
              <a:t>CO2</a:t>
            </a:r>
            <a:r>
              <a:rPr lang="ja-JP" altLang="en-US" sz="900" dirty="0" smtClean="0">
                <a:solidFill>
                  <a:prstClr val="black"/>
                </a:solidFill>
                <a:latin typeface="メイリオ"/>
                <a:ea typeface="メイリオ"/>
                <a:cs typeface="メイリオ" panose="020B0604030504040204" pitchFamily="50" charset="-128"/>
              </a:rPr>
              <a:t>排出量</a:t>
            </a:r>
            <a:endParaRPr lang="en-US" altLang="ja-JP" sz="900" dirty="0" smtClean="0">
              <a:solidFill>
                <a:prstClr val="black"/>
              </a:solidFill>
              <a:latin typeface="メイリオ"/>
              <a:ea typeface="メイリオ"/>
              <a:cs typeface="メイリオ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630930" y="2163950"/>
            <a:ext cx="828092" cy="215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99" dirty="0">
                <a:solidFill>
                  <a:prstClr val="white">
                    <a:lumMod val="50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百万トン</a:t>
            </a:r>
            <a:r>
              <a:rPr lang="en-US" altLang="ja-JP" sz="799" dirty="0">
                <a:solidFill>
                  <a:prstClr val="white">
                    <a:lumMod val="50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lang="ja-JP" altLang="en-US" sz="799" dirty="0">
                <a:solidFill>
                  <a:prstClr val="white">
                    <a:lumMod val="50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-48224" y="1993927"/>
            <a:ext cx="828092" cy="215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99" dirty="0">
                <a:solidFill>
                  <a:prstClr val="white">
                    <a:lumMod val="50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百万トン</a:t>
            </a:r>
            <a:r>
              <a:rPr lang="en-US" altLang="ja-JP" sz="799" dirty="0">
                <a:solidFill>
                  <a:prstClr val="white">
                    <a:lumMod val="50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lang="ja-JP" altLang="en-US" sz="799" dirty="0">
                <a:solidFill>
                  <a:prstClr val="white">
                    <a:lumMod val="50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548844" y="6569406"/>
            <a:ext cx="60637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出典</a:t>
            </a:r>
            <a:r>
              <a:rPr lang="ja-JP" altLang="en-US" sz="7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：「</a:t>
            </a:r>
            <a:r>
              <a:rPr lang="en-US" altLang="ja-JP" sz="7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IEA</a:t>
            </a:r>
            <a:r>
              <a:rPr lang="ja-JP" altLang="en-US" sz="7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700" dirty="0">
                <a:solidFill>
                  <a:prstClr val="black"/>
                </a:solidFill>
                <a:latin typeface="メイリオ"/>
                <a:ea typeface="メイリオ"/>
                <a:cs typeface="メイリオ" panose="020B0604030504040204" pitchFamily="50" charset="-128"/>
              </a:rPr>
              <a:t>Energy Technology Perspectives</a:t>
            </a:r>
            <a:r>
              <a:rPr lang="ja-JP" altLang="en-US" sz="700" dirty="0">
                <a:solidFill>
                  <a:prstClr val="black"/>
                </a:solidFill>
                <a:latin typeface="メイリオ"/>
                <a:ea typeface="メイリオ"/>
                <a:cs typeface="メイリオ" panose="020B0604030504040204" pitchFamily="50" charset="-128"/>
              </a:rPr>
              <a:t>（</a:t>
            </a:r>
            <a:r>
              <a:rPr lang="en-US" altLang="ja-JP" sz="700" dirty="0">
                <a:solidFill>
                  <a:prstClr val="black"/>
                </a:solidFill>
                <a:latin typeface="メイリオ"/>
                <a:ea typeface="メイリオ"/>
                <a:cs typeface="メイリオ" panose="020B0604030504040204" pitchFamily="50" charset="-128"/>
              </a:rPr>
              <a:t>ETP</a:t>
            </a:r>
            <a:r>
              <a:rPr lang="ja-JP" altLang="en-US" sz="700" dirty="0">
                <a:solidFill>
                  <a:prstClr val="black"/>
                </a:solidFill>
                <a:latin typeface="メイリオ"/>
                <a:ea typeface="メイリオ"/>
                <a:cs typeface="メイリオ" panose="020B0604030504040204" pitchFamily="50" charset="-128"/>
              </a:rPr>
              <a:t>）」</a:t>
            </a:r>
            <a:r>
              <a:rPr lang="ja-JP" altLang="en-US" sz="700" dirty="0" smtClean="0">
                <a:solidFill>
                  <a:prstClr val="black"/>
                </a:solidFill>
                <a:latin typeface="メイリオ"/>
                <a:ea typeface="メイリオ"/>
                <a:cs typeface="メイリオ" panose="020B0604030504040204" pitchFamily="50" charset="-128"/>
              </a:rPr>
              <a:t>より。</a:t>
            </a:r>
            <a:r>
              <a:rPr lang="en-US" altLang="ja-JP" sz="700" dirty="0" smtClean="0">
                <a:solidFill>
                  <a:prstClr val="black"/>
                </a:solidFill>
                <a:latin typeface="メイリオ"/>
                <a:ea typeface="メイリオ"/>
                <a:cs typeface="メイリオ" panose="020B0604030504040204" pitchFamily="50" charset="-128"/>
              </a:rPr>
              <a:t>※</a:t>
            </a:r>
            <a:r>
              <a:rPr lang="en-US" altLang="ja-JP" sz="7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CCS</a:t>
            </a:r>
            <a:r>
              <a:rPr lang="ja-JP" altLang="en-US" sz="7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7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原子力・</a:t>
            </a:r>
            <a:r>
              <a:rPr lang="ja-JP" altLang="en-US" sz="7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風力</a:t>
            </a:r>
            <a:r>
              <a:rPr lang="ja-JP" altLang="en-US" sz="7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発電</a:t>
            </a:r>
            <a:r>
              <a:rPr lang="ja-JP" altLang="en-US" sz="7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・産業プロセス（製鉄・化学・セメント</a:t>
            </a:r>
            <a:r>
              <a:rPr lang="ja-JP" altLang="en-US" sz="7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）・蓄電池</a:t>
            </a:r>
            <a:r>
              <a:rPr lang="en-US" altLang="ja-JP" sz="7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7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電気自動車・プラグインハイブリッド自動車</a:t>
            </a:r>
            <a:r>
              <a:rPr lang="en-US" altLang="ja-JP" sz="7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sz="7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・太陽光発電・省エネ住宅、ビル</a:t>
            </a:r>
            <a:r>
              <a:rPr lang="en-US" altLang="ja-JP" sz="7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7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省エネ空調機器含</a:t>
            </a:r>
            <a:r>
              <a:rPr lang="en-US" altLang="ja-JP" sz="7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sz="7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・バイオ燃料</a:t>
            </a:r>
            <a:r>
              <a:rPr lang="ja-JP" altLang="en-US" sz="7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7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燃料</a:t>
            </a:r>
            <a:r>
              <a:rPr lang="ja-JP" altLang="en-US" sz="7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電池</a:t>
            </a:r>
            <a:r>
              <a:rPr lang="ja-JP" altLang="en-US" sz="7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・地熱</a:t>
            </a:r>
            <a:endParaRPr lang="en-US" altLang="ja-JP" sz="7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 rot="18812201">
            <a:off x="6964824" y="5899835"/>
            <a:ext cx="1224096" cy="215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799" dirty="0">
                <a:solidFill>
                  <a:prstClr val="white">
                    <a:lumMod val="50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（省エネ空調機器含）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 rot="18812201">
            <a:off x="5469019" y="5860834"/>
            <a:ext cx="1224096" cy="215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799" dirty="0">
                <a:solidFill>
                  <a:prstClr val="white">
                    <a:lumMod val="50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ja-JP" altLang="en-US" sz="799" dirty="0" smtClean="0">
                <a:solidFill>
                  <a:prstClr val="white">
                    <a:lumMod val="50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省エネ等）</a:t>
            </a:r>
            <a:endParaRPr lang="ja-JP" altLang="en-US" sz="799" dirty="0">
              <a:solidFill>
                <a:prstClr val="white">
                  <a:lumMod val="50000"/>
                </a:prst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4506489"/>
      </p:ext>
    </p:extLst>
  </p:cSld>
  <p:clrMapOvr>
    <a:masterClrMapping/>
  </p:clrMapOvr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ユーザー定義 1">
    <a:majorFont>
      <a:latin typeface="Calibri"/>
      <a:ea typeface="メイリオ"/>
      <a:cs typeface=""/>
    </a:majorFont>
    <a:minorFont>
      <a:latin typeface="Calibri"/>
      <a:ea typeface="メイリオ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ユーザー定義 1">
    <a:majorFont>
      <a:latin typeface="Calibri"/>
      <a:ea typeface="メイリオ"/>
      <a:cs typeface=""/>
    </a:majorFont>
    <a:minorFont>
      <a:latin typeface="Calibri"/>
      <a:ea typeface="メイリオ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126</Words>
  <Application>Microsoft Office PowerPoint</Application>
  <PresentationFormat>A4 210 x 297 mm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1</cp:revision>
  <cp:lastPrinted>2018-03-30T02:21:52Z</cp:lastPrinted>
  <dcterms:created xsi:type="dcterms:W3CDTF">2018-04-25T04:35:47Z</dcterms:created>
  <dcterms:modified xsi:type="dcterms:W3CDTF">2018-04-25T04:36:47Z</dcterms:modified>
</cp:coreProperties>
</file>