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6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 bwMode="auto">
          <a:xfrm>
            <a:off x="560512" y="1061203"/>
            <a:ext cx="8784976" cy="9637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342900" indent="-342900">
              <a:buFont typeface="Wingdings" panose="05000000000000000000" pitchFamily="2" charset="2"/>
              <a:buChar char="l"/>
            </a:pPr>
            <a:r>
              <a:rPr kumimoji="0" lang="ja-JP" altLang="en-US" b="1" dirty="0" smtClean="0"/>
              <a:t>セキュリティ維持：あらゆる技術・選択肢</a:t>
            </a:r>
            <a:r>
              <a:rPr kumimoji="0" lang="ja-JP" altLang="en-US" b="1" dirty="0"/>
              <a:t>の</a:t>
            </a:r>
            <a:r>
              <a:rPr kumimoji="0" lang="ja-JP" altLang="en-US" b="1" dirty="0" smtClean="0"/>
              <a:t>追求</a:t>
            </a:r>
            <a:endParaRPr kumimoji="0" lang="en-US" altLang="ja-JP" b="1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0" lang="ja-JP" altLang="en-US" b="1" dirty="0" smtClean="0"/>
              <a:t>パリ協定実現：</a:t>
            </a:r>
            <a:r>
              <a:rPr kumimoji="0" lang="en-US" altLang="ja-JP" b="1" dirty="0" smtClean="0"/>
              <a:t>GHG</a:t>
            </a:r>
            <a:r>
              <a:rPr kumimoji="0" lang="ja-JP" altLang="en-US" b="1" dirty="0" smtClean="0"/>
              <a:t>大幅削減</a:t>
            </a:r>
            <a:endParaRPr kumimoji="0" lang="en-US" altLang="ja-JP" b="1" dirty="0" smtClean="0"/>
          </a:p>
          <a:p>
            <a:pPr marL="342900" indent="-342900">
              <a:buFont typeface="Wingdings" panose="05000000000000000000" pitchFamily="2" charset="2"/>
              <a:buChar char="l"/>
            </a:pPr>
            <a:r>
              <a:rPr kumimoji="0" lang="ja-JP" altLang="en-US" b="1" dirty="0" smtClean="0"/>
              <a:t>デジタル化への対応：</a:t>
            </a:r>
            <a:r>
              <a:rPr kumimoji="0" lang="en-US" altLang="ja-JP" b="1" dirty="0" smtClean="0"/>
              <a:t>Society5.0</a:t>
            </a:r>
            <a:r>
              <a:rPr kumimoji="0" lang="ja-JP" altLang="en-US" b="1" dirty="0" smtClean="0"/>
              <a:t>へ</a:t>
            </a:r>
            <a:endParaRPr kumimoji="0" lang="ja-JP" altLang="en-US" b="1" dirty="0"/>
          </a:p>
        </p:txBody>
      </p:sp>
      <p:sp>
        <p:nvSpPr>
          <p:cNvPr id="29" name="スライド番号プレースホルダー 2"/>
          <p:cNvSpPr>
            <a:spLocks noGrp="1"/>
          </p:cNvSpPr>
          <p:nvPr>
            <p:ph type="sldNum" sz="quarter" idx="12"/>
          </p:nvPr>
        </p:nvSpPr>
        <p:spPr>
          <a:xfrm>
            <a:off x="7605295" y="6525345"/>
            <a:ext cx="2311400" cy="365125"/>
          </a:xfrm>
        </p:spPr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0" y="-8692"/>
            <a:ext cx="9993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2050</a:t>
            </a:r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年に向けたイノベーションイメージ</a:t>
            </a:r>
            <a:endParaRPr kumimoji="1" lang="ja-JP" altLang="en-US" sz="20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 bwMode="auto">
          <a:xfrm>
            <a:off x="560512" y="629155"/>
            <a:ext cx="8784976" cy="432048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en-US" altLang="ja-JP" sz="2000" b="1" dirty="0" smtClean="0">
                <a:solidFill>
                  <a:schemeClr val="bg1"/>
                </a:solidFill>
              </a:rPr>
              <a:t>2050</a:t>
            </a:r>
            <a:r>
              <a:rPr kumimoji="0" lang="ja-JP" altLang="en-US" sz="2000" b="1" dirty="0" smtClean="0">
                <a:solidFill>
                  <a:schemeClr val="bg1"/>
                </a:solidFill>
              </a:rPr>
              <a:t>年に向けた要請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フローチャート: 組合せ 2"/>
          <p:cNvSpPr/>
          <p:nvPr/>
        </p:nvSpPr>
        <p:spPr bwMode="auto">
          <a:xfrm>
            <a:off x="632520" y="2243004"/>
            <a:ext cx="8640960" cy="360040"/>
          </a:xfrm>
          <a:prstGeom prst="flowChartMerge">
            <a:avLst/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3" name="正方形/長方形 42"/>
          <p:cNvSpPr/>
          <p:nvPr/>
        </p:nvSpPr>
        <p:spPr bwMode="auto">
          <a:xfrm>
            <a:off x="560512" y="3284984"/>
            <a:ext cx="4320000" cy="33101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342900" indent="-342900">
              <a:buFont typeface="+mj-ea"/>
              <a:buAutoNum type="circleNumDbPlain"/>
            </a:pPr>
            <a:r>
              <a:rPr kumimoji="0" lang="ja-JP" altLang="en-US" sz="1600" b="1" dirty="0" smtClean="0"/>
              <a:t>運輸</a:t>
            </a:r>
            <a:r>
              <a:rPr kumimoji="0" lang="ja-JP" altLang="en-US" sz="1600" b="1" dirty="0"/>
              <a:t>：自動化や</a:t>
            </a:r>
            <a:r>
              <a:rPr kumimoji="0" lang="ja-JP" altLang="en-US" sz="1600" b="1" dirty="0" smtClean="0"/>
              <a:t>設計最適化等で消費抑制</a:t>
            </a:r>
            <a:endParaRPr kumimoji="0" lang="en-US" altLang="ja-JP" sz="1600" b="1" dirty="0" smtClean="0"/>
          </a:p>
          <a:p>
            <a:r>
              <a:rPr kumimoji="0" lang="ja-JP" altLang="en-US" sz="1600" b="1" dirty="0"/>
              <a:t>　　　　 </a:t>
            </a:r>
            <a:r>
              <a:rPr kumimoji="0" lang="ja-JP" altLang="en-US" sz="1600" b="1" dirty="0" smtClean="0"/>
              <a:t>  電動化</a:t>
            </a:r>
            <a:r>
              <a:rPr kumimoji="0" lang="en-US" altLang="ja-JP" sz="1600" b="1" dirty="0" smtClean="0"/>
              <a:t>(EV</a:t>
            </a:r>
            <a:r>
              <a:rPr kumimoji="0" lang="ja-JP" altLang="en-US" sz="1600" b="1" dirty="0" smtClean="0"/>
              <a:t>・</a:t>
            </a:r>
            <a:r>
              <a:rPr kumimoji="0" lang="en-US" altLang="ja-JP" sz="1600" b="1" dirty="0" smtClean="0"/>
              <a:t>FCV</a:t>
            </a:r>
            <a:r>
              <a:rPr kumimoji="0" lang="ja-JP" altLang="en-US" sz="1600" b="1" dirty="0" smtClean="0"/>
              <a:t>等</a:t>
            </a:r>
            <a:r>
              <a:rPr kumimoji="0" lang="en-US" altLang="ja-JP" sz="1600" b="1" dirty="0" smtClean="0"/>
              <a:t>)</a:t>
            </a:r>
            <a:r>
              <a:rPr kumimoji="0" lang="ja-JP" altLang="en-US" sz="1600" b="1" dirty="0" smtClean="0"/>
              <a:t>の進展</a:t>
            </a:r>
            <a:endParaRPr kumimoji="0" lang="en-US" altLang="ja-JP" sz="1600" b="1" dirty="0" smtClean="0"/>
          </a:p>
          <a:p>
            <a:r>
              <a:rPr kumimoji="0" lang="ja-JP" altLang="en-US" sz="1600" b="1" dirty="0" smtClean="0"/>
              <a:t>②   産業：ロボット・ＡＩ等で効率向上</a:t>
            </a:r>
            <a:endParaRPr kumimoji="0" lang="en-US" altLang="ja-JP" sz="1600" b="1" dirty="0" smtClean="0"/>
          </a:p>
          <a:p>
            <a:r>
              <a:rPr kumimoji="0" lang="ja-JP" altLang="en-US" sz="1600" b="1" dirty="0" smtClean="0"/>
              <a:t>　　　　   電化、水素利用、非化石原料拡大</a:t>
            </a:r>
            <a:endParaRPr kumimoji="0" lang="en-US" altLang="ja-JP" sz="1600" b="1" dirty="0" smtClean="0"/>
          </a:p>
          <a:p>
            <a:pPr marL="342900" indent="-342900">
              <a:buAutoNum type="circleNumDbPlain" startAt="3"/>
            </a:pPr>
            <a:r>
              <a:rPr kumimoji="0" lang="ja-JP" altLang="en-US" sz="1600" b="1" dirty="0" smtClean="0"/>
              <a:t>民生：</a:t>
            </a:r>
            <a:r>
              <a:rPr kumimoji="0" lang="en-US" altLang="ja-JP" sz="1600" b="1" dirty="0" err="1" smtClean="0"/>
              <a:t>IoT</a:t>
            </a:r>
            <a:r>
              <a:rPr kumimoji="0" lang="ja-JP" altLang="en-US" sz="1600" b="1" dirty="0" smtClean="0"/>
              <a:t>による効率化、</a:t>
            </a:r>
            <a:r>
              <a:rPr kumimoji="0" lang="en-US" altLang="ja-JP" sz="1600" b="1" dirty="0" smtClean="0"/>
              <a:t>ZEB</a:t>
            </a:r>
            <a:r>
              <a:rPr kumimoji="0" lang="ja-JP" altLang="en-US" sz="1600" b="1" dirty="0" smtClean="0"/>
              <a:t>･</a:t>
            </a:r>
            <a:r>
              <a:rPr kumimoji="0" lang="en-US" altLang="ja-JP" sz="1600" b="1" dirty="0" smtClean="0"/>
              <a:t>ZEH</a:t>
            </a:r>
            <a:r>
              <a:rPr kumimoji="0" lang="ja-JP" altLang="en-US" sz="1600" b="1" dirty="0" smtClean="0"/>
              <a:t>普及</a:t>
            </a:r>
            <a:endParaRPr kumimoji="0" lang="en-US" altLang="ja-JP" sz="1600" b="1" dirty="0" smtClean="0"/>
          </a:p>
          <a:p>
            <a:r>
              <a:rPr kumimoji="0" lang="en-US" altLang="ja-JP" b="1" dirty="0" smtClean="0"/>
              <a:t>	</a:t>
            </a:r>
            <a:r>
              <a:rPr kumimoji="0" lang="ja-JP" altLang="en-US" sz="1600" b="1" dirty="0" smtClean="0"/>
              <a:t>電化やメタネーションの開発･進展　　　</a:t>
            </a:r>
            <a:endParaRPr kumimoji="0" lang="en-US" altLang="ja-JP" sz="1600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ja-JP" altLang="en-US" b="1" dirty="0"/>
          </a:p>
        </p:txBody>
      </p:sp>
      <p:sp>
        <p:nvSpPr>
          <p:cNvPr id="44" name="正方形/長方形 43"/>
          <p:cNvSpPr/>
          <p:nvPr/>
        </p:nvSpPr>
        <p:spPr bwMode="auto">
          <a:xfrm>
            <a:off x="560512" y="2852937"/>
            <a:ext cx="4320000" cy="432048"/>
          </a:xfrm>
          <a:prstGeom prst="rect">
            <a:avLst/>
          </a:prstGeom>
          <a:solidFill>
            <a:schemeClr val="accent5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chemeClr val="bg1"/>
                </a:solidFill>
              </a:rPr>
              <a:t>需要側イノベーション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5025488" y="3287217"/>
            <a:ext cx="4320000" cy="331013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r>
              <a:rPr kumimoji="0" lang="ja-JP" altLang="en-US" sz="1600" b="1" dirty="0" smtClean="0"/>
              <a:t>電力：データ活用による効率化、</a:t>
            </a:r>
            <a:endParaRPr kumimoji="0" lang="en-US" altLang="ja-JP" sz="1600" b="1" dirty="0"/>
          </a:p>
          <a:p>
            <a:r>
              <a:rPr kumimoji="0" lang="ja-JP" altLang="en-US" sz="1600" b="1" dirty="0" smtClean="0"/>
              <a:t>                    ゼロエミ電源の革新</a:t>
            </a:r>
            <a:endParaRPr kumimoji="0" lang="en-US" altLang="ja-JP" sz="1600" b="1" dirty="0" smtClean="0"/>
          </a:p>
          <a:p>
            <a:r>
              <a:rPr kumimoji="0" lang="ja-JP" altLang="en-US" sz="1600" b="1" dirty="0" smtClean="0"/>
              <a:t>②  水素：供給源ゼロエミ化、低コスト化、</a:t>
            </a:r>
            <a:endParaRPr kumimoji="0" lang="en-US" altLang="ja-JP" sz="1600" b="1" dirty="0" smtClean="0"/>
          </a:p>
          <a:p>
            <a:r>
              <a:rPr kumimoji="0" lang="ja-JP" altLang="en-US" sz="1600" b="1" dirty="0" smtClean="0"/>
              <a:t>　　　　  サプライチェーン構築</a:t>
            </a:r>
            <a:endParaRPr kumimoji="0" lang="en-US" altLang="ja-JP" sz="1600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/>
          </a:p>
          <a:p>
            <a:pPr marL="342900" indent="-342900">
              <a:buFont typeface="+mj-ea"/>
              <a:buAutoNum type="circleNumDbPlain"/>
            </a:pPr>
            <a:endParaRPr kumimoji="0" lang="en-US" altLang="ja-JP" b="1" dirty="0" smtClean="0"/>
          </a:p>
        </p:txBody>
      </p:sp>
      <p:sp>
        <p:nvSpPr>
          <p:cNvPr id="46" name="正方形/長方形 45"/>
          <p:cNvSpPr/>
          <p:nvPr/>
        </p:nvSpPr>
        <p:spPr bwMode="auto">
          <a:xfrm>
            <a:off x="5025488" y="2855170"/>
            <a:ext cx="4320000" cy="432048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chemeClr val="bg1"/>
                </a:solidFill>
              </a:rPr>
              <a:t>供給側イノベーション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 bwMode="auto">
          <a:xfrm>
            <a:off x="815078" y="5423470"/>
            <a:ext cx="8275845" cy="1105521"/>
          </a:xfrm>
          <a:prstGeom prst="rect">
            <a:avLst/>
          </a:prstGeom>
          <a:solidFill>
            <a:schemeClr val="accent2">
              <a:lumMod val="20000"/>
              <a:lumOff val="80000"/>
              <a:alpha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marL="342900" indent="-342900">
              <a:buFont typeface="+mj-ea"/>
              <a:buAutoNum type="circleNumDbPlain"/>
            </a:pPr>
            <a:r>
              <a:rPr kumimoji="0"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イノベーションを世界に先駆け→国際競争力強化</a:t>
            </a:r>
            <a:endParaRPr kumimoji="0" lang="en-US" altLang="ja-JP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342900" indent="-342900">
              <a:buFont typeface="+mj-ea"/>
              <a:buAutoNum type="circleNumDbPlain"/>
            </a:pPr>
            <a:r>
              <a:rPr kumimoji="0" lang="ja-JP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中国・欧米等の巨大企業に対抗可能な体制構築</a:t>
            </a:r>
            <a:endParaRPr kumimoji="0" lang="en-US" altLang="ja-JP" b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0" name="正方形/長方形 49"/>
          <p:cNvSpPr/>
          <p:nvPr/>
        </p:nvSpPr>
        <p:spPr bwMode="auto">
          <a:xfrm>
            <a:off x="815078" y="4991422"/>
            <a:ext cx="8275845" cy="432048"/>
          </a:xfrm>
          <a:prstGeom prst="rect">
            <a:avLst/>
          </a:prstGeom>
          <a:solidFill>
            <a:schemeClr val="accent2">
              <a:lumMod val="50000"/>
              <a:alpha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sz="2000" b="1" dirty="0" smtClean="0">
                <a:solidFill>
                  <a:schemeClr val="bg1"/>
                </a:solidFill>
              </a:rPr>
              <a:t>国際展開による世界大での</a:t>
            </a:r>
            <a:r>
              <a:rPr kumimoji="0" lang="en-US" altLang="ja-JP" sz="2000" b="1" dirty="0" smtClean="0">
                <a:solidFill>
                  <a:schemeClr val="bg1"/>
                </a:solidFill>
              </a:rPr>
              <a:t>CO2</a:t>
            </a:r>
            <a:r>
              <a:rPr kumimoji="0" lang="ja-JP" altLang="en-US" sz="2000" b="1" dirty="0" smtClean="0">
                <a:solidFill>
                  <a:schemeClr val="bg1"/>
                </a:solidFill>
              </a:rPr>
              <a:t>削減</a:t>
            </a:r>
            <a:endParaRPr kumimoji="0" lang="ja-JP" altLang="en-US" sz="2000" b="1" dirty="0">
              <a:solidFill>
                <a:schemeClr val="bg1"/>
              </a:solidFill>
            </a:endParaRPr>
          </a:p>
        </p:txBody>
      </p:sp>
      <p:sp>
        <p:nvSpPr>
          <p:cNvPr id="4" name="正方形/長方形 3"/>
          <p:cNvSpPr/>
          <p:nvPr/>
        </p:nvSpPr>
        <p:spPr bwMode="auto">
          <a:xfrm>
            <a:off x="815078" y="4967502"/>
            <a:ext cx="8275845" cy="1568474"/>
          </a:xfrm>
          <a:prstGeom prst="rect">
            <a:avLst/>
          </a:prstGeom>
          <a:noFill/>
          <a:ln w="38100">
            <a:solidFill>
              <a:schemeClr val="accent2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91156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</TotalTime>
  <Words>101</Words>
  <Application>Microsoft Office PowerPoint</Application>
  <PresentationFormat>A4 210 x 297 mm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2018-04-23T08:34:49Z</dcterms:created>
  <dcterms:modified xsi:type="dcterms:W3CDTF">2018-04-23T08:36:47Z</dcterms:modified>
</cp:coreProperties>
</file>