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47" autoAdjust="0"/>
  </p:normalViewPr>
  <p:slideViewPr>
    <p:cSldViewPr>
      <p:cViewPr varScale="1">
        <p:scale>
          <a:sx n="113" d="100"/>
          <a:sy n="113" d="100"/>
        </p:scale>
        <p:origin x="1327" y="79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62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34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7086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2018/5/8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2018/5/8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7208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-112960" y="-12700"/>
            <a:ext cx="10137576" cy="4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533" tIns="42766" rIns="85533" bIns="42766">
            <a:spAutoFit/>
          </a:bodyPr>
          <a:lstStyle>
            <a:defPPr>
              <a:defRPr lang="ja-JP"/>
            </a:defPPr>
            <a:lvl1pPr defTabSz="665964">
              <a:tabLst>
                <a:tab pos="628650" algn="l"/>
              </a:tabLst>
              <a:defRPr kumimoji="0" sz="2200" b="1" ker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marR="0" lvl="0" indent="0" algn="l" defTabSz="665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28650" algn="l"/>
              </a:tabLst>
              <a:defRPr/>
            </a:pPr>
            <a:r>
              <a:rPr kumimoji="0" lang="ja-JP" alt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中国の</a:t>
            </a:r>
            <a:r>
              <a:rPr kumimoji="0" lang="ja-JP" altLang="en-US" sz="2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電力由来</a:t>
            </a:r>
            <a:r>
              <a:rPr kumimoji="0" lang="en-US" altLang="ja-JP" sz="2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kumimoji="0" lang="ja-JP" altLang="en-US" sz="2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排出量の推移</a:t>
            </a:r>
            <a:endParaRPr kumimoji="0" lang="en-US" altLang="ja-JP" sz="2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416496" y="942337"/>
            <a:ext cx="1691118" cy="93414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需要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（発電量）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2191799" y="491983"/>
            <a:ext cx="2412000" cy="40777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1990</a:t>
            </a:r>
            <a:r>
              <a:rPr kumimoji="0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年</a:t>
            </a:r>
            <a:endParaRPr kumimoji="0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1" name="正方形/長方形 60"/>
          <p:cNvSpPr/>
          <p:nvPr/>
        </p:nvSpPr>
        <p:spPr bwMode="auto">
          <a:xfrm>
            <a:off x="4666753" y="491983"/>
            <a:ext cx="2412000" cy="40777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2010</a:t>
            </a:r>
            <a:r>
              <a:rPr kumimoji="0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年</a:t>
            </a:r>
            <a:endParaRPr kumimoji="0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2" name="正方形/長方形 61"/>
          <p:cNvSpPr/>
          <p:nvPr/>
        </p:nvSpPr>
        <p:spPr bwMode="auto">
          <a:xfrm>
            <a:off x="2677799" y="1171029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6,200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 bwMode="auto">
          <a:xfrm>
            <a:off x="992560" y="1987905"/>
            <a:ext cx="1115054" cy="9341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再エネ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992560" y="3068960"/>
            <a:ext cx="1115054" cy="93414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原子力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5" name="正方形/長方形 64"/>
          <p:cNvSpPr/>
          <p:nvPr/>
        </p:nvSpPr>
        <p:spPr bwMode="auto">
          <a:xfrm>
            <a:off x="992560" y="4159423"/>
            <a:ext cx="1115054" cy="934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火力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6" name="正方形/長方形 65"/>
          <p:cNvSpPr/>
          <p:nvPr/>
        </p:nvSpPr>
        <p:spPr bwMode="auto">
          <a:xfrm>
            <a:off x="416496" y="5288091"/>
            <a:ext cx="1691118" cy="121994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CO2</a:t>
            </a: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排出量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（電力）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7" name="正方形/長方形 66"/>
          <p:cNvSpPr/>
          <p:nvPr/>
        </p:nvSpPr>
        <p:spPr bwMode="auto">
          <a:xfrm>
            <a:off x="3685884" y="6051769"/>
            <a:ext cx="1974379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火力発電量変化：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+30.2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火力内訳変化：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-3.6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大かっこ 67"/>
          <p:cNvSpPr/>
          <p:nvPr/>
        </p:nvSpPr>
        <p:spPr>
          <a:xfrm>
            <a:off x="3729426" y="6013443"/>
            <a:ext cx="1859557" cy="46556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9" name="正方形/長方形 68"/>
          <p:cNvSpPr/>
          <p:nvPr/>
        </p:nvSpPr>
        <p:spPr bwMode="auto">
          <a:xfrm>
            <a:off x="7141706" y="492916"/>
            <a:ext cx="2412000" cy="40777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2015</a:t>
            </a:r>
            <a:r>
              <a:rPr kumimoji="0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年</a:t>
            </a:r>
            <a:endParaRPr kumimoji="0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71" name="正方形/長方形 70"/>
          <p:cNvSpPr/>
          <p:nvPr/>
        </p:nvSpPr>
        <p:spPr bwMode="auto">
          <a:xfrm>
            <a:off x="5152753" y="1171029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42,000</a:t>
            </a:r>
            <a:endParaRPr kumimoji="0" lang="en-US" altLang="ja-JP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 bwMode="auto">
          <a:xfrm>
            <a:off x="7627706" y="1171029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8,000</a:t>
            </a:r>
            <a:endParaRPr kumimoji="0" lang="en-US" altLang="ja-JP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 bwMode="auto">
          <a:xfrm>
            <a:off x="2677799" y="2216597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1,300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 bwMode="auto">
          <a:xfrm>
            <a:off x="5152753" y="2216597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7,800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 bwMode="auto">
          <a:xfrm>
            <a:off x="7627706" y="2216597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14,000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 bwMode="auto">
          <a:xfrm>
            <a:off x="2677799" y="3297652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 bwMode="auto">
          <a:xfrm>
            <a:off x="5152753" y="3297652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740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 bwMode="auto">
          <a:xfrm>
            <a:off x="7627706" y="3297652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1,700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 bwMode="auto">
          <a:xfrm>
            <a:off x="2677799" y="4202541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4,900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 bwMode="auto">
          <a:xfrm>
            <a:off x="5152753" y="4203711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33,000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 bwMode="auto">
          <a:xfrm>
            <a:off x="7627706" y="4189759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43,000</a:t>
            </a:r>
            <a:endParaRPr kumimoji="0" lang="en-US" altLang="ja-JP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 bwMode="auto">
          <a:xfrm>
            <a:off x="2186048" y="4837096"/>
            <a:ext cx="2267370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( 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石炭</a:t>
            </a: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4000, 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ガス</a:t>
            </a: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0, 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石油</a:t>
            </a: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1000 )</a:t>
            </a:r>
          </a:p>
        </p:txBody>
      </p:sp>
      <p:sp>
        <p:nvSpPr>
          <p:cNvPr id="83" name="正方形/長方形 82"/>
          <p:cNvSpPr/>
          <p:nvPr/>
        </p:nvSpPr>
        <p:spPr bwMode="auto">
          <a:xfrm>
            <a:off x="4651465" y="4837096"/>
            <a:ext cx="232629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( 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石炭</a:t>
            </a: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32000, 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ガス</a:t>
            </a: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1000, 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石油</a:t>
            </a: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0)</a:t>
            </a:r>
          </a:p>
        </p:txBody>
      </p:sp>
      <p:sp>
        <p:nvSpPr>
          <p:cNvPr id="84" name="正方形/長方形 83"/>
          <p:cNvSpPr/>
          <p:nvPr/>
        </p:nvSpPr>
        <p:spPr bwMode="auto">
          <a:xfrm>
            <a:off x="7101005" y="4837096"/>
            <a:ext cx="249410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( 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石炭</a:t>
            </a: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41000, 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ガス</a:t>
            </a: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1000, 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石油</a:t>
            </a: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0 )</a:t>
            </a:r>
          </a:p>
        </p:txBody>
      </p:sp>
      <p:sp>
        <p:nvSpPr>
          <p:cNvPr id="85" name="正方形/長方形 84"/>
          <p:cNvSpPr/>
          <p:nvPr/>
        </p:nvSpPr>
        <p:spPr bwMode="auto">
          <a:xfrm>
            <a:off x="2619741" y="5392749"/>
            <a:ext cx="1721602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5.2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億トン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 bwMode="auto">
          <a:xfrm>
            <a:off x="4935289" y="5379967"/>
            <a:ext cx="1721602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31.8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億トン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正方形/長方形 86"/>
          <p:cNvSpPr/>
          <p:nvPr/>
        </p:nvSpPr>
        <p:spPr bwMode="auto">
          <a:xfrm>
            <a:off x="7513063" y="5379967"/>
            <a:ext cx="1721602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38.4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億トン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右矢印 88"/>
          <p:cNvSpPr/>
          <p:nvPr/>
        </p:nvSpPr>
        <p:spPr bwMode="auto">
          <a:xfrm rot="19167146">
            <a:off x="4372902" y="1138094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91" name="右矢印 90"/>
          <p:cNvSpPr/>
          <p:nvPr/>
        </p:nvSpPr>
        <p:spPr bwMode="auto">
          <a:xfrm rot="19167146">
            <a:off x="4379171" y="2196570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92" name="右矢印 91"/>
          <p:cNvSpPr/>
          <p:nvPr/>
        </p:nvSpPr>
        <p:spPr bwMode="auto">
          <a:xfrm rot="19167146">
            <a:off x="6821174" y="2205259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99" name="正方形/長方形 98"/>
          <p:cNvSpPr/>
          <p:nvPr/>
        </p:nvSpPr>
        <p:spPr bwMode="auto">
          <a:xfrm>
            <a:off x="4175735" y="1211832"/>
            <a:ext cx="92624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+36000</a:t>
            </a:r>
          </a:p>
        </p:txBody>
      </p:sp>
      <p:sp>
        <p:nvSpPr>
          <p:cNvPr id="101" name="正方形/長方形 100"/>
          <p:cNvSpPr/>
          <p:nvPr/>
        </p:nvSpPr>
        <p:spPr bwMode="auto">
          <a:xfrm>
            <a:off x="4175410" y="2299898"/>
            <a:ext cx="92624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+7000</a:t>
            </a:r>
          </a:p>
        </p:txBody>
      </p:sp>
      <p:sp>
        <p:nvSpPr>
          <p:cNvPr id="102" name="正方形/長方形 101"/>
          <p:cNvSpPr/>
          <p:nvPr/>
        </p:nvSpPr>
        <p:spPr bwMode="auto">
          <a:xfrm>
            <a:off x="6652710" y="2283540"/>
            <a:ext cx="92624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+6000</a:t>
            </a:r>
          </a:p>
        </p:txBody>
      </p:sp>
      <p:sp>
        <p:nvSpPr>
          <p:cNvPr id="109" name="正方形/長方形 108"/>
          <p:cNvSpPr/>
          <p:nvPr/>
        </p:nvSpPr>
        <p:spPr bwMode="auto">
          <a:xfrm>
            <a:off x="6133021" y="6051769"/>
            <a:ext cx="1974379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火力発電量変化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8.9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火力内訳変化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2.3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大かっこ 109"/>
          <p:cNvSpPr/>
          <p:nvPr/>
        </p:nvSpPr>
        <p:spPr>
          <a:xfrm>
            <a:off x="6176563" y="6013443"/>
            <a:ext cx="1859557" cy="46556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13" name="正方形/長方形 112"/>
          <p:cNvSpPr/>
          <p:nvPr/>
        </p:nvSpPr>
        <p:spPr bwMode="auto">
          <a:xfrm>
            <a:off x="4225536" y="4173397"/>
            <a:ext cx="762685" cy="1773088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16" name="円/楕円 115"/>
          <p:cNvSpPr/>
          <p:nvPr/>
        </p:nvSpPr>
        <p:spPr bwMode="auto">
          <a:xfrm>
            <a:off x="6694188" y="993428"/>
            <a:ext cx="805593" cy="782469"/>
          </a:xfrm>
          <a:prstGeom prst="ellipse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20" name="正方形/長方形 119"/>
          <p:cNvSpPr/>
          <p:nvPr/>
        </p:nvSpPr>
        <p:spPr bwMode="auto">
          <a:xfrm>
            <a:off x="3727777" y="6067896"/>
            <a:ext cx="1849970" cy="22797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23" name="正方形/長方形 122"/>
          <p:cNvSpPr/>
          <p:nvPr/>
        </p:nvSpPr>
        <p:spPr bwMode="auto">
          <a:xfrm>
            <a:off x="6271742" y="6067896"/>
            <a:ext cx="1674752" cy="22797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24" name="正方形/長方形 123"/>
          <p:cNvSpPr/>
          <p:nvPr/>
        </p:nvSpPr>
        <p:spPr bwMode="auto">
          <a:xfrm>
            <a:off x="416496" y="1737706"/>
            <a:ext cx="421278" cy="335586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cxnSp>
        <p:nvCxnSpPr>
          <p:cNvPr id="125" name="直線コネクタ 124"/>
          <p:cNvCxnSpPr/>
          <p:nvPr/>
        </p:nvCxnSpPr>
        <p:spPr>
          <a:xfrm>
            <a:off x="2119674" y="6539858"/>
            <a:ext cx="727782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2141308" y="4077072"/>
            <a:ext cx="727782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>
            <a:off x="2146339" y="2996952"/>
            <a:ext cx="727782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2146339" y="1931346"/>
            <a:ext cx="727782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グループ化 128"/>
          <p:cNvGrpSpPr/>
          <p:nvPr/>
        </p:nvGrpSpPr>
        <p:grpSpPr>
          <a:xfrm>
            <a:off x="2132065" y="5171706"/>
            <a:ext cx="7276228" cy="25400"/>
            <a:chOff x="2022585" y="3801740"/>
            <a:chExt cx="7422481" cy="25400"/>
          </a:xfrm>
        </p:grpSpPr>
        <p:cxnSp>
          <p:nvCxnSpPr>
            <p:cNvPr id="130" name="直線コネクタ 129"/>
            <p:cNvCxnSpPr/>
            <p:nvPr/>
          </p:nvCxnSpPr>
          <p:spPr>
            <a:xfrm>
              <a:off x="2026072" y="3801740"/>
              <a:ext cx="7418994" cy="0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>
              <a:off x="2022585" y="3827140"/>
              <a:ext cx="7418994" cy="0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右矢印 87"/>
          <p:cNvSpPr/>
          <p:nvPr/>
        </p:nvSpPr>
        <p:spPr bwMode="auto">
          <a:xfrm rot="19167146">
            <a:off x="4367997" y="4200530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32" name="正方形/長方形 131"/>
          <p:cNvSpPr/>
          <p:nvPr/>
        </p:nvSpPr>
        <p:spPr bwMode="auto">
          <a:xfrm>
            <a:off x="4164236" y="4291158"/>
            <a:ext cx="92624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+28000</a:t>
            </a:r>
          </a:p>
        </p:txBody>
      </p:sp>
      <p:sp>
        <p:nvSpPr>
          <p:cNvPr id="137" name="円/楕円 136"/>
          <p:cNvSpPr/>
          <p:nvPr/>
        </p:nvSpPr>
        <p:spPr bwMode="auto">
          <a:xfrm>
            <a:off x="6702813" y="2083167"/>
            <a:ext cx="805593" cy="782469"/>
          </a:xfrm>
          <a:prstGeom prst="ellipse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90" name="正方形/長方形 89"/>
          <p:cNvSpPr/>
          <p:nvPr/>
        </p:nvSpPr>
        <p:spPr bwMode="auto">
          <a:xfrm>
            <a:off x="416496" y="6527188"/>
            <a:ext cx="441846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※</a:t>
            </a:r>
            <a:r>
              <a:rPr kumimoji="0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数字は概数。四捨五入の関係で合計が合わない場合がある。</a:t>
            </a:r>
            <a:endParaRPr kumimoji="0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94" name="正方形/長方形 93"/>
          <p:cNvSpPr/>
          <p:nvPr/>
        </p:nvSpPr>
        <p:spPr bwMode="auto">
          <a:xfrm>
            <a:off x="3641663" y="6525344"/>
            <a:ext cx="5860541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（出所）</a:t>
            </a: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IEA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 </a:t>
            </a: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Energy Balances, CO2 Emissions from Fuel 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 </a:t>
            </a: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Combustion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より作成</a:t>
            </a:r>
            <a:endParaRPr kumimoji="0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95" name="正方形/長方形 94"/>
          <p:cNvSpPr/>
          <p:nvPr/>
        </p:nvSpPr>
        <p:spPr bwMode="auto">
          <a:xfrm>
            <a:off x="2620776" y="5756308"/>
            <a:ext cx="154864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(0.85</a:t>
            </a:r>
            <a:r>
              <a:rPr kumimoji="0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 kgCO2/kWh</a:t>
            </a: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)</a:t>
            </a:r>
          </a:p>
        </p:txBody>
      </p:sp>
      <p:sp>
        <p:nvSpPr>
          <p:cNvPr id="98" name="正方形/長方形 97"/>
          <p:cNvSpPr/>
          <p:nvPr/>
        </p:nvSpPr>
        <p:spPr bwMode="auto">
          <a:xfrm>
            <a:off x="4916524" y="5756308"/>
            <a:ext cx="154864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(0.76</a:t>
            </a:r>
            <a:r>
              <a:rPr kumimoji="0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 kgCO2/kWh</a:t>
            </a: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)</a:t>
            </a:r>
          </a:p>
        </p:txBody>
      </p:sp>
      <p:sp>
        <p:nvSpPr>
          <p:cNvPr id="100" name="正方形/長方形 99"/>
          <p:cNvSpPr/>
          <p:nvPr/>
        </p:nvSpPr>
        <p:spPr bwMode="auto">
          <a:xfrm>
            <a:off x="7593520" y="5758656"/>
            <a:ext cx="154864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(0.66</a:t>
            </a:r>
            <a:r>
              <a:rPr kumimoji="0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 kgCO2/kWh</a:t>
            </a: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)</a:t>
            </a:r>
          </a:p>
        </p:txBody>
      </p:sp>
      <p:sp>
        <p:nvSpPr>
          <p:cNvPr id="103" name="右矢印 102"/>
          <p:cNvSpPr/>
          <p:nvPr/>
        </p:nvSpPr>
        <p:spPr bwMode="auto">
          <a:xfrm rot="19167146">
            <a:off x="6821643" y="1138094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06" name="正方形/長方形 105"/>
          <p:cNvSpPr/>
          <p:nvPr/>
        </p:nvSpPr>
        <p:spPr bwMode="auto">
          <a:xfrm>
            <a:off x="6653179" y="1216375"/>
            <a:ext cx="92624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+16000</a:t>
            </a:r>
          </a:p>
        </p:txBody>
      </p:sp>
      <p:sp>
        <p:nvSpPr>
          <p:cNvPr id="107" name="右矢印 106"/>
          <p:cNvSpPr/>
          <p:nvPr/>
        </p:nvSpPr>
        <p:spPr bwMode="auto">
          <a:xfrm rot="19167146">
            <a:off x="6850177" y="4200530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11" name="正方形/長方形 110"/>
          <p:cNvSpPr/>
          <p:nvPr/>
        </p:nvSpPr>
        <p:spPr bwMode="auto">
          <a:xfrm>
            <a:off x="6646416" y="4291158"/>
            <a:ext cx="92624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+9000</a:t>
            </a:r>
          </a:p>
        </p:txBody>
      </p:sp>
      <p:sp>
        <p:nvSpPr>
          <p:cNvPr id="112" name="右矢印 111"/>
          <p:cNvSpPr/>
          <p:nvPr/>
        </p:nvSpPr>
        <p:spPr bwMode="auto">
          <a:xfrm rot="19167146">
            <a:off x="4347971" y="5366355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14" name="正方形/長方形 113"/>
          <p:cNvSpPr/>
          <p:nvPr/>
        </p:nvSpPr>
        <p:spPr bwMode="auto">
          <a:xfrm>
            <a:off x="4144210" y="5456983"/>
            <a:ext cx="92624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+26.6</a:t>
            </a:r>
          </a:p>
        </p:txBody>
      </p:sp>
      <p:sp>
        <p:nvSpPr>
          <p:cNvPr id="115" name="右矢印 114"/>
          <p:cNvSpPr/>
          <p:nvPr/>
        </p:nvSpPr>
        <p:spPr bwMode="auto">
          <a:xfrm rot="19167146">
            <a:off x="6830151" y="5366355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19" name="正方形/長方形 118"/>
          <p:cNvSpPr/>
          <p:nvPr/>
        </p:nvSpPr>
        <p:spPr bwMode="auto">
          <a:xfrm>
            <a:off x="6626390" y="5456983"/>
            <a:ext cx="92624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+6.5</a:t>
            </a:r>
          </a:p>
        </p:txBody>
      </p:sp>
      <p:sp>
        <p:nvSpPr>
          <p:cNvPr id="122" name="円/楕円 121"/>
          <p:cNvSpPr/>
          <p:nvPr/>
        </p:nvSpPr>
        <p:spPr bwMode="auto">
          <a:xfrm>
            <a:off x="4229141" y="993428"/>
            <a:ext cx="805593" cy="782469"/>
          </a:xfrm>
          <a:prstGeom prst="ellipse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38" name="正方形/長方形 137"/>
          <p:cNvSpPr/>
          <p:nvPr/>
        </p:nvSpPr>
        <p:spPr bwMode="auto">
          <a:xfrm>
            <a:off x="6711321" y="4182988"/>
            <a:ext cx="762685" cy="1773088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96" name="右矢印 95"/>
          <p:cNvSpPr/>
          <p:nvPr/>
        </p:nvSpPr>
        <p:spPr bwMode="auto">
          <a:xfrm rot="19167146">
            <a:off x="4377373" y="3192418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97" name="正方形/長方形 96"/>
          <p:cNvSpPr/>
          <p:nvPr/>
        </p:nvSpPr>
        <p:spPr bwMode="auto">
          <a:xfrm>
            <a:off x="4173612" y="3283046"/>
            <a:ext cx="92624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+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7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00</a:t>
            </a:r>
          </a:p>
        </p:txBody>
      </p:sp>
      <p:sp>
        <p:nvSpPr>
          <p:cNvPr id="104" name="右矢印 103"/>
          <p:cNvSpPr/>
          <p:nvPr/>
        </p:nvSpPr>
        <p:spPr bwMode="auto">
          <a:xfrm rot="19167146">
            <a:off x="6822802" y="3192418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08" name="正方形/長方形 107"/>
          <p:cNvSpPr/>
          <p:nvPr/>
        </p:nvSpPr>
        <p:spPr bwMode="auto">
          <a:xfrm>
            <a:off x="6619041" y="3283046"/>
            <a:ext cx="92624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+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1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000</a:t>
            </a:r>
          </a:p>
        </p:txBody>
      </p:sp>
    </p:spTree>
    <p:extLst>
      <p:ext uri="{BB962C8B-B14F-4D97-AF65-F5344CB8AC3E}">
        <p14:creationId xmlns:p14="http://schemas.microsoft.com/office/powerpoint/2010/main" val="308098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176</Words>
  <Application>Microsoft Office PowerPoint</Application>
  <PresentationFormat>A4 210 x 297 mm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cp:lastPrinted>2018-03-30T02:21:52Z</cp:lastPrinted>
  <dcterms:created xsi:type="dcterms:W3CDTF">2018-05-08T09:18:40Z</dcterms:created>
  <dcterms:modified xsi:type="dcterms:W3CDTF">2018-05-08T09:19:56Z</dcterms:modified>
</cp:coreProperties>
</file>