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364" r:id="rId2"/>
  </p:sldIdLst>
  <p:sldSz cx="9906000" cy="6858000" type="A4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14">
          <p15:clr>
            <a:srgbClr val="A4A3A4"/>
          </p15:clr>
        </p15:guide>
        <p15:guide id="2" pos="12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8">
          <p15:clr>
            <a:srgbClr val="A4A3A4"/>
          </p15:clr>
        </p15:guide>
        <p15:guide id="2" pos="21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D6EC"/>
    <a:srgbClr val="FF5A00"/>
    <a:srgbClr val="0098D0"/>
    <a:srgbClr val="0064C8"/>
    <a:srgbClr val="B197D3"/>
    <a:srgbClr val="FFBE3C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7" autoAdjust="0"/>
    <p:restoredTop sz="94647" autoAdjust="0"/>
  </p:normalViewPr>
  <p:slideViewPr>
    <p:cSldViewPr>
      <p:cViewPr varScale="1">
        <p:scale>
          <a:sx n="113" d="100"/>
          <a:sy n="113" d="100"/>
        </p:scale>
        <p:origin x="1327" y="55"/>
      </p:cViewPr>
      <p:guideLst>
        <p:guide orient="horz" pos="414"/>
        <p:guide pos="126"/>
      </p:guideLst>
    </p:cSldViewPr>
  </p:slideViewPr>
  <p:outlineViewPr>
    <p:cViewPr>
      <p:scale>
        <a:sx n="33" d="100"/>
        <a:sy n="33" d="100"/>
      </p:scale>
      <p:origin x="0" y="7668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90" d="100"/>
          <a:sy n="90" d="100"/>
        </p:scale>
        <p:origin x="-2070" y="-72"/>
      </p:cViewPr>
      <p:guideLst>
        <p:guide orient="horz" pos="3108"/>
        <p:guide pos="21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kumimoji="1" lang="ja-JP" altLang="en-US" sz="1400" dirty="0" smtClean="0">
                <a:latin typeface="ＭＳ Ｐゴシック" pitchFamily="50" charset="-128"/>
                <a:ea typeface="ＭＳ Ｐゴシック" pitchFamily="50" charset="-128"/>
              </a:rPr>
              <a:t>機密性○</a:t>
            </a:r>
            <a:endParaRPr kumimoji="1" lang="ja-JP" altLang="en-US" sz="1400" dirty="0">
              <a:latin typeface="ＭＳ Ｐゴシック" pitchFamily="50" charset="-128"/>
              <a:ea typeface="ＭＳ Ｐゴシック" pitchFamily="50" charset="-128"/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0C1D9C-4153-45A3-ABA8-5AC906D324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6108798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400">
                <a:latin typeface="ＭＳ Ｐゴシック" pitchFamily="50" charset="-128"/>
                <a:ea typeface="ＭＳ Ｐゴシック" pitchFamily="50" charset="-128"/>
              </a:defRPr>
            </a:lvl1pPr>
          </a:lstStyle>
          <a:p>
            <a:r>
              <a:rPr lang="ja-JP" altLang="en-US" dirty="0" smtClean="0"/>
              <a:t>機密性○</a:t>
            </a:r>
            <a:endParaRPr lang="en-US" altLang="ja-JP" dirty="0" smtClean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95325" y="739775"/>
            <a:ext cx="534511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35E722-DCEB-4B9B-850A-0990A504E4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926932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3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588439"/>
            <a:ext cx="8420100" cy="55399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algn="ctr">
              <a:defRPr lang="ja-JP" altLang="en-US" sz="3600" b="1" dirty="0"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pPr marL="0" lvl="0"/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4653136"/>
            <a:ext cx="6934200" cy="125572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marL="0" indent="0" algn="ctr">
              <a:buNone/>
              <a:defRPr lang="ja-JP" altLang="en-US" sz="2400" b="1"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pPr marL="0" lvl="0" algn="ctr"/>
            <a:r>
              <a:rPr kumimoji="1" lang="ja-JP" altLang="en-US"/>
              <a:t>マスター サブタイトルの書式設定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38EED-0542-4C86-A18B-4CD095A08138}" type="datetime1">
              <a:rPr kumimoji="1" lang="ja-JP" altLang="en-US" smtClean="0"/>
              <a:t>2018/4/25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118689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1393439" y="1520788"/>
            <a:ext cx="7423989" cy="646331"/>
          </a:xfrm>
        </p:spPr>
        <p:txBody>
          <a:bodyPr wrap="square" anchor="t" anchorCtr="0">
            <a:spAutoFit/>
          </a:bodyPr>
          <a:lstStyle>
            <a:lvl1pPr algn="l">
              <a:defRPr lang="ja-JP" altLang="en-US" sz="3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dirty="0"/>
              <a:t>１．見出しの記入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7FD6B-AACB-4FB5-A82B-515F0D3C0BFC}" type="datetime1">
              <a:rPr kumimoji="1" lang="ja-JP" altLang="en-US" smtClean="0"/>
              <a:t>2018/4/25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39239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準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D6CFB-7E9F-4517-9C6C-7920C3455632}" type="datetime1">
              <a:rPr kumimoji="1" lang="ja-JP" altLang="en-US" smtClean="0"/>
              <a:t>2018/4/25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タイトル 1"/>
          <p:cNvSpPr>
            <a:spLocks noGrp="1"/>
          </p:cNvSpPr>
          <p:nvPr>
            <p:ph type="title"/>
          </p:nvPr>
        </p:nvSpPr>
        <p:spPr>
          <a:xfrm>
            <a:off x="200471" y="188640"/>
            <a:ext cx="9505503" cy="461665"/>
          </a:xfrm>
        </p:spPr>
        <p:txBody>
          <a:bodyPr wrap="square">
            <a:spAutoFit/>
          </a:bodyPr>
          <a:lstStyle>
            <a:lvl1pPr algn="l">
              <a:defRPr lang="ja-JP" altLang="en-US" sz="2400" b="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8" name="テキスト プレースホルダー 9"/>
          <p:cNvSpPr>
            <a:spLocks noGrp="1"/>
          </p:cNvSpPr>
          <p:nvPr>
            <p:ph type="body" sz="quarter" idx="13" hasCustomPrompt="1"/>
          </p:nvPr>
        </p:nvSpPr>
        <p:spPr>
          <a:xfrm>
            <a:off x="200794" y="6309320"/>
            <a:ext cx="9396722" cy="161583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（資料）●●</a:t>
            </a:r>
          </a:p>
        </p:txBody>
      </p:sp>
      <p:sp>
        <p:nvSpPr>
          <p:cNvPr id="9" name="テキスト プレースホルダー 9"/>
          <p:cNvSpPr>
            <a:spLocks noGrp="1"/>
          </p:cNvSpPr>
          <p:nvPr>
            <p:ph type="body" sz="quarter" idx="14" hasCustomPrompt="1"/>
          </p:nvPr>
        </p:nvSpPr>
        <p:spPr>
          <a:xfrm>
            <a:off x="200794" y="3104964"/>
            <a:ext cx="1853071" cy="307777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0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説明文（</a:t>
            </a:r>
            <a:r>
              <a:rPr kumimoji="1" lang="en-US" altLang="ja-JP" dirty="0"/>
              <a:t>20pt</a:t>
            </a:r>
            <a:r>
              <a:rPr kumimoji="1" lang="ja-JP" altLang="en-US" dirty="0"/>
              <a:t>）</a:t>
            </a:r>
          </a:p>
        </p:txBody>
      </p:sp>
      <p:sp>
        <p:nvSpPr>
          <p:cNvPr id="10" name="テキスト プレースホルダー 9"/>
          <p:cNvSpPr>
            <a:spLocks noGrp="1"/>
          </p:cNvSpPr>
          <p:nvPr>
            <p:ph type="body" sz="quarter" idx="15" hasCustomPrompt="1"/>
          </p:nvPr>
        </p:nvSpPr>
        <p:spPr>
          <a:xfrm>
            <a:off x="200472" y="3769295"/>
            <a:ext cx="1298432" cy="215444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説明文（</a:t>
            </a:r>
            <a:r>
              <a:rPr kumimoji="1" lang="en-US" altLang="ja-JP" dirty="0"/>
              <a:t>14pt</a:t>
            </a:r>
            <a:r>
              <a:rPr kumimoji="1" lang="ja-JP" altLang="en-US" dirty="0"/>
              <a:t>）</a:t>
            </a:r>
          </a:p>
        </p:txBody>
      </p:sp>
      <p:sp>
        <p:nvSpPr>
          <p:cNvPr id="11" name="テキスト プレースホルダー 9"/>
          <p:cNvSpPr>
            <a:spLocks noGrp="1"/>
          </p:cNvSpPr>
          <p:nvPr>
            <p:ph type="body" sz="quarter" idx="16" hasCustomPrompt="1"/>
          </p:nvPr>
        </p:nvSpPr>
        <p:spPr>
          <a:xfrm>
            <a:off x="200472" y="4365104"/>
            <a:ext cx="1102866" cy="161583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説明文（</a:t>
            </a:r>
            <a:r>
              <a:rPr kumimoji="1" lang="en-US" altLang="ja-JP" dirty="0"/>
              <a:t>10.5pt</a:t>
            </a:r>
            <a:r>
              <a:rPr kumimoji="1" lang="ja-JP" altLang="en-US" dirty="0"/>
              <a:t>）</a:t>
            </a:r>
          </a:p>
        </p:txBody>
      </p:sp>
      <p:sp>
        <p:nvSpPr>
          <p:cNvPr id="12" name="テキスト プレースホルダー 11"/>
          <p:cNvSpPr>
            <a:spLocks noGrp="1"/>
          </p:cNvSpPr>
          <p:nvPr>
            <p:ph type="body" sz="quarter" idx="17"/>
          </p:nvPr>
        </p:nvSpPr>
        <p:spPr>
          <a:xfrm>
            <a:off x="200025" y="764704"/>
            <a:ext cx="9505950" cy="525886"/>
          </a:xfrm>
          <a:solidFill>
            <a:srgbClr val="99D6EC"/>
          </a:solidFill>
          <a:ln>
            <a:noFill/>
          </a:ln>
        </p:spPr>
        <p:txBody>
          <a:bodyPr vert="horz" wrap="square" lIns="216000" tIns="108000" rIns="216000" bIns="108000" rtlCol="0" anchor="t" anchorCtr="0">
            <a:spAutoFit/>
          </a:bodyPr>
          <a:lstStyle>
            <a:lvl1pPr>
              <a:def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257175" lvl="0" indent="-257175">
              <a:spcBef>
                <a:spcPts val="600"/>
              </a:spcBef>
              <a:spcAft>
                <a:spcPts val="600"/>
              </a:spcAft>
              <a:buClr>
                <a:srgbClr val="002060"/>
              </a:buClr>
              <a:buFont typeface="Wingdings" panose="05000000000000000000" pitchFamily="2" charset="2"/>
              <a:buChar char="l"/>
            </a:pPr>
            <a:r>
              <a:rPr kumimoji="1" lang="ja-JP" altLang="en-US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40957706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>
          <a:xfrm>
            <a:off x="495300" y="6356365"/>
            <a:ext cx="2311400" cy="365125"/>
          </a:xfrm>
          <a:prstGeom prst="rect">
            <a:avLst/>
          </a:prstGeom>
        </p:spPr>
        <p:txBody>
          <a:bodyPr/>
          <a:lstStyle/>
          <a:p>
            <a:fld id="{2B0EA817-7CF4-466E-9BA3-D89990BCB6F1}" type="datetime1">
              <a:rPr lang="ja-JP" altLang="en-US" smtClean="0">
                <a:solidFill>
                  <a:prstClr val="black"/>
                </a:solidFill>
              </a:rPr>
              <a:t>2018/4/25</a:t>
            </a:fld>
            <a:endParaRPr lang="ja-JP" altLang="en-US">
              <a:solidFill>
                <a:prstClr val="black"/>
              </a:solidFill>
            </a:endParaRPr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>
          <a:xfrm>
            <a:off x="3384550" y="6356365"/>
            <a:ext cx="3136900" cy="365125"/>
          </a:xfrm>
          <a:prstGeom prst="rect">
            <a:avLst/>
          </a:prstGeom>
        </p:spPr>
        <p:txBody>
          <a:bodyPr/>
          <a:lstStyle/>
          <a:p>
            <a:endParaRPr lang="ja-JP" altLang="en-US">
              <a:solidFill>
                <a:prstClr val="black"/>
              </a:solidFill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>
          <a:xfrm>
            <a:off x="7099300" y="6356365"/>
            <a:ext cx="2311400" cy="365125"/>
          </a:xfrm>
          <a:prstGeom prst="rect">
            <a:avLst/>
          </a:prstGeom>
        </p:spPr>
        <p:txBody>
          <a:bodyPr/>
          <a:lstStyle/>
          <a:p>
            <a:fld id="{D9550142-B990-490A-A107-ED7302A7FD52}" type="slidenum">
              <a:rPr lang="ja-JP" altLang="en-US" smtClean="0">
                <a:solidFill>
                  <a:prstClr val="black"/>
                </a:solidFill>
              </a:rPr>
              <a:pPr/>
              <a:t>‹#›</a:t>
            </a:fld>
            <a:endParaRPr lang="ja-JP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33458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200025" y="274638"/>
            <a:ext cx="9469499" cy="3825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200024" y="800708"/>
            <a:ext cx="9469499" cy="1210689"/>
          </a:xfrm>
          <a:prstGeom prst="rect">
            <a:avLst/>
          </a:prstGeom>
          <a:noFill/>
        </p:spPr>
        <p:txBody>
          <a:bodyPr vert="horz" wrap="square" lIns="216000" tIns="108000" rIns="216000" bIns="108000" rtlCol="0">
            <a:spAutoFit/>
          </a:bodyPr>
          <a:lstStyle/>
          <a:p>
            <a:pPr lvl="0"/>
            <a:r>
              <a:rPr kumimoji="1" lang="ja-JP" altLang="en-US" dirty="0"/>
              <a:t>マスター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-10695" y="652026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57702473-496F-4EA5-8617-C076904D98E0}" type="datetime1">
              <a:rPr lang="ja-JP" altLang="en-US" smtClean="0"/>
              <a:t>2018/4/25</a:t>
            </a:fld>
            <a:endParaRPr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92827" y="6525345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605295" y="6525345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2598609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kumimoji="1" sz="2400" b="1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</p:titleStyle>
    <p:bodyStyle>
      <a:lvl1pPr marL="342900" indent="-342900" algn="l" defTabSz="914400" rtl="0" eaLnBrk="1" latinLnBrk="0" hangingPunct="1">
        <a:spcBef>
          <a:spcPts val="600"/>
        </a:spcBef>
        <a:spcAft>
          <a:spcPts val="600"/>
        </a:spcAft>
        <a:buClr>
          <a:srgbClr val="002060"/>
        </a:buClr>
        <a:buFont typeface="Wingdings" panose="05000000000000000000" pitchFamily="2" charset="2"/>
        <a:buChar char="l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  <a:lvl2pPr marL="742950" indent="-285750" algn="l" defTabSz="914400" rtl="0" eaLnBrk="1" latinLnBrk="0" hangingPunct="1">
        <a:spcBef>
          <a:spcPts val="600"/>
        </a:spcBef>
        <a:spcAft>
          <a:spcPts val="600"/>
        </a:spcAft>
        <a:buFont typeface="Arial" pitchFamily="34" charset="0"/>
        <a:buChar char="–"/>
        <a:defRPr kumimoji="1" sz="14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2pPr>
      <a:lvl3pPr marL="1143000" indent="-228600" algn="l" defTabSz="914400" rtl="0" eaLnBrk="1" latinLnBrk="0" hangingPunct="1">
        <a:spcBef>
          <a:spcPts val="600"/>
        </a:spcBef>
        <a:spcAft>
          <a:spcPts val="600"/>
        </a:spcAft>
        <a:buFont typeface="Arial" pitchFamily="34" charset="0"/>
        <a:buChar char="•"/>
        <a:defRPr kumimoji="1" sz="105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テキスト ボックス 39"/>
          <p:cNvSpPr txBox="1"/>
          <p:nvPr/>
        </p:nvSpPr>
        <p:spPr>
          <a:xfrm>
            <a:off x="-112960" y="-12700"/>
            <a:ext cx="10137576" cy="4864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85533" tIns="42766" rIns="85533" bIns="42766">
            <a:spAutoFit/>
          </a:bodyPr>
          <a:lstStyle>
            <a:defPPr>
              <a:defRPr lang="ja-JP"/>
            </a:defPPr>
            <a:lvl1pPr defTabSz="665964">
              <a:tabLst>
                <a:tab pos="628650" algn="l"/>
              </a:tabLst>
              <a:defRPr kumimoji="0" sz="2200" b="1" ker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marR="0" lvl="0" indent="0" algn="l" defTabSz="66596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628650" algn="l"/>
              </a:tabLst>
              <a:defRPr/>
            </a:pPr>
            <a:r>
              <a:rPr kumimoji="0" lang="ja-JP" altLang="en-US" sz="26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　日本の</a:t>
            </a:r>
            <a:r>
              <a:rPr kumimoji="0" lang="ja-JP" altLang="en-US" sz="26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電力由来</a:t>
            </a:r>
            <a:r>
              <a:rPr kumimoji="0" lang="en-US" altLang="ja-JP" sz="26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CO2</a:t>
            </a:r>
            <a:r>
              <a:rPr kumimoji="0" lang="ja-JP" altLang="en-US" sz="26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排出量の推移</a:t>
            </a:r>
            <a:endParaRPr kumimoji="0" lang="en-US" altLang="ja-JP" sz="26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1" name="スライド番号プレースホルダー 2"/>
          <p:cNvSpPr>
            <a:spLocks noGrp="1"/>
          </p:cNvSpPr>
          <p:nvPr>
            <p:ph type="sldNum" sz="quarter" idx="12"/>
          </p:nvPr>
        </p:nvSpPr>
        <p:spPr>
          <a:xfrm>
            <a:off x="7605295" y="6525345"/>
            <a:ext cx="2311400" cy="365125"/>
          </a:xfrm>
        </p:spPr>
        <p:txBody>
          <a:bodyPr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9550142-B990-490A-A107-ED7302A7FD52}" type="slidenum">
              <a:rPr kumimoji="1" lang="ja-JP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</a:t>
            </a:fld>
            <a:endParaRPr kumimoji="1" lang="ja-JP" altLang="en-US" sz="1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4" name="正方形/長方形 53"/>
          <p:cNvSpPr/>
          <p:nvPr/>
        </p:nvSpPr>
        <p:spPr bwMode="auto">
          <a:xfrm>
            <a:off x="416496" y="942337"/>
            <a:ext cx="1691118" cy="934144"/>
          </a:xfrm>
          <a:prstGeom prst="rect">
            <a:avLst/>
          </a:prstGeom>
          <a:solidFill>
            <a:schemeClr val="accent1">
              <a:lumMod val="50000"/>
            </a:schemeClr>
          </a:solidFill>
          <a:ln w="9525">
            <a:noFill/>
            <a:prstDash val="dash"/>
            <a:miter lim="800000"/>
            <a:headEnd/>
            <a:tailEnd/>
          </a:ln>
          <a:effectLst/>
          <a:extLst/>
        </p:spPr>
        <p:txBody>
          <a:bodyPr wrap="square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メイリオ"/>
                <a:cs typeface="+mn-cs"/>
              </a:rPr>
              <a:t>需要</a:t>
            </a:r>
            <a:endParaRPr kumimoji="0" lang="en-US" altLang="ja-JP" sz="1800" b="1" i="0" u="none" strike="noStrike" kern="120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メイリオ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メイリオ"/>
                <a:cs typeface="+mn-cs"/>
              </a:rPr>
              <a:t>（発電量）</a:t>
            </a:r>
            <a:endParaRPr kumimoji="0" lang="en-US" altLang="ja-JP" sz="1800" b="1" i="0" u="none" strike="noStrike" kern="120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メイリオ"/>
              <a:cs typeface="+mn-cs"/>
            </a:endParaRPr>
          </a:p>
        </p:txBody>
      </p:sp>
      <p:sp>
        <p:nvSpPr>
          <p:cNvPr id="60" name="正方形/長方形 59"/>
          <p:cNvSpPr/>
          <p:nvPr/>
        </p:nvSpPr>
        <p:spPr bwMode="auto">
          <a:xfrm>
            <a:off x="2191799" y="491983"/>
            <a:ext cx="2412000" cy="407777"/>
          </a:xfrm>
          <a:prstGeom prst="rect">
            <a:avLst/>
          </a:prstGeom>
          <a:solidFill>
            <a:schemeClr val="tx2">
              <a:lumMod val="50000"/>
            </a:schemeClr>
          </a:solidFill>
          <a:ln w="9525">
            <a:noFill/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メイリオ"/>
                <a:cs typeface="+mn-cs"/>
              </a:rPr>
              <a:t>1990</a:t>
            </a:r>
            <a:r>
              <a:rPr kumimoji="0" lang="ja-JP" alt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メイリオ"/>
                <a:cs typeface="+mn-cs"/>
              </a:rPr>
              <a:t>年</a:t>
            </a:r>
            <a:endParaRPr kumimoji="0" lang="ja-JP" altLang="en-US" sz="2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メイリオ"/>
              <a:cs typeface="+mn-cs"/>
            </a:endParaRPr>
          </a:p>
        </p:txBody>
      </p:sp>
      <p:sp>
        <p:nvSpPr>
          <p:cNvPr id="61" name="正方形/長方形 60"/>
          <p:cNvSpPr/>
          <p:nvPr/>
        </p:nvSpPr>
        <p:spPr bwMode="auto">
          <a:xfrm>
            <a:off x="4666753" y="491983"/>
            <a:ext cx="2412000" cy="407777"/>
          </a:xfrm>
          <a:prstGeom prst="rect">
            <a:avLst/>
          </a:prstGeom>
          <a:solidFill>
            <a:schemeClr val="tx2">
              <a:lumMod val="50000"/>
            </a:schemeClr>
          </a:solidFill>
          <a:ln w="9525">
            <a:noFill/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メイリオ"/>
                <a:cs typeface="+mn-cs"/>
              </a:rPr>
              <a:t>2010</a:t>
            </a:r>
            <a:r>
              <a:rPr kumimoji="0" lang="ja-JP" alt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メイリオ"/>
                <a:cs typeface="+mn-cs"/>
              </a:rPr>
              <a:t>年</a:t>
            </a:r>
            <a:endParaRPr kumimoji="0" lang="ja-JP" altLang="en-US" sz="2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メイリオ"/>
              <a:cs typeface="+mn-cs"/>
            </a:endParaRPr>
          </a:p>
        </p:txBody>
      </p:sp>
      <p:sp>
        <p:nvSpPr>
          <p:cNvPr id="62" name="正方形/長方形 61"/>
          <p:cNvSpPr/>
          <p:nvPr/>
        </p:nvSpPr>
        <p:spPr bwMode="auto">
          <a:xfrm>
            <a:off x="2677799" y="1171029"/>
            <a:ext cx="1440000" cy="476760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3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8,700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億</a:t>
            </a:r>
            <a:r>
              <a:rPr kumimoji="0" lang="en-US" altLang="ja-JP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kWh</a:t>
            </a:r>
            <a:endParaRPr kumimoji="0" lang="ja-JP" altLang="en-US" sz="3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63" name="正方形/長方形 62"/>
          <p:cNvSpPr/>
          <p:nvPr/>
        </p:nvSpPr>
        <p:spPr bwMode="auto">
          <a:xfrm>
            <a:off x="992560" y="1987905"/>
            <a:ext cx="1115054" cy="934144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9525">
            <a:noFill/>
            <a:prstDash val="dash"/>
            <a:miter lim="800000"/>
            <a:headEnd/>
            <a:tailEnd/>
          </a:ln>
          <a:effectLst/>
          <a:extLst/>
        </p:spPr>
        <p:txBody>
          <a:bodyPr wrap="square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メイリオ"/>
                <a:cs typeface="+mn-cs"/>
              </a:rPr>
              <a:t>再エネ</a:t>
            </a:r>
            <a:endParaRPr kumimoji="0" lang="en-US" altLang="ja-JP" sz="18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メイリオ"/>
              <a:cs typeface="+mn-cs"/>
            </a:endParaRPr>
          </a:p>
        </p:txBody>
      </p:sp>
      <p:sp>
        <p:nvSpPr>
          <p:cNvPr id="64" name="正方形/長方形 63"/>
          <p:cNvSpPr/>
          <p:nvPr/>
        </p:nvSpPr>
        <p:spPr bwMode="auto">
          <a:xfrm>
            <a:off x="992560" y="3068960"/>
            <a:ext cx="1115054" cy="934144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noFill/>
            <a:prstDash val="dash"/>
            <a:miter lim="800000"/>
            <a:headEnd/>
            <a:tailEnd/>
          </a:ln>
          <a:effectLst/>
          <a:extLst/>
        </p:spPr>
        <p:txBody>
          <a:bodyPr wrap="square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メイリオ"/>
                <a:cs typeface="+mn-cs"/>
              </a:rPr>
              <a:t>原子力</a:t>
            </a:r>
            <a:endParaRPr kumimoji="0" lang="en-US" altLang="ja-JP" sz="18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メイリオ"/>
              <a:cs typeface="+mn-cs"/>
            </a:endParaRPr>
          </a:p>
        </p:txBody>
      </p:sp>
      <p:sp>
        <p:nvSpPr>
          <p:cNvPr id="65" name="正方形/長方形 64"/>
          <p:cNvSpPr/>
          <p:nvPr/>
        </p:nvSpPr>
        <p:spPr bwMode="auto">
          <a:xfrm>
            <a:off x="992560" y="4159423"/>
            <a:ext cx="1115054" cy="934144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>
            <a:noFill/>
            <a:prstDash val="dash"/>
            <a:miter lim="800000"/>
            <a:headEnd/>
            <a:tailEnd/>
          </a:ln>
          <a:effectLst/>
          <a:extLst/>
        </p:spPr>
        <p:txBody>
          <a:bodyPr wrap="square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メイリオ"/>
                <a:cs typeface="+mn-cs"/>
              </a:rPr>
              <a:t>火力</a:t>
            </a:r>
            <a:endParaRPr kumimoji="0" lang="en-US" altLang="ja-JP" sz="18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メイリオ"/>
              <a:cs typeface="+mn-cs"/>
            </a:endParaRPr>
          </a:p>
        </p:txBody>
      </p:sp>
      <p:sp>
        <p:nvSpPr>
          <p:cNvPr id="66" name="正方形/長方形 65"/>
          <p:cNvSpPr/>
          <p:nvPr/>
        </p:nvSpPr>
        <p:spPr bwMode="auto">
          <a:xfrm>
            <a:off x="416496" y="5288091"/>
            <a:ext cx="1691118" cy="1219945"/>
          </a:xfrm>
          <a:prstGeom prst="rect">
            <a:avLst/>
          </a:prstGeom>
          <a:solidFill>
            <a:schemeClr val="accent6">
              <a:lumMod val="50000"/>
            </a:schemeClr>
          </a:solidFill>
          <a:ln w="9525">
            <a:noFill/>
            <a:prstDash val="dash"/>
            <a:miter lim="800000"/>
            <a:headEnd/>
            <a:tailEnd/>
          </a:ln>
          <a:effectLst/>
          <a:extLst/>
        </p:spPr>
        <p:txBody>
          <a:bodyPr wrap="square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1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メイリオ"/>
                <a:cs typeface="+mn-cs"/>
              </a:rPr>
              <a:t>CO2</a:t>
            </a:r>
            <a:r>
              <a:rPr kumimoji="0" lang="ja-JP" alt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メイリオ"/>
                <a:cs typeface="+mn-cs"/>
              </a:rPr>
              <a:t>排出量</a:t>
            </a:r>
            <a:endParaRPr kumimoji="0" lang="en-US" altLang="ja-JP" sz="1800" b="1" i="0" u="none" strike="noStrike" kern="120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メイリオ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メイリオ"/>
                <a:cs typeface="+mn-cs"/>
              </a:rPr>
              <a:t>（電力）</a:t>
            </a:r>
            <a:endParaRPr kumimoji="0" lang="en-US" altLang="ja-JP" sz="1800" b="1" i="0" u="none" strike="noStrike" kern="120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メイリオ"/>
              <a:cs typeface="+mn-cs"/>
            </a:endParaRPr>
          </a:p>
        </p:txBody>
      </p:sp>
      <p:sp>
        <p:nvSpPr>
          <p:cNvPr id="67" name="正方形/長方形 66"/>
          <p:cNvSpPr/>
          <p:nvPr/>
        </p:nvSpPr>
        <p:spPr bwMode="auto">
          <a:xfrm>
            <a:off x="3685884" y="6051769"/>
            <a:ext cx="1974379" cy="433418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  <a:effectLst/>
          <a:extLst/>
        </p:spPr>
        <p:txBody>
          <a:bodyPr wrap="square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火力発電量変化：</a:t>
            </a:r>
            <a:r>
              <a:rPr kumimoji="0" lang="en-US" altLang="ja-JP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+0.9</a:t>
            </a:r>
            <a:endParaRPr kumimoji="0" lang="en-US" altLang="ja-JP" sz="1200" b="1" i="0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火力内訳変化：</a:t>
            </a:r>
            <a:r>
              <a:rPr kumimoji="0" lang="en-US" altLang="ja-JP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4F81BD">
                    <a:lumMod val="50000"/>
                  </a:srgbClr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-0.1</a:t>
            </a:r>
            <a:endParaRPr kumimoji="0" lang="en-US" altLang="ja-JP" sz="1200" b="1" i="0" u="none" strike="noStrike" kern="1200" cap="none" spc="0" normalizeH="0" baseline="0" noProof="0" dirty="0" smtClean="0">
              <a:ln>
                <a:noFill/>
              </a:ln>
              <a:solidFill>
                <a:srgbClr val="4F81BD">
                  <a:lumMod val="50000"/>
                </a:srgbClr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68" name="大かっこ 67"/>
          <p:cNvSpPr/>
          <p:nvPr/>
        </p:nvSpPr>
        <p:spPr>
          <a:xfrm>
            <a:off x="3729426" y="6013443"/>
            <a:ext cx="1859557" cy="465566"/>
          </a:xfrm>
          <a:prstGeom prst="bracketPair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メイリオ"/>
              <a:cs typeface="+mn-cs"/>
            </a:endParaRPr>
          </a:p>
        </p:txBody>
      </p:sp>
      <p:sp>
        <p:nvSpPr>
          <p:cNvPr id="69" name="正方形/長方形 68"/>
          <p:cNvSpPr/>
          <p:nvPr/>
        </p:nvSpPr>
        <p:spPr bwMode="auto">
          <a:xfrm>
            <a:off x="7141706" y="492916"/>
            <a:ext cx="2412000" cy="407777"/>
          </a:xfrm>
          <a:prstGeom prst="rect">
            <a:avLst/>
          </a:prstGeom>
          <a:solidFill>
            <a:schemeClr val="tx2">
              <a:lumMod val="50000"/>
            </a:schemeClr>
          </a:solidFill>
          <a:ln w="9525">
            <a:noFill/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メイリオ"/>
                <a:cs typeface="+mn-cs"/>
              </a:rPr>
              <a:t>2016</a:t>
            </a:r>
            <a:r>
              <a:rPr kumimoji="0" lang="ja-JP" alt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メイリオ"/>
                <a:cs typeface="+mn-cs"/>
              </a:rPr>
              <a:t>年</a:t>
            </a:r>
            <a:endParaRPr kumimoji="0" lang="ja-JP" altLang="en-US" sz="2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メイリオ"/>
              <a:cs typeface="+mn-cs"/>
            </a:endParaRPr>
          </a:p>
        </p:txBody>
      </p:sp>
      <p:sp>
        <p:nvSpPr>
          <p:cNvPr id="71" name="正方形/長方形 70"/>
          <p:cNvSpPr/>
          <p:nvPr/>
        </p:nvSpPr>
        <p:spPr bwMode="auto">
          <a:xfrm>
            <a:off x="5152753" y="1171029"/>
            <a:ext cx="1440000" cy="476760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3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11,000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億</a:t>
            </a:r>
            <a:r>
              <a:rPr kumimoji="0" lang="en-US" altLang="ja-JP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kWh</a:t>
            </a:r>
            <a:endParaRPr kumimoji="0" lang="ja-JP" altLang="en-US" sz="3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72" name="正方形/長方形 71"/>
          <p:cNvSpPr/>
          <p:nvPr/>
        </p:nvSpPr>
        <p:spPr bwMode="auto">
          <a:xfrm>
            <a:off x="7627706" y="1171029"/>
            <a:ext cx="1440000" cy="476760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3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11,000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億</a:t>
            </a:r>
            <a:r>
              <a:rPr kumimoji="0" lang="en-US" altLang="ja-JP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kWh</a:t>
            </a:r>
            <a:endParaRPr kumimoji="0" lang="ja-JP" altLang="en-US" sz="3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73" name="正方形/長方形 72"/>
          <p:cNvSpPr/>
          <p:nvPr/>
        </p:nvSpPr>
        <p:spPr bwMode="auto">
          <a:xfrm>
            <a:off x="2677799" y="2216597"/>
            <a:ext cx="1440000" cy="476760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3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980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億</a:t>
            </a:r>
            <a:r>
              <a:rPr kumimoji="0" lang="en-US" altLang="ja-JP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kWh</a:t>
            </a:r>
            <a:endParaRPr kumimoji="0" lang="ja-JP" altLang="en-US" sz="3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74" name="正方形/長方形 73"/>
          <p:cNvSpPr/>
          <p:nvPr/>
        </p:nvSpPr>
        <p:spPr bwMode="auto">
          <a:xfrm>
            <a:off x="5152753" y="2216597"/>
            <a:ext cx="1440000" cy="476760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3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1,100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億</a:t>
            </a:r>
            <a:r>
              <a:rPr kumimoji="0" lang="en-US" altLang="ja-JP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kWh</a:t>
            </a:r>
            <a:endParaRPr kumimoji="0" lang="ja-JP" altLang="en-US" sz="3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75" name="正方形/長方形 74"/>
          <p:cNvSpPr/>
          <p:nvPr/>
        </p:nvSpPr>
        <p:spPr bwMode="auto">
          <a:xfrm>
            <a:off x="7627706" y="2216597"/>
            <a:ext cx="1440000" cy="476760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3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1,600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億</a:t>
            </a:r>
            <a:r>
              <a:rPr kumimoji="0" lang="en-US" altLang="ja-JP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kWh</a:t>
            </a:r>
            <a:endParaRPr kumimoji="0" lang="ja-JP" altLang="en-US" sz="3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76" name="正方形/長方形 75"/>
          <p:cNvSpPr/>
          <p:nvPr/>
        </p:nvSpPr>
        <p:spPr bwMode="auto">
          <a:xfrm>
            <a:off x="2677799" y="3297652"/>
            <a:ext cx="1440000" cy="476760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2,000</a:t>
            </a:r>
            <a:endParaRPr kumimoji="0" lang="en-US" altLang="ja-JP" sz="32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億</a:t>
            </a:r>
            <a:r>
              <a:rPr kumimoji="0" lang="en-US" altLang="ja-JP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kWh</a:t>
            </a:r>
            <a:endParaRPr kumimoji="0" lang="ja-JP" altLang="en-US" sz="3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77" name="正方形/長方形 76"/>
          <p:cNvSpPr/>
          <p:nvPr/>
        </p:nvSpPr>
        <p:spPr bwMode="auto">
          <a:xfrm>
            <a:off x="5152753" y="3297652"/>
            <a:ext cx="1440000" cy="476760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3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2,900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億</a:t>
            </a:r>
            <a:r>
              <a:rPr kumimoji="0" lang="en-US" altLang="ja-JP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kWh</a:t>
            </a:r>
            <a:endParaRPr kumimoji="0" lang="ja-JP" altLang="en-US" sz="3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78" name="正方形/長方形 77"/>
          <p:cNvSpPr/>
          <p:nvPr/>
        </p:nvSpPr>
        <p:spPr bwMode="auto">
          <a:xfrm>
            <a:off x="7627706" y="3297652"/>
            <a:ext cx="1440000" cy="476760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3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200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億</a:t>
            </a:r>
            <a:r>
              <a:rPr kumimoji="0" lang="en-US" altLang="ja-JP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kWh</a:t>
            </a:r>
            <a:endParaRPr kumimoji="0" lang="ja-JP" altLang="en-US" sz="3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79" name="正方形/長方形 78"/>
          <p:cNvSpPr/>
          <p:nvPr/>
        </p:nvSpPr>
        <p:spPr bwMode="auto">
          <a:xfrm>
            <a:off x="2677799" y="4202541"/>
            <a:ext cx="1440000" cy="476760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3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5,700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億</a:t>
            </a:r>
            <a:r>
              <a:rPr kumimoji="0" lang="en-US" altLang="ja-JP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kWh</a:t>
            </a:r>
            <a:endParaRPr kumimoji="0" lang="ja-JP" altLang="en-US" sz="3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80" name="正方形/長方形 79"/>
          <p:cNvSpPr/>
          <p:nvPr/>
        </p:nvSpPr>
        <p:spPr bwMode="auto">
          <a:xfrm>
            <a:off x="5152753" y="4203711"/>
            <a:ext cx="1440000" cy="476760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3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7,200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億</a:t>
            </a:r>
            <a:r>
              <a:rPr kumimoji="0" lang="en-US" altLang="ja-JP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kWh</a:t>
            </a:r>
            <a:endParaRPr kumimoji="0" lang="ja-JP" altLang="en-US" sz="3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81" name="正方形/長方形 80"/>
          <p:cNvSpPr/>
          <p:nvPr/>
        </p:nvSpPr>
        <p:spPr bwMode="auto">
          <a:xfrm>
            <a:off x="7627706" y="4189759"/>
            <a:ext cx="1440000" cy="476760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3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8,700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億</a:t>
            </a:r>
            <a:r>
              <a:rPr kumimoji="0" lang="en-US" altLang="ja-JP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kWh</a:t>
            </a:r>
            <a:endParaRPr kumimoji="0" lang="ja-JP" altLang="en-US" sz="3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82" name="正方形/長方形 81"/>
          <p:cNvSpPr/>
          <p:nvPr/>
        </p:nvSpPr>
        <p:spPr bwMode="auto">
          <a:xfrm>
            <a:off x="2111093" y="4837096"/>
            <a:ext cx="2569680" cy="358196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  <a:effectLst/>
          <a:extLst/>
        </p:spPr>
        <p:txBody>
          <a:bodyPr wrap="square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メイリオ"/>
                <a:cs typeface="+mn-cs"/>
              </a:rPr>
              <a:t>( </a:t>
            </a:r>
            <a:r>
              <a:rPr kumimoji="0" lang="ja-JP" alt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メイリオ"/>
                <a:cs typeface="+mn-cs"/>
              </a:rPr>
              <a:t>石炭</a:t>
            </a:r>
            <a:r>
              <a:rPr kumimoji="0" lang="en-US" altLang="ja-JP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メイリオ"/>
                <a:cs typeface="+mn-cs"/>
              </a:rPr>
              <a:t>1000, </a:t>
            </a:r>
            <a:r>
              <a:rPr kumimoji="0" lang="ja-JP" alt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メイリオ"/>
                <a:cs typeface="+mn-cs"/>
              </a:rPr>
              <a:t>ガス</a:t>
            </a:r>
            <a:r>
              <a:rPr kumimoji="0" lang="en-US" altLang="ja-JP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メイリオ"/>
                <a:cs typeface="+mn-cs"/>
              </a:rPr>
              <a:t>2000, </a:t>
            </a:r>
            <a:r>
              <a:rPr kumimoji="0" lang="ja-JP" alt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メイリオ"/>
                <a:cs typeface="+mn-cs"/>
              </a:rPr>
              <a:t>石油</a:t>
            </a:r>
            <a:r>
              <a:rPr kumimoji="0" lang="en-US" altLang="ja-JP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メイリオ"/>
                <a:cs typeface="+mn-cs"/>
              </a:rPr>
              <a:t>3000 )</a:t>
            </a:r>
          </a:p>
        </p:txBody>
      </p:sp>
      <p:sp>
        <p:nvSpPr>
          <p:cNvPr id="83" name="正方形/長方形 82"/>
          <p:cNvSpPr/>
          <p:nvPr/>
        </p:nvSpPr>
        <p:spPr bwMode="auto">
          <a:xfrm>
            <a:off x="4534481" y="4837096"/>
            <a:ext cx="2636465" cy="358196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  <a:effectLst/>
          <a:extLst/>
        </p:spPr>
        <p:txBody>
          <a:bodyPr wrap="square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メイリオ"/>
                <a:cs typeface="+mn-cs"/>
              </a:rPr>
              <a:t>( </a:t>
            </a:r>
            <a:r>
              <a:rPr kumimoji="0" lang="ja-JP" alt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メイリオ"/>
                <a:cs typeface="+mn-cs"/>
              </a:rPr>
              <a:t>石炭</a:t>
            </a:r>
            <a:r>
              <a:rPr kumimoji="0" lang="en-US" altLang="ja-JP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メイリオ"/>
                <a:cs typeface="+mn-cs"/>
              </a:rPr>
              <a:t>3000, </a:t>
            </a:r>
            <a:r>
              <a:rPr kumimoji="0" lang="ja-JP" alt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メイリオ"/>
                <a:cs typeface="+mn-cs"/>
              </a:rPr>
              <a:t>ガス</a:t>
            </a:r>
            <a:r>
              <a:rPr kumimoji="0" lang="en-US" altLang="ja-JP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メイリオ"/>
                <a:cs typeface="+mn-cs"/>
              </a:rPr>
              <a:t>3000, </a:t>
            </a:r>
            <a:r>
              <a:rPr kumimoji="0" lang="ja-JP" alt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メイリオ"/>
                <a:cs typeface="+mn-cs"/>
              </a:rPr>
              <a:t>石油</a:t>
            </a:r>
            <a:r>
              <a:rPr kumimoji="0" lang="en-US" altLang="ja-JP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メイリオ"/>
                <a:cs typeface="+mn-cs"/>
              </a:rPr>
              <a:t>1000)</a:t>
            </a:r>
          </a:p>
        </p:txBody>
      </p:sp>
      <p:sp>
        <p:nvSpPr>
          <p:cNvPr id="84" name="正方形/長方形 83"/>
          <p:cNvSpPr/>
          <p:nvPr/>
        </p:nvSpPr>
        <p:spPr bwMode="auto">
          <a:xfrm>
            <a:off x="6934733" y="4837096"/>
            <a:ext cx="2826650" cy="358196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  <a:effectLst/>
          <a:extLst/>
        </p:spPr>
        <p:txBody>
          <a:bodyPr wrap="square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メイリオ"/>
                <a:cs typeface="+mn-cs"/>
              </a:rPr>
              <a:t>( </a:t>
            </a:r>
            <a:r>
              <a:rPr kumimoji="0" lang="ja-JP" alt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メイリオ"/>
                <a:cs typeface="+mn-cs"/>
              </a:rPr>
              <a:t>石炭</a:t>
            </a:r>
            <a:r>
              <a:rPr kumimoji="0" lang="en-US" altLang="ja-JP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メイリオ"/>
                <a:cs typeface="+mn-cs"/>
              </a:rPr>
              <a:t>3000, </a:t>
            </a:r>
            <a:r>
              <a:rPr kumimoji="0" lang="ja-JP" alt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メイリオ"/>
                <a:cs typeface="+mn-cs"/>
              </a:rPr>
              <a:t>ガス</a:t>
            </a:r>
            <a:r>
              <a:rPr kumimoji="0" lang="en-US" altLang="ja-JP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メイリオ"/>
                <a:cs typeface="+mn-cs"/>
              </a:rPr>
              <a:t>4000, </a:t>
            </a:r>
            <a:r>
              <a:rPr kumimoji="0" lang="ja-JP" alt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メイリオ"/>
                <a:cs typeface="+mn-cs"/>
              </a:rPr>
              <a:t>石油</a:t>
            </a:r>
            <a:r>
              <a:rPr kumimoji="0" lang="en-US" altLang="ja-JP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メイリオ"/>
                <a:cs typeface="+mn-cs"/>
              </a:rPr>
              <a:t>1000 )</a:t>
            </a:r>
          </a:p>
        </p:txBody>
      </p:sp>
      <p:sp>
        <p:nvSpPr>
          <p:cNvPr id="85" name="正方形/長方形 84"/>
          <p:cNvSpPr/>
          <p:nvPr/>
        </p:nvSpPr>
        <p:spPr bwMode="auto">
          <a:xfrm>
            <a:off x="2619741" y="5367349"/>
            <a:ext cx="1721602" cy="476760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3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3.5</a:t>
            </a:r>
            <a:r>
              <a:rPr kumimoji="0" lang="ja-JP" altLang="en-US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億トン</a:t>
            </a:r>
            <a:endParaRPr kumimoji="0" lang="ja-JP" altLang="en-US" sz="3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86" name="正方形/長方形 85"/>
          <p:cNvSpPr/>
          <p:nvPr/>
        </p:nvSpPr>
        <p:spPr bwMode="auto">
          <a:xfrm>
            <a:off x="4935289" y="5354567"/>
            <a:ext cx="1721602" cy="476760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3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4.3</a:t>
            </a:r>
            <a:r>
              <a:rPr kumimoji="0" lang="ja-JP" altLang="en-US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億トン</a:t>
            </a:r>
            <a:endParaRPr kumimoji="0" lang="ja-JP" altLang="en-US" sz="3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87" name="正方形/長方形 86"/>
          <p:cNvSpPr/>
          <p:nvPr/>
        </p:nvSpPr>
        <p:spPr bwMode="auto">
          <a:xfrm>
            <a:off x="7513063" y="5354567"/>
            <a:ext cx="1721602" cy="476760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3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5.0</a:t>
            </a:r>
            <a:r>
              <a:rPr kumimoji="0" lang="ja-JP" altLang="en-US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億トン</a:t>
            </a:r>
            <a:endParaRPr kumimoji="0" lang="ja-JP" altLang="en-US" sz="3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89" name="右矢印 88"/>
          <p:cNvSpPr/>
          <p:nvPr/>
        </p:nvSpPr>
        <p:spPr bwMode="auto">
          <a:xfrm rot="19167146">
            <a:off x="4461389" y="1194616"/>
            <a:ext cx="568310" cy="510267"/>
          </a:xfrm>
          <a:prstGeom prst="rightArrow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solidFill>
              <a:schemeClr val="accent2">
                <a:lumMod val="50000"/>
              </a:schemeClr>
            </a:solidFill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メイリオ"/>
              <a:cs typeface="+mn-cs"/>
            </a:endParaRPr>
          </a:p>
        </p:txBody>
      </p:sp>
      <p:sp>
        <p:nvSpPr>
          <p:cNvPr id="92" name="右矢印 91"/>
          <p:cNvSpPr/>
          <p:nvPr/>
        </p:nvSpPr>
        <p:spPr bwMode="auto">
          <a:xfrm rot="19167146">
            <a:off x="6909661" y="2205259"/>
            <a:ext cx="568310" cy="510267"/>
          </a:xfrm>
          <a:prstGeom prst="rightArrow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solidFill>
              <a:schemeClr val="accent2">
                <a:lumMod val="50000"/>
              </a:schemeClr>
            </a:solidFill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メイリオ"/>
              <a:cs typeface="+mn-cs"/>
            </a:endParaRPr>
          </a:p>
        </p:txBody>
      </p:sp>
      <p:sp>
        <p:nvSpPr>
          <p:cNvPr id="99" name="正方形/長方形 98"/>
          <p:cNvSpPr/>
          <p:nvPr/>
        </p:nvSpPr>
        <p:spPr bwMode="auto">
          <a:xfrm>
            <a:off x="4344598" y="1268354"/>
            <a:ext cx="765494" cy="358196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  <a:effectLst/>
          <a:extLst/>
        </p:spPr>
        <p:txBody>
          <a:bodyPr wrap="square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メイリオ"/>
                <a:cs typeface="+mn-cs"/>
              </a:rPr>
              <a:t>+2000</a:t>
            </a:r>
          </a:p>
        </p:txBody>
      </p:sp>
      <p:sp>
        <p:nvSpPr>
          <p:cNvPr id="102" name="正方形/長方形 101"/>
          <p:cNvSpPr/>
          <p:nvPr/>
        </p:nvSpPr>
        <p:spPr bwMode="auto">
          <a:xfrm>
            <a:off x="6821573" y="2283540"/>
            <a:ext cx="765494" cy="358196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  <a:effectLst/>
          <a:extLst/>
        </p:spPr>
        <p:txBody>
          <a:bodyPr wrap="square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メイリオ"/>
                <a:cs typeface="+mn-cs"/>
              </a:rPr>
              <a:t>+</a:t>
            </a:r>
            <a:r>
              <a:rPr kumimoji="0" lang="en-US" altLang="ja-JP" sz="18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メイリオ"/>
                <a:cs typeface="+mn-cs"/>
              </a:rPr>
              <a:t>5</a:t>
            </a:r>
            <a:r>
              <a:rPr kumimoji="0" lang="en-US" altLang="ja-JP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メイリオ"/>
                <a:cs typeface="+mn-cs"/>
              </a:rPr>
              <a:t>00</a:t>
            </a:r>
          </a:p>
        </p:txBody>
      </p:sp>
      <p:sp>
        <p:nvSpPr>
          <p:cNvPr id="109" name="正方形/長方形 108"/>
          <p:cNvSpPr/>
          <p:nvPr/>
        </p:nvSpPr>
        <p:spPr bwMode="auto">
          <a:xfrm>
            <a:off x="6133021" y="6051769"/>
            <a:ext cx="1974379" cy="433418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  <a:effectLst/>
          <a:extLst/>
        </p:spPr>
        <p:txBody>
          <a:bodyPr wrap="square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火力発電量変化</a:t>
            </a:r>
            <a:r>
              <a:rPr kumimoji="0" lang="ja-JP" alt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：</a:t>
            </a:r>
            <a:r>
              <a:rPr kumimoji="0" lang="en-US" altLang="ja-JP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+0.9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火力内訳変化：</a:t>
            </a:r>
            <a:r>
              <a:rPr kumimoji="0" lang="en-US" altLang="ja-JP" sz="1400" b="1" i="0" u="none" strike="noStrike" kern="1200" cap="none" spc="0" normalizeH="0" baseline="0" noProof="0" dirty="0">
                <a:ln>
                  <a:noFill/>
                </a:ln>
                <a:solidFill>
                  <a:srgbClr val="4F81BD">
                    <a:lumMod val="50000"/>
                  </a:srgbClr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-</a:t>
            </a:r>
            <a:r>
              <a:rPr kumimoji="0" lang="en-US" altLang="ja-JP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4F81BD">
                    <a:lumMod val="50000"/>
                  </a:srgbClr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0.2</a:t>
            </a:r>
            <a:endParaRPr kumimoji="0" lang="en-US" altLang="ja-JP" sz="1200" b="1" i="0" u="none" strike="noStrike" kern="1200" cap="none" spc="0" normalizeH="0" baseline="0" noProof="0" dirty="0" smtClean="0">
              <a:ln>
                <a:noFill/>
              </a:ln>
              <a:solidFill>
                <a:srgbClr val="4F81BD">
                  <a:lumMod val="50000"/>
                </a:srgbClr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10" name="大かっこ 109"/>
          <p:cNvSpPr/>
          <p:nvPr/>
        </p:nvSpPr>
        <p:spPr>
          <a:xfrm>
            <a:off x="6176563" y="6013443"/>
            <a:ext cx="1859557" cy="465566"/>
          </a:xfrm>
          <a:prstGeom prst="bracketPair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メイリオ"/>
              <a:cs typeface="+mn-cs"/>
            </a:endParaRPr>
          </a:p>
        </p:txBody>
      </p:sp>
      <p:sp>
        <p:nvSpPr>
          <p:cNvPr id="120" name="正方形/長方形 119"/>
          <p:cNvSpPr/>
          <p:nvPr/>
        </p:nvSpPr>
        <p:spPr bwMode="auto">
          <a:xfrm>
            <a:off x="3790013" y="6067896"/>
            <a:ext cx="1725499" cy="227970"/>
          </a:xfrm>
          <a:prstGeom prst="rect">
            <a:avLst/>
          </a:prstGeom>
          <a:noFill/>
          <a:ln w="28575">
            <a:solidFill>
              <a:srgbClr val="C00000"/>
            </a:solidFill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メイリオ"/>
              <a:cs typeface="+mn-cs"/>
            </a:endParaRPr>
          </a:p>
        </p:txBody>
      </p:sp>
      <p:sp>
        <p:nvSpPr>
          <p:cNvPr id="123" name="正方形/長方形 122"/>
          <p:cNvSpPr/>
          <p:nvPr/>
        </p:nvSpPr>
        <p:spPr bwMode="auto">
          <a:xfrm>
            <a:off x="6271742" y="6067896"/>
            <a:ext cx="1674752" cy="227970"/>
          </a:xfrm>
          <a:prstGeom prst="rect">
            <a:avLst/>
          </a:prstGeom>
          <a:noFill/>
          <a:ln w="28575">
            <a:solidFill>
              <a:srgbClr val="C00000"/>
            </a:solidFill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メイリオ"/>
              <a:cs typeface="+mn-cs"/>
            </a:endParaRPr>
          </a:p>
        </p:txBody>
      </p:sp>
      <p:sp>
        <p:nvSpPr>
          <p:cNvPr id="124" name="正方形/長方形 123"/>
          <p:cNvSpPr/>
          <p:nvPr/>
        </p:nvSpPr>
        <p:spPr bwMode="auto">
          <a:xfrm>
            <a:off x="416496" y="1737706"/>
            <a:ext cx="421278" cy="3355861"/>
          </a:xfrm>
          <a:prstGeom prst="rect">
            <a:avLst/>
          </a:prstGeom>
          <a:solidFill>
            <a:schemeClr val="accent1">
              <a:lumMod val="50000"/>
            </a:schemeClr>
          </a:solidFill>
          <a:ln w="9525">
            <a:noFill/>
            <a:prstDash val="dash"/>
            <a:miter lim="800000"/>
            <a:headEnd/>
            <a:tailEnd/>
          </a:ln>
          <a:effectLst/>
          <a:extLst/>
        </p:spPr>
        <p:txBody>
          <a:bodyPr wrap="square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ja-JP" sz="1800" b="1" i="0" u="none" strike="noStrike" kern="120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メイリオ"/>
              <a:cs typeface="+mn-cs"/>
            </a:endParaRPr>
          </a:p>
        </p:txBody>
      </p:sp>
      <p:cxnSp>
        <p:nvCxnSpPr>
          <p:cNvPr id="125" name="直線コネクタ 124"/>
          <p:cNvCxnSpPr/>
          <p:nvPr/>
        </p:nvCxnSpPr>
        <p:spPr>
          <a:xfrm>
            <a:off x="2119674" y="6539858"/>
            <a:ext cx="7277829" cy="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直線コネクタ 125"/>
          <p:cNvCxnSpPr/>
          <p:nvPr/>
        </p:nvCxnSpPr>
        <p:spPr>
          <a:xfrm>
            <a:off x="2141308" y="4077072"/>
            <a:ext cx="7277829" cy="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直線コネクタ 126"/>
          <p:cNvCxnSpPr/>
          <p:nvPr/>
        </p:nvCxnSpPr>
        <p:spPr>
          <a:xfrm>
            <a:off x="2146339" y="2996952"/>
            <a:ext cx="7277829" cy="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8" name="直線コネクタ 127"/>
          <p:cNvCxnSpPr/>
          <p:nvPr/>
        </p:nvCxnSpPr>
        <p:spPr>
          <a:xfrm>
            <a:off x="2146339" y="1931346"/>
            <a:ext cx="7277829" cy="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29" name="グループ化 128"/>
          <p:cNvGrpSpPr/>
          <p:nvPr/>
        </p:nvGrpSpPr>
        <p:grpSpPr>
          <a:xfrm>
            <a:off x="2132065" y="5171706"/>
            <a:ext cx="7276228" cy="25400"/>
            <a:chOff x="2022585" y="3801740"/>
            <a:chExt cx="7422481" cy="25400"/>
          </a:xfrm>
        </p:grpSpPr>
        <p:cxnSp>
          <p:nvCxnSpPr>
            <p:cNvPr id="130" name="直線コネクタ 129"/>
            <p:cNvCxnSpPr/>
            <p:nvPr/>
          </p:nvCxnSpPr>
          <p:spPr>
            <a:xfrm>
              <a:off x="2026072" y="3801740"/>
              <a:ext cx="7418994" cy="0"/>
            </a:xfrm>
            <a:prstGeom prst="line">
              <a:avLst/>
            </a:prstGeom>
            <a:ln w="12700">
              <a:solidFill>
                <a:schemeClr val="tx2">
                  <a:lumMod val="50000"/>
                </a:schemeClr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1" name="直線コネクタ 130"/>
            <p:cNvCxnSpPr/>
            <p:nvPr/>
          </p:nvCxnSpPr>
          <p:spPr>
            <a:xfrm>
              <a:off x="2022585" y="3827140"/>
              <a:ext cx="7418994" cy="0"/>
            </a:xfrm>
            <a:prstGeom prst="line">
              <a:avLst/>
            </a:prstGeom>
            <a:ln w="12700">
              <a:solidFill>
                <a:schemeClr val="tx2">
                  <a:lumMod val="50000"/>
                </a:schemeClr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8" name="右矢印 87"/>
          <p:cNvSpPr/>
          <p:nvPr/>
        </p:nvSpPr>
        <p:spPr bwMode="auto">
          <a:xfrm rot="19167146">
            <a:off x="4456484" y="4200530"/>
            <a:ext cx="568310" cy="510267"/>
          </a:xfrm>
          <a:prstGeom prst="rightArrow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solidFill>
              <a:schemeClr val="accent2">
                <a:lumMod val="50000"/>
              </a:schemeClr>
            </a:solidFill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メイリオ"/>
              <a:cs typeface="+mn-cs"/>
            </a:endParaRPr>
          </a:p>
        </p:txBody>
      </p:sp>
      <p:sp>
        <p:nvSpPr>
          <p:cNvPr id="132" name="正方形/長方形 131"/>
          <p:cNvSpPr/>
          <p:nvPr/>
        </p:nvSpPr>
        <p:spPr bwMode="auto">
          <a:xfrm>
            <a:off x="4333099" y="4291158"/>
            <a:ext cx="765494" cy="358196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  <a:effectLst/>
          <a:extLst/>
        </p:spPr>
        <p:txBody>
          <a:bodyPr wrap="square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メイリオ"/>
                <a:cs typeface="+mn-cs"/>
              </a:rPr>
              <a:t>+1000</a:t>
            </a:r>
          </a:p>
        </p:txBody>
      </p:sp>
      <p:sp>
        <p:nvSpPr>
          <p:cNvPr id="90" name="正方形/長方形 89"/>
          <p:cNvSpPr/>
          <p:nvPr/>
        </p:nvSpPr>
        <p:spPr bwMode="auto">
          <a:xfrm>
            <a:off x="327596" y="6527188"/>
            <a:ext cx="4418464" cy="358196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  <a:effectLst/>
          <a:extLst/>
        </p:spPr>
        <p:txBody>
          <a:bodyPr wrap="square"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1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メイリオ"/>
                <a:cs typeface="+mn-cs"/>
              </a:rPr>
              <a:t>※</a:t>
            </a:r>
            <a:r>
              <a:rPr kumimoji="0" lang="ja-JP" altLang="en-US" sz="1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メイリオ"/>
                <a:cs typeface="+mn-cs"/>
              </a:rPr>
              <a:t>数字は概数。四捨五入の関係で合計が合わない場合がある。</a:t>
            </a:r>
            <a:endParaRPr kumimoji="0" lang="en-US" altLang="ja-JP" sz="10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メイリオ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1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メイリオ"/>
                <a:cs typeface="+mn-cs"/>
              </a:rPr>
              <a:t>※</a:t>
            </a:r>
            <a:r>
              <a:rPr kumimoji="0" lang="ja-JP" altLang="en-US" sz="1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メイリオ"/>
                <a:cs typeface="+mn-cs"/>
              </a:rPr>
              <a:t> 排出係数は総合エネルギー統計ベースであり</a:t>
            </a:r>
            <a:r>
              <a:rPr kumimoji="0" lang="en-US" altLang="ja-JP" sz="1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メイリオ"/>
                <a:cs typeface="+mn-cs"/>
              </a:rPr>
              <a:t>IEA</a:t>
            </a:r>
            <a:r>
              <a:rPr kumimoji="0" lang="ja-JP" altLang="en-US" sz="1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メイリオ"/>
                <a:cs typeface="+mn-cs"/>
              </a:rPr>
              <a:t>の定義と</a:t>
            </a:r>
            <a:r>
              <a:rPr kumimoji="0" lang="ja-JP" alt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メイリオ"/>
                <a:cs typeface="+mn-cs"/>
              </a:rPr>
              <a:t>は</a:t>
            </a:r>
            <a:r>
              <a:rPr kumimoji="0" lang="ja-JP" altLang="en-US" sz="1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メイリオ"/>
                <a:cs typeface="+mn-cs"/>
              </a:rPr>
              <a:t>異なる。</a:t>
            </a:r>
            <a:endParaRPr kumimoji="0" lang="en-US" altLang="ja-JP" sz="10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メイリオ"/>
              <a:cs typeface="+mn-cs"/>
            </a:endParaRPr>
          </a:p>
        </p:txBody>
      </p:sp>
      <p:sp>
        <p:nvSpPr>
          <p:cNvPr id="94" name="正方形/長方形 93"/>
          <p:cNvSpPr/>
          <p:nvPr/>
        </p:nvSpPr>
        <p:spPr bwMode="auto">
          <a:xfrm>
            <a:off x="3641663" y="6525344"/>
            <a:ext cx="5860541" cy="358196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  <a:effectLst/>
          <a:extLst/>
        </p:spPr>
        <p:txBody>
          <a:bodyPr wrap="square" rtlCol="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メイリオ"/>
                <a:cs typeface="+mn-cs"/>
              </a:rPr>
              <a:t>（出所）総合エネルギー統計</a:t>
            </a:r>
            <a:r>
              <a:rPr kumimoji="0" lang="en-US" altLang="ja-JP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メイリオ"/>
                <a:cs typeface="+mn-cs"/>
              </a:rPr>
              <a:t>, IEA</a:t>
            </a:r>
            <a:r>
              <a:rPr kumimoji="0" lang="ja-JP" alt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メイリオ"/>
                <a:cs typeface="+mn-cs"/>
              </a:rPr>
              <a:t> </a:t>
            </a:r>
            <a:r>
              <a:rPr kumimoji="0" lang="en-US" altLang="ja-JP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メイリオ"/>
                <a:cs typeface="+mn-cs"/>
              </a:rPr>
              <a:t>Energy Balances</a:t>
            </a:r>
            <a:r>
              <a:rPr kumimoji="0" lang="ja-JP" alt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メイリオ"/>
                <a:cs typeface="+mn-cs"/>
              </a:rPr>
              <a:t>等より作成</a:t>
            </a:r>
            <a:endParaRPr kumimoji="0" lang="en-US" altLang="ja-JP" sz="12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メイリオ"/>
              <a:cs typeface="+mn-cs"/>
            </a:endParaRPr>
          </a:p>
        </p:txBody>
      </p:sp>
      <p:sp>
        <p:nvSpPr>
          <p:cNvPr id="95" name="正方形/長方形 94"/>
          <p:cNvSpPr/>
          <p:nvPr/>
        </p:nvSpPr>
        <p:spPr bwMode="auto">
          <a:xfrm>
            <a:off x="2620776" y="5718208"/>
            <a:ext cx="1548644" cy="358196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  <a:effectLst/>
          <a:extLst/>
        </p:spPr>
        <p:txBody>
          <a:bodyPr wrap="square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メイリオ"/>
                <a:cs typeface="+mn-cs"/>
              </a:rPr>
              <a:t>(0.46</a:t>
            </a:r>
            <a:r>
              <a:rPr kumimoji="0" lang="en-US" altLang="ja-JP" sz="1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メイリオ"/>
                <a:cs typeface="+mn-cs"/>
              </a:rPr>
              <a:t> kgCO2/kWh</a:t>
            </a:r>
            <a:r>
              <a:rPr kumimoji="0" lang="en-US" altLang="ja-JP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メイリオ"/>
                <a:cs typeface="+mn-cs"/>
              </a:rPr>
              <a:t>)</a:t>
            </a:r>
          </a:p>
        </p:txBody>
      </p:sp>
      <p:sp>
        <p:nvSpPr>
          <p:cNvPr id="98" name="正方形/長方形 97"/>
          <p:cNvSpPr/>
          <p:nvPr/>
        </p:nvSpPr>
        <p:spPr bwMode="auto">
          <a:xfrm>
            <a:off x="4916524" y="5718208"/>
            <a:ext cx="1548644" cy="358196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  <a:effectLst/>
          <a:extLst/>
        </p:spPr>
        <p:txBody>
          <a:bodyPr wrap="square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メイリオ"/>
                <a:cs typeface="+mn-cs"/>
              </a:rPr>
              <a:t>(0.42</a:t>
            </a:r>
            <a:r>
              <a:rPr kumimoji="0" lang="en-US" altLang="ja-JP" sz="1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メイリオ"/>
                <a:cs typeface="+mn-cs"/>
              </a:rPr>
              <a:t> kgCO2/kWh</a:t>
            </a:r>
            <a:r>
              <a:rPr kumimoji="0" lang="en-US" altLang="ja-JP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メイリオ"/>
                <a:cs typeface="+mn-cs"/>
              </a:rPr>
              <a:t>)</a:t>
            </a:r>
          </a:p>
        </p:txBody>
      </p:sp>
      <p:sp>
        <p:nvSpPr>
          <p:cNvPr id="100" name="正方形/長方形 99"/>
          <p:cNvSpPr/>
          <p:nvPr/>
        </p:nvSpPr>
        <p:spPr bwMode="auto">
          <a:xfrm>
            <a:off x="7593520" y="5720556"/>
            <a:ext cx="1548644" cy="358196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  <a:effectLst/>
          <a:extLst/>
        </p:spPr>
        <p:txBody>
          <a:bodyPr wrap="square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メイリオ"/>
                <a:cs typeface="+mn-cs"/>
              </a:rPr>
              <a:t>(0.52</a:t>
            </a:r>
            <a:r>
              <a:rPr kumimoji="0" lang="en-US" altLang="ja-JP" sz="1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メイリオ"/>
                <a:cs typeface="+mn-cs"/>
              </a:rPr>
              <a:t> kgCO2/kWh</a:t>
            </a:r>
            <a:r>
              <a:rPr kumimoji="0" lang="en-US" altLang="ja-JP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メイリオ"/>
                <a:cs typeface="+mn-cs"/>
              </a:rPr>
              <a:t>)</a:t>
            </a:r>
          </a:p>
        </p:txBody>
      </p:sp>
      <p:sp>
        <p:nvSpPr>
          <p:cNvPr id="112" name="右矢印 111"/>
          <p:cNvSpPr/>
          <p:nvPr/>
        </p:nvSpPr>
        <p:spPr bwMode="auto">
          <a:xfrm rot="2372181">
            <a:off x="6924518" y="3322791"/>
            <a:ext cx="568310" cy="510267"/>
          </a:xfrm>
          <a:prstGeom prst="rightArrow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2">
                <a:lumMod val="50000"/>
              </a:schemeClr>
            </a:solidFill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メイリオ"/>
              <a:cs typeface="+mn-cs"/>
            </a:endParaRPr>
          </a:p>
        </p:txBody>
      </p:sp>
      <p:sp>
        <p:nvSpPr>
          <p:cNvPr id="114" name="正方形/長方形 113"/>
          <p:cNvSpPr/>
          <p:nvPr/>
        </p:nvSpPr>
        <p:spPr bwMode="auto">
          <a:xfrm>
            <a:off x="6726286" y="3369786"/>
            <a:ext cx="871492" cy="358196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  <a:effectLst/>
          <a:extLst/>
        </p:spPr>
        <p:txBody>
          <a:bodyPr wrap="square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4F81BD">
                    <a:lumMod val="50000"/>
                  </a:srgbClr>
                </a:solidFill>
                <a:effectLst/>
                <a:uLnTx/>
                <a:uFillTx/>
                <a:latin typeface="Calibri"/>
                <a:ea typeface="メイリオ"/>
                <a:cs typeface="+mn-cs"/>
              </a:rPr>
              <a:t>-2800</a:t>
            </a:r>
          </a:p>
        </p:txBody>
      </p:sp>
      <p:sp>
        <p:nvSpPr>
          <p:cNvPr id="115" name="右矢印 114"/>
          <p:cNvSpPr/>
          <p:nvPr/>
        </p:nvSpPr>
        <p:spPr bwMode="auto">
          <a:xfrm rot="19167146">
            <a:off x="6969438" y="4200530"/>
            <a:ext cx="568310" cy="510267"/>
          </a:xfrm>
          <a:prstGeom prst="rightArrow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solidFill>
              <a:schemeClr val="accent2">
                <a:lumMod val="50000"/>
              </a:schemeClr>
            </a:solidFill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メイリオ"/>
              <a:cs typeface="+mn-cs"/>
            </a:endParaRPr>
          </a:p>
        </p:txBody>
      </p:sp>
      <p:sp>
        <p:nvSpPr>
          <p:cNvPr id="119" name="正方形/長方形 118"/>
          <p:cNvSpPr/>
          <p:nvPr/>
        </p:nvSpPr>
        <p:spPr bwMode="auto">
          <a:xfrm>
            <a:off x="6846053" y="4291158"/>
            <a:ext cx="765494" cy="358196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  <a:effectLst/>
          <a:extLst/>
        </p:spPr>
        <p:txBody>
          <a:bodyPr wrap="square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メイリオ"/>
                <a:cs typeface="+mn-cs"/>
              </a:rPr>
              <a:t>+2000</a:t>
            </a:r>
          </a:p>
        </p:txBody>
      </p:sp>
      <p:sp>
        <p:nvSpPr>
          <p:cNvPr id="122" name="右矢印 121"/>
          <p:cNvSpPr/>
          <p:nvPr/>
        </p:nvSpPr>
        <p:spPr bwMode="auto">
          <a:xfrm rot="19167146">
            <a:off x="4469184" y="3230518"/>
            <a:ext cx="568310" cy="510267"/>
          </a:xfrm>
          <a:prstGeom prst="rightArrow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solidFill>
              <a:schemeClr val="accent2">
                <a:lumMod val="50000"/>
              </a:schemeClr>
            </a:solidFill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メイリオ"/>
              <a:cs typeface="+mn-cs"/>
            </a:endParaRPr>
          </a:p>
        </p:txBody>
      </p:sp>
      <p:sp>
        <p:nvSpPr>
          <p:cNvPr id="138" name="正方形/長方形 137"/>
          <p:cNvSpPr/>
          <p:nvPr/>
        </p:nvSpPr>
        <p:spPr bwMode="auto">
          <a:xfrm>
            <a:off x="4345799" y="3321146"/>
            <a:ext cx="765494" cy="358196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  <a:effectLst/>
          <a:extLst/>
        </p:spPr>
        <p:txBody>
          <a:bodyPr wrap="square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メイリオ"/>
                <a:cs typeface="+mn-cs"/>
              </a:rPr>
              <a:t>+1000</a:t>
            </a:r>
          </a:p>
        </p:txBody>
      </p:sp>
      <p:sp>
        <p:nvSpPr>
          <p:cNvPr id="141" name="右矢印 140"/>
          <p:cNvSpPr/>
          <p:nvPr/>
        </p:nvSpPr>
        <p:spPr bwMode="auto">
          <a:xfrm rot="19167146">
            <a:off x="4413010" y="5365358"/>
            <a:ext cx="568310" cy="510267"/>
          </a:xfrm>
          <a:prstGeom prst="rightArrow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solidFill>
              <a:schemeClr val="accent2">
                <a:lumMod val="50000"/>
              </a:schemeClr>
            </a:solidFill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メイリオ"/>
              <a:cs typeface="+mn-cs"/>
            </a:endParaRPr>
          </a:p>
        </p:txBody>
      </p:sp>
      <p:sp>
        <p:nvSpPr>
          <p:cNvPr id="142" name="正方形/長方形 141"/>
          <p:cNvSpPr/>
          <p:nvPr/>
        </p:nvSpPr>
        <p:spPr bwMode="auto">
          <a:xfrm>
            <a:off x="4324420" y="5455986"/>
            <a:ext cx="695904" cy="358196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  <a:effectLst/>
          <a:extLst/>
        </p:spPr>
        <p:txBody>
          <a:bodyPr wrap="square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メイリオ"/>
                <a:cs typeface="+mn-cs"/>
              </a:rPr>
              <a:t>+0.8</a:t>
            </a:r>
          </a:p>
        </p:txBody>
      </p:sp>
      <p:sp>
        <p:nvSpPr>
          <p:cNvPr id="143" name="右矢印 142"/>
          <p:cNvSpPr/>
          <p:nvPr/>
        </p:nvSpPr>
        <p:spPr bwMode="auto">
          <a:xfrm rot="19167146">
            <a:off x="6925964" y="5365358"/>
            <a:ext cx="568310" cy="510267"/>
          </a:xfrm>
          <a:prstGeom prst="rightArrow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solidFill>
              <a:schemeClr val="accent2">
                <a:lumMod val="50000"/>
              </a:schemeClr>
            </a:solidFill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メイリオ"/>
              <a:cs typeface="+mn-cs"/>
            </a:endParaRPr>
          </a:p>
        </p:txBody>
      </p:sp>
      <p:sp>
        <p:nvSpPr>
          <p:cNvPr id="144" name="正方形/長方形 143"/>
          <p:cNvSpPr/>
          <p:nvPr/>
        </p:nvSpPr>
        <p:spPr bwMode="auto">
          <a:xfrm>
            <a:off x="6837374" y="5455986"/>
            <a:ext cx="695904" cy="358196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  <a:effectLst/>
          <a:extLst/>
        </p:spPr>
        <p:txBody>
          <a:bodyPr wrap="square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メイリオ"/>
                <a:cs typeface="+mn-cs"/>
              </a:rPr>
              <a:t>+0.8</a:t>
            </a:r>
          </a:p>
        </p:txBody>
      </p:sp>
      <p:sp>
        <p:nvSpPr>
          <p:cNvPr id="145" name="円/楕円 144"/>
          <p:cNvSpPr/>
          <p:nvPr/>
        </p:nvSpPr>
        <p:spPr bwMode="auto">
          <a:xfrm>
            <a:off x="4317628" y="4112091"/>
            <a:ext cx="805593" cy="782469"/>
          </a:xfrm>
          <a:prstGeom prst="ellipse">
            <a:avLst/>
          </a:prstGeom>
          <a:noFill/>
          <a:ln w="28575">
            <a:solidFill>
              <a:srgbClr val="C00000"/>
            </a:solidFill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メイリオ"/>
              <a:cs typeface="+mn-cs"/>
            </a:endParaRPr>
          </a:p>
        </p:txBody>
      </p:sp>
      <p:sp>
        <p:nvSpPr>
          <p:cNvPr id="146" name="正方形/長方形 145"/>
          <p:cNvSpPr/>
          <p:nvPr/>
        </p:nvSpPr>
        <p:spPr bwMode="auto">
          <a:xfrm>
            <a:off x="6674170" y="3202330"/>
            <a:ext cx="1015134" cy="1605154"/>
          </a:xfrm>
          <a:prstGeom prst="rect">
            <a:avLst/>
          </a:prstGeom>
          <a:noFill/>
          <a:ln w="28575">
            <a:solidFill>
              <a:srgbClr val="C00000"/>
            </a:solidFill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メイリオ"/>
              <a:cs typeface="+mn-cs"/>
            </a:endParaRPr>
          </a:p>
        </p:txBody>
      </p:sp>
      <p:sp>
        <p:nvSpPr>
          <p:cNvPr id="91" name="右矢印 90"/>
          <p:cNvSpPr/>
          <p:nvPr/>
        </p:nvSpPr>
        <p:spPr bwMode="auto">
          <a:xfrm rot="2372181">
            <a:off x="6960709" y="1175251"/>
            <a:ext cx="568310" cy="510267"/>
          </a:xfrm>
          <a:prstGeom prst="rightArrow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2">
                <a:lumMod val="50000"/>
              </a:schemeClr>
            </a:solidFill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メイリオ"/>
              <a:cs typeface="+mn-cs"/>
            </a:endParaRPr>
          </a:p>
        </p:txBody>
      </p:sp>
      <p:sp>
        <p:nvSpPr>
          <p:cNvPr id="93" name="正方形/長方形 92"/>
          <p:cNvSpPr/>
          <p:nvPr/>
        </p:nvSpPr>
        <p:spPr bwMode="auto">
          <a:xfrm>
            <a:off x="6824321" y="1222667"/>
            <a:ext cx="765494" cy="358196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  <a:effectLst/>
          <a:extLst/>
        </p:spPr>
        <p:txBody>
          <a:bodyPr wrap="square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1F497D">
                    <a:lumMod val="50000"/>
                  </a:srgbClr>
                </a:solidFill>
                <a:effectLst/>
                <a:uLnTx/>
                <a:uFillTx/>
                <a:latin typeface="Calibri"/>
                <a:ea typeface="メイリオ"/>
                <a:cs typeface="+mn-cs"/>
              </a:rPr>
              <a:t>-1000</a:t>
            </a:r>
          </a:p>
        </p:txBody>
      </p:sp>
      <p:sp>
        <p:nvSpPr>
          <p:cNvPr id="96" name="右矢印 95"/>
          <p:cNvSpPr/>
          <p:nvPr/>
        </p:nvSpPr>
        <p:spPr bwMode="auto">
          <a:xfrm rot="19167146">
            <a:off x="4466413" y="2103790"/>
            <a:ext cx="568310" cy="510267"/>
          </a:xfrm>
          <a:prstGeom prst="rightArrow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solidFill>
              <a:schemeClr val="accent2">
                <a:lumMod val="50000"/>
              </a:schemeClr>
            </a:solidFill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メイリオ"/>
              <a:cs typeface="+mn-cs"/>
            </a:endParaRPr>
          </a:p>
        </p:txBody>
      </p:sp>
      <p:sp>
        <p:nvSpPr>
          <p:cNvPr id="97" name="正方形/長方形 96"/>
          <p:cNvSpPr/>
          <p:nvPr/>
        </p:nvSpPr>
        <p:spPr bwMode="auto">
          <a:xfrm>
            <a:off x="4343028" y="2194418"/>
            <a:ext cx="765494" cy="358196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  <a:effectLst/>
          <a:extLst/>
        </p:spPr>
        <p:txBody>
          <a:bodyPr wrap="square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メイリオ"/>
                <a:cs typeface="+mn-cs"/>
              </a:rPr>
              <a:t>+100</a:t>
            </a:r>
          </a:p>
        </p:txBody>
      </p:sp>
    </p:spTree>
    <p:extLst>
      <p:ext uri="{BB962C8B-B14F-4D97-AF65-F5344CB8AC3E}">
        <p14:creationId xmlns:p14="http://schemas.microsoft.com/office/powerpoint/2010/main" val="19322389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ユーザー定義 1">
      <a:majorFont>
        <a:latin typeface="Calibri"/>
        <a:ea typeface="メイリオ"/>
        <a:cs typeface=""/>
      </a:majorFont>
      <a:minorFont>
        <a:latin typeface="Calibri"/>
        <a:ea typeface="メイリオ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rgbClr val="DDDDDD"/>
        </a:solidFill>
        <a:ln w="9525">
          <a:solidFill>
            <a:srgbClr val="B2B2B2"/>
          </a:solidFill>
          <a:miter lim="800000"/>
          <a:headEnd/>
          <a:tailEnd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wrap="none" anchor="ctr"/>
      <a:lstStyle>
        <a:defPPr algn="l">
          <a:defRPr kumimoji="0" sz="1800" dirty="0"/>
        </a:defPPr>
      </a:lstStyle>
    </a:spDef>
    <a:txDef>
      <a:spPr>
        <a:noFill/>
      </a:spPr>
      <a:bodyPr wrap="none" rtlCol="0">
        <a:spAutoFit/>
      </a:bodyPr>
      <a:lstStyle>
        <a:defPPr>
          <a:defRPr kumimoji="1" dirty="0" smtClean="0">
            <a:latin typeface="メイリオ" panose="020B0604030504040204" pitchFamily="50" charset="-128"/>
            <a:ea typeface="メイリオ" panose="020B0604030504040204" pitchFamily="50" charset="-128"/>
            <a:cs typeface="メイリオ" panose="020B0604030504040204" pitchFamily="50" charset="-128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0</TotalTime>
  <Words>193</Words>
  <Application>Microsoft Office PowerPoint</Application>
  <PresentationFormat>A4 210 x 297 mm</PresentationFormat>
  <Paragraphs>62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Meiryo UI</vt:lpstr>
      <vt:lpstr>ＭＳ Ｐゴシック</vt:lpstr>
      <vt:lpstr>メイリオ</vt:lpstr>
      <vt:lpstr>Arial</vt:lpstr>
      <vt:lpstr>Calibri</vt:lpstr>
      <vt:lpstr>Wingdings</vt:lpstr>
      <vt:lpstr>blank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Windows ユーザー</dc:creator>
  <cp:lastModifiedBy>Windows ユーザー</cp:lastModifiedBy>
  <cp:revision>1</cp:revision>
  <cp:lastPrinted>2018-03-30T02:21:52Z</cp:lastPrinted>
  <dcterms:created xsi:type="dcterms:W3CDTF">2018-04-25T04:56:47Z</dcterms:created>
  <dcterms:modified xsi:type="dcterms:W3CDTF">2018-04-25T04:57:17Z</dcterms:modified>
</cp:coreProperties>
</file>