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D6EC"/>
    <a:srgbClr val="FF5A00"/>
    <a:srgbClr val="0098D0"/>
    <a:srgbClr val="0064C8"/>
    <a:srgbClr val="B197D3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2" autoAdjust="0"/>
    <p:restoredTop sz="94647" autoAdjust="0"/>
  </p:normalViewPr>
  <p:slideViewPr>
    <p:cSldViewPr>
      <p:cViewPr varScale="1">
        <p:scale>
          <a:sx n="73" d="100"/>
          <a:sy n="73" d="100"/>
        </p:scale>
        <p:origin x="1146" y="6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2018/4/23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2018/4/23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テキスト ボックス 39"/>
          <p:cNvSpPr txBox="1"/>
          <p:nvPr/>
        </p:nvSpPr>
        <p:spPr>
          <a:xfrm>
            <a:off x="-112960" y="-12700"/>
            <a:ext cx="10137576" cy="48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5533" tIns="42766" rIns="85533" bIns="42766">
            <a:spAutoFit/>
          </a:bodyPr>
          <a:lstStyle>
            <a:defPPr>
              <a:defRPr lang="ja-JP"/>
            </a:defPPr>
            <a:lvl1pPr defTabSz="665964">
              <a:tabLst>
                <a:tab pos="628650" algn="l"/>
              </a:tabLst>
              <a:defRPr kumimoji="0" sz="2200" b="1" ker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z="2600" dirty="0" smtClean="0"/>
              <a:t>　英国の</a:t>
            </a:r>
            <a:r>
              <a:rPr lang="ja-JP" altLang="en-US" sz="2600" dirty="0"/>
              <a:t>電力由来</a:t>
            </a:r>
            <a:r>
              <a:rPr lang="en-US" altLang="ja-JP" sz="2600" dirty="0"/>
              <a:t>CO2</a:t>
            </a:r>
            <a:r>
              <a:rPr lang="ja-JP" altLang="en-US" sz="2600" dirty="0"/>
              <a:t>排出量の推移</a:t>
            </a:r>
            <a:endParaRPr lang="en-US" altLang="ja-JP" sz="2600" dirty="0"/>
          </a:p>
        </p:txBody>
      </p:sp>
      <p:sp>
        <p:nvSpPr>
          <p:cNvPr id="31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605295" y="6525345"/>
            <a:ext cx="2311400" cy="365125"/>
          </a:xfrm>
        </p:spPr>
        <p:txBody>
          <a:bodyPr anchor="ctr"/>
          <a:lstStyle/>
          <a:p>
            <a:fld id="{D9550142-B990-490A-A107-ED7302A7FD52}" type="slidenum">
              <a:rPr kumimoji="1" lang="ja-JP" altLang="en-US" smtClean="0"/>
              <a:t>0</a:t>
            </a:fld>
            <a:endParaRPr kumimoji="1" lang="ja-JP" altLang="en-US"/>
          </a:p>
        </p:txBody>
      </p:sp>
      <p:sp>
        <p:nvSpPr>
          <p:cNvPr id="54" name="正方形/長方形 53"/>
          <p:cNvSpPr/>
          <p:nvPr/>
        </p:nvSpPr>
        <p:spPr bwMode="auto">
          <a:xfrm>
            <a:off x="416496" y="942337"/>
            <a:ext cx="1691118" cy="934144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需要</a:t>
            </a:r>
            <a:endParaRPr kumimoji="0" lang="en-US" altLang="ja-JP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（発電量）</a:t>
            </a:r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60" name="正方形/長方形 59"/>
          <p:cNvSpPr/>
          <p:nvPr/>
        </p:nvSpPr>
        <p:spPr bwMode="auto">
          <a:xfrm>
            <a:off x="2191799" y="491983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400" b="1" dirty="0" smtClean="0">
                <a:solidFill>
                  <a:schemeClr val="bg1"/>
                </a:solidFill>
              </a:rPr>
              <a:t>1990</a:t>
            </a:r>
            <a:r>
              <a:rPr kumimoji="0" lang="ja-JP" altLang="en-US" sz="2400" b="1" dirty="0" smtClean="0">
                <a:solidFill>
                  <a:schemeClr val="bg1"/>
                </a:solidFill>
              </a:rPr>
              <a:t>年</a:t>
            </a:r>
            <a:endParaRPr kumimoji="0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61" name="正方形/長方形 60"/>
          <p:cNvSpPr/>
          <p:nvPr/>
        </p:nvSpPr>
        <p:spPr bwMode="auto">
          <a:xfrm>
            <a:off x="4666753" y="491983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400" b="1" dirty="0" smtClean="0">
                <a:solidFill>
                  <a:schemeClr val="bg1"/>
                </a:solidFill>
              </a:rPr>
              <a:t>2010</a:t>
            </a:r>
            <a:r>
              <a:rPr kumimoji="0" lang="ja-JP" altLang="en-US" sz="2400" b="1" dirty="0" smtClean="0">
                <a:solidFill>
                  <a:schemeClr val="bg1"/>
                </a:solidFill>
              </a:rPr>
              <a:t>年</a:t>
            </a:r>
            <a:endParaRPr kumimoji="0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62" name="正方形/長方形 61"/>
          <p:cNvSpPr/>
          <p:nvPr/>
        </p:nvSpPr>
        <p:spPr bwMode="auto">
          <a:xfrm>
            <a:off x="2677799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3,200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 bwMode="auto">
          <a:xfrm>
            <a:off x="992560" y="1987905"/>
            <a:ext cx="1115054" cy="93414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再エネ</a:t>
            </a:r>
            <a:endParaRPr kumimoji="0" lang="en-US" altLang="ja-JP" b="1" dirty="0" smtClean="0"/>
          </a:p>
        </p:txBody>
      </p:sp>
      <p:sp>
        <p:nvSpPr>
          <p:cNvPr id="64" name="正方形/長方形 63"/>
          <p:cNvSpPr/>
          <p:nvPr/>
        </p:nvSpPr>
        <p:spPr bwMode="auto">
          <a:xfrm>
            <a:off x="992560" y="3068960"/>
            <a:ext cx="1115054" cy="934144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原子力</a:t>
            </a:r>
            <a:endParaRPr kumimoji="0" lang="en-US" altLang="ja-JP" b="1" dirty="0" smtClean="0"/>
          </a:p>
        </p:txBody>
      </p:sp>
      <p:sp>
        <p:nvSpPr>
          <p:cNvPr id="65" name="正方形/長方形 64"/>
          <p:cNvSpPr/>
          <p:nvPr/>
        </p:nvSpPr>
        <p:spPr bwMode="auto">
          <a:xfrm>
            <a:off x="992560" y="4159423"/>
            <a:ext cx="1115054" cy="93414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b="1" dirty="0" smtClean="0"/>
              <a:t>火力</a:t>
            </a:r>
            <a:endParaRPr kumimoji="0" lang="en-US" altLang="ja-JP" b="1" dirty="0" smtClean="0"/>
          </a:p>
        </p:txBody>
      </p:sp>
      <p:sp>
        <p:nvSpPr>
          <p:cNvPr id="66" name="正方形/長方形 65"/>
          <p:cNvSpPr/>
          <p:nvPr/>
        </p:nvSpPr>
        <p:spPr bwMode="auto">
          <a:xfrm>
            <a:off x="416496" y="5288091"/>
            <a:ext cx="1691118" cy="1219945"/>
          </a:xfrm>
          <a:prstGeom prst="rect">
            <a:avLst/>
          </a:prstGeom>
          <a:solidFill>
            <a:schemeClr val="accent6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bg1"/>
                </a:solidFill>
              </a:rPr>
              <a:t>CO2</a:t>
            </a:r>
            <a:r>
              <a:rPr kumimoji="0" lang="ja-JP" altLang="en-US" b="1" dirty="0" smtClean="0">
                <a:solidFill>
                  <a:schemeClr val="bg1"/>
                </a:solidFill>
              </a:rPr>
              <a:t>排出量</a:t>
            </a:r>
            <a:endParaRPr kumimoji="0" lang="en-US" altLang="ja-JP" b="1" dirty="0" smtClean="0">
              <a:solidFill>
                <a:schemeClr val="bg1"/>
              </a:solidFill>
            </a:endParaRPr>
          </a:p>
          <a:p>
            <a:pPr algn="ctr"/>
            <a:r>
              <a:rPr kumimoji="0" lang="ja-JP" altLang="en-US" b="1" dirty="0" smtClean="0">
                <a:solidFill>
                  <a:schemeClr val="bg1"/>
                </a:solidFill>
              </a:rPr>
              <a:t>（電力）</a:t>
            </a:r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sp>
        <p:nvSpPr>
          <p:cNvPr id="67" name="正方形/長方形 66"/>
          <p:cNvSpPr/>
          <p:nvPr/>
        </p:nvSpPr>
        <p:spPr bwMode="auto">
          <a:xfrm>
            <a:off x="3685884" y="6051769"/>
            <a:ext cx="1974379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火力発電量変化：</a:t>
            </a:r>
            <a:r>
              <a:rPr kumimoji="0" lang="en-US" altLang="ja-JP" sz="1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+0.4</a:t>
            </a:r>
            <a:endParaRPr kumimoji="0" lang="en-US" altLang="ja-JP" sz="1200" b="1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火力内訳変化：</a:t>
            </a:r>
            <a:r>
              <a:rPr kumimoji="0" lang="en-US" altLang="ja-JP" sz="1400" b="1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-0.9</a:t>
            </a:r>
            <a:endParaRPr kumimoji="0" lang="en-US" altLang="ja-JP" sz="1200" b="1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8" name="大かっこ 67"/>
          <p:cNvSpPr/>
          <p:nvPr/>
        </p:nvSpPr>
        <p:spPr>
          <a:xfrm>
            <a:off x="3729426" y="6013443"/>
            <a:ext cx="1859557" cy="46556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正方形/長方形 68"/>
          <p:cNvSpPr/>
          <p:nvPr/>
        </p:nvSpPr>
        <p:spPr bwMode="auto">
          <a:xfrm>
            <a:off x="7141706" y="492916"/>
            <a:ext cx="2412000" cy="407777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2400" b="1" dirty="0" smtClean="0">
                <a:solidFill>
                  <a:schemeClr val="bg1"/>
                </a:solidFill>
              </a:rPr>
              <a:t>2015</a:t>
            </a:r>
            <a:r>
              <a:rPr kumimoji="0" lang="ja-JP" altLang="en-US" sz="2400" b="1" dirty="0" smtClean="0">
                <a:solidFill>
                  <a:schemeClr val="bg1"/>
                </a:solidFill>
              </a:rPr>
              <a:t>年</a:t>
            </a:r>
            <a:endParaRPr kumimoji="0" lang="ja-JP" altLang="en-US" sz="2400" b="1" dirty="0">
              <a:solidFill>
                <a:schemeClr val="bg1"/>
              </a:solidFill>
            </a:endParaRPr>
          </a:p>
        </p:txBody>
      </p:sp>
      <p:sp>
        <p:nvSpPr>
          <p:cNvPr id="71" name="正方形/長方形 70"/>
          <p:cNvSpPr/>
          <p:nvPr/>
        </p:nvSpPr>
        <p:spPr bwMode="auto">
          <a:xfrm>
            <a:off x="5152753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3,800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 bwMode="auto">
          <a:xfrm>
            <a:off x="7627706" y="117102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3,400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正方形/長方形 72"/>
          <p:cNvSpPr/>
          <p:nvPr/>
        </p:nvSpPr>
        <p:spPr bwMode="auto">
          <a:xfrm>
            <a:off x="2677799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 bwMode="auto">
          <a:xfrm>
            <a:off x="5152753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260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5" name="正方形/長方形 74"/>
          <p:cNvSpPr/>
          <p:nvPr/>
        </p:nvSpPr>
        <p:spPr bwMode="auto">
          <a:xfrm>
            <a:off x="7627706" y="2216597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840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6" name="正方形/長方形 75"/>
          <p:cNvSpPr/>
          <p:nvPr/>
        </p:nvSpPr>
        <p:spPr bwMode="auto">
          <a:xfrm>
            <a:off x="2677799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660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7" name="正方形/長方形 76"/>
          <p:cNvSpPr/>
          <p:nvPr/>
        </p:nvSpPr>
        <p:spPr bwMode="auto">
          <a:xfrm>
            <a:off x="5152753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620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8" name="正方形/長方形 77"/>
          <p:cNvSpPr/>
          <p:nvPr/>
        </p:nvSpPr>
        <p:spPr bwMode="auto">
          <a:xfrm>
            <a:off x="7627706" y="3297652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9" name="正方形/長方形 78"/>
          <p:cNvSpPr/>
          <p:nvPr/>
        </p:nvSpPr>
        <p:spPr bwMode="auto">
          <a:xfrm>
            <a:off x="2677799" y="4202541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2,500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正方形/長方形 79"/>
          <p:cNvSpPr/>
          <p:nvPr/>
        </p:nvSpPr>
        <p:spPr bwMode="auto">
          <a:xfrm>
            <a:off x="5152753" y="4203711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2,900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1" name="正方形/長方形 80"/>
          <p:cNvSpPr/>
          <p:nvPr/>
        </p:nvSpPr>
        <p:spPr bwMode="auto">
          <a:xfrm>
            <a:off x="7627706" y="4189759"/>
            <a:ext cx="1440000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1,800</a:t>
            </a:r>
          </a:p>
          <a:p>
            <a:pPr algn="r"/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</a:t>
            </a:r>
            <a:r>
              <a:rPr kumimoji="0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kWh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2" name="正方形/長方形 81"/>
          <p:cNvSpPr/>
          <p:nvPr/>
        </p:nvSpPr>
        <p:spPr bwMode="auto">
          <a:xfrm>
            <a:off x="2233489" y="4837096"/>
            <a:ext cx="249410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200" dirty="0" smtClean="0"/>
              <a:t>( </a:t>
            </a:r>
            <a:r>
              <a:rPr kumimoji="0" lang="ja-JP" altLang="en-US" sz="1200" dirty="0" smtClean="0"/>
              <a:t>石炭</a:t>
            </a:r>
            <a:r>
              <a:rPr kumimoji="0" lang="en-US" altLang="ja-JP" sz="1200" dirty="0" smtClean="0"/>
              <a:t>2000, </a:t>
            </a:r>
            <a:r>
              <a:rPr kumimoji="0" lang="ja-JP" altLang="en-US" sz="1200" dirty="0" smtClean="0"/>
              <a:t>ガス</a:t>
            </a:r>
            <a:r>
              <a:rPr kumimoji="0" lang="en-US" altLang="ja-JP" sz="1200" dirty="0" smtClean="0"/>
              <a:t>100, </a:t>
            </a:r>
            <a:r>
              <a:rPr kumimoji="0" lang="ja-JP" altLang="en-US" sz="1200" dirty="0" smtClean="0"/>
              <a:t>石油</a:t>
            </a:r>
            <a:r>
              <a:rPr kumimoji="0" lang="en-US" altLang="ja-JP" sz="1200" dirty="0" smtClean="0"/>
              <a:t>300 )</a:t>
            </a:r>
          </a:p>
        </p:txBody>
      </p:sp>
      <p:sp>
        <p:nvSpPr>
          <p:cNvPr id="83" name="正方形/長方形 82"/>
          <p:cNvSpPr/>
          <p:nvPr/>
        </p:nvSpPr>
        <p:spPr bwMode="auto">
          <a:xfrm>
            <a:off x="4664561" y="4837096"/>
            <a:ext cx="249410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200" dirty="0" smtClean="0"/>
              <a:t>( </a:t>
            </a:r>
            <a:r>
              <a:rPr kumimoji="0" lang="ja-JP" altLang="en-US" sz="1200" dirty="0" smtClean="0"/>
              <a:t>石炭</a:t>
            </a:r>
            <a:r>
              <a:rPr kumimoji="0" lang="en-US" altLang="ja-JP" sz="1200" dirty="0" smtClean="0"/>
              <a:t>1100, </a:t>
            </a:r>
            <a:r>
              <a:rPr kumimoji="0" lang="ja-JP" altLang="en-US" sz="1200" dirty="0" smtClean="0"/>
              <a:t>ガス</a:t>
            </a:r>
            <a:r>
              <a:rPr kumimoji="0" lang="en-US" altLang="ja-JP" sz="1200" dirty="0" smtClean="0"/>
              <a:t>1800, </a:t>
            </a:r>
            <a:r>
              <a:rPr kumimoji="0" lang="ja-JP" altLang="en-US" sz="1200" dirty="0" smtClean="0"/>
              <a:t>石油</a:t>
            </a:r>
            <a:r>
              <a:rPr kumimoji="0" lang="en-US" altLang="ja-JP" sz="1200" dirty="0" smtClean="0"/>
              <a:t>100)</a:t>
            </a:r>
          </a:p>
        </p:txBody>
      </p:sp>
      <p:sp>
        <p:nvSpPr>
          <p:cNvPr id="84" name="正方形/長方形 83"/>
          <p:cNvSpPr/>
          <p:nvPr/>
        </p:nvSpPr>
        <p:spPr bwMode="auto">
          <a:xfrm>
            <a:off x="7101005" y="4837096"/>
            <a:ext cx="2494107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200" dirty="0" smtClean="0"/>
              <a:t>( </a:t>
            </a:r>
            <a:r>
              <a:rPr kumimoji="0" lang="ja-JP" altLang="en-US" sz="1200" dirty="0" smtClean="0"/>
              <a:t>石炭</a:t>
            </a:r>
            <a:r>
              <a:rPr kumimoji="0" lang="en-US" altLang="ja-JP" sz="1200" dirty="0" smtClean="0"/>
              <a:t>800, </a:t>
            </a:r>
            <a:r>
              <a:rPr kumimoji="0" lang="ja-JP" altLang="en-US" sz="1200" dirty="0" smtClean="0"/>
              <a:t>ガス</a:t>
            </a:r>
            <a:r>
              <a:rPr kumimoji="0" lang="en-US" altLang="ja-JP" sz="1200" dirty="0" smtClean="0"/>
              <a:t>1000, </a:t>
            </a:r>
            <a:r>
              <a:rPr kumimoji="0" lang="ja-JP" altLang="en-US" sz="1200" dirty="0" smtClean="0"/>
              <a:t>石油</a:t>
            </a:r>
            <a:r>
              <a:rPr kumimoji="0" lang="en-US" altLang="ja-JP" sz="1200" dirty="0" smtClean="0"/>
              <a:t>100 )</a:t>
            </a:r>
          </a:p>
        </p:txBody>
      </p:sp>
      <p:sp>
        <p:nvSpPr>
          <p:cNvPr id="85" name="正方形/長方形 84"/>
          <p:cNvSpPr/>
          <p:nvPr/>
        </p:nvSpPr>
        <p:spPr bwMode="auto">
          <a:xfrm>
            <a:off x="2619741" y="5409641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2.2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 bwMode="auto">
          <a:xfrm>
            <a:off x="4935289" y="5396859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1.7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 bwMode="auto">
          <a:xfrm>
            <a:off x="7513063" y="5396859"/>
            <a:ext cx="1721602" cy="476760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ctr"/>
            <a:r>
              <a:rPr kumimoji="0" lang="en-US" altLang="ja-JP" sz="32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1.2</a:t>
            </a:r>
            <a:r>
              <a:rPr kumimoji="0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億トン</a:t>
            </a:r>
            <a:endParaRPr kumimoji="0" lang="ja-JP" altLang="en-US" sz="32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9" name="右矢印 88"/>
          <p:cNvSpPr/>
          <p:nvPr/>
        </p:nvSpPr>
        <p:spPr bwMode="auto">
          <a:xfrm rot="19167146">
            <a:off x="4461389" y="1194616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1" name="右矢印 90"/>
          <p:cNvSpPr/>
          <p:nvPr/>
        </p:nvSpPr>
        <p:spPr bwMode="auto">
          <a:xfrm rot="19167146">
            <a:off x="4467658" y="2196570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2" name="右矢印 91"/>
          <p:cNvSpPr/>
          <p:nvPr/>
        </p:nvSpPr>
        <p:spPr bwMode="auto">
          <a:xfrm rot="19167146">
            <a:off x="6909661" y="2205259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6" name="右矢印 95"/>
          <p:cNvSpPr/>
          <p:nvPr/>
        </p:nvSpPr>
        <p:spPr bwMode="auto">
          <a:xfrm rot="2372181">
            <a:off x="6924518" y="4228615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7" name="右矢印 96"/>
          <p:cNvSpPr/>
          <p:nvPr/>
        </p:nvSpPr>
        <p:spPr bwMode="auto">
          <a:xfrm rot="2372181">
            <a:off x="4323299" y="5457507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99" name="正方形/長方形 98"/>
          <p:cNvSpPr/>
          <p:nvPr/>
        </p:nvSpPr>
        <p:spPr bwMode="auto">
          <a:xfrm>
            <a:off x="4379393" y="1268354"/>
            <a:ext cx="69590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+600</a:t>
            </a:r>
          </a:p>
        </p:txBody>
      </p:sp>
      <p:sp>
        <p:nvSpPr>
          <p:cNvPr id="101" name="正方形/長方形 100"/>
          <p:cNvSpPr/>
          <p:nvPr/>
        </p:nvSpPr>
        <p:spPr bwMode="auto">
          <a:xfrm>
            <a:off x="4379068" y="2299898"/>
            <a:ext cx="69590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+200</a:t>
            </a:r>
          </a:p>
        </p:txBody>
      </p:sp>
      <p:sp>
        <p:nvSpPr>
          <p:cNvPr id="102" name="正方形/長方形 101"/>
          <p:cNvSpPr/>
          <p:nvPr/>
        </p:nvSpPr>
        <p:spPr bwMode="auto">
          <a:xfrm>
            <a:off x="6856368" y="2283540"/>
            <a:ext cx="69590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+600</a:t>
            </a:r>
          </a:p>
        </p:txBody>
      </p:sp>
      <p:sp>
        <p:nvSpPr>
          <p:cNvPr id="104" name="正方形/長方形 103"/>
          <p:cNvSpPr/>
          <p:nvPr/>
        </p:nvSpPr>
        <p:spPr bwMode="auto">
          <a:xfrm>
            <a:off x="6765900" y="4275610"/>
            <a:ext cx="79226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-1100</a:t>
            </a:r>
          </a:p>
        </p:txBody>
      </p:sp>
      <p:sp>
        <p:nvSpPr>
          <p:cNvPr id="108" name="正方形/長方形 107"/>
          <p:cNvSpPr/>
          <p:nvPr/>
        </p:nvSpPr>
        <p:spPr bwMode="auto">
          <a:xfrm>
            <a:off x="4327997" y="5524993"/>
            <a:ext cx="59597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-0.5</a:t>
            </a:r>
          </a:p>
        </p:txBody>
      </p:sp>
      <p:sp>
        <p:nvSpPr>
          <p:cNvPr id="109" name="正方形/長方形 108"/>
          <p:cNvSpPr/>
          <p:nvPr/>
        </p:nvSpPr>
        <p:spPr bwMode="auto">
          <a:xfrm>
            <a:off x="6133021" y="6051769"/>
            <a:ext cx="1974379" cy="433418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火力発電量変化</a:t>
            </a:r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：</a:t>
            </a:r>
            <a:r>
              <a:rPr kumimoji="0" lang="en-US" altLang="ja-JP" sz="1200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</a:t>
            </a:r>
            <a:r>
              <a:rPr kumimoji="0" lang="en-US" altLang="ja-JP" sz="1400" b="1" dirty="0" smtClean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0.6</a:t>
            </a:r>
            <a:endParaRPr kumimoji="0" lang="en-US" altLang="ja-JP" sz="1200" b="1" dirty="0" smtClean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kumimoji="0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火力内訳変化：</a:t>
            </a:r>
            <a:r>
              <a:rPr kumimoji="0" lang="en-US" altLang="ja-JP" sz="1400" b="1" dirty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+</a:t>
            </a:r>
            <a:r>
              <a:rPr kumimoji="0" lang="en-US" altLang="ja-JP" sz="1400" b="1" dirty="0" smtClean="0">
                <a:solidFill>
                  <a:srgbClr val="C0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0.1</a:t>
            </a:r>
            <a:endParaRPr kumimoji="0" lang="en-US" altLang="ja-JP" sz="1200" b="1" dirty="0" smtClean="0">
              <a:solidFill>
                <a:srgbClr val="C0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大かっこ 109"/>
          <p:cNvSpPr/>
          <p:nvPr/>
        </p:nvSpPr>
        <p:spPr>
          <a:xfrm>
            <a:off x="6176563" y="6013443"/>
            <a:ext cx="1859557" cy="465566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正方形/長方形 112"/>
          <p:cNvSpPr/>
          <p:nvPr/>
        </p:nvSpPr>
        <p:spPr bwMode="auto">
          <a:xfrm>
            <a:off x="4225898" y="1976454"/>
            <a:ext cx="1015134" cy="204131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6" name="円/楕円 115"/>
          <p:cNvSpPr/>
          <p:nvPr/>
        </p:nvSpPr>
        <p:spPr bwMode="auto">
          <a:xfrm>
            <a:off x="6782675" y="993428"/>
            <a:ext cx="805593" cy="782469"/>
          </a:xfrm>
          <a:prstGeom prst="ellipse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7" name="正方形/長方形 116"/>
          <p:cNvSpPr/>
          <p:nvPr/>
        </p:nvSpPr>
        <p:spPr bwMode="auto">
          <a:xfrm>
            <a:off x="2531093" y="4857832"/>
            <a:ext cx="1283557" cy="27584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8" name="正方形/長方形 117"/>
          <p:cNvSpPr/>
          <p:nvPr/>
        </p:nvSpPr>
        <p:spPr bwMode="auto">
          <a:xfrm>
            <a:off x="4932964" y="4853303"/>
            <a:ext cx="1362522" cy="275844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20" name="正方形/長方形 119"/>
          <p:cNvSpPr/>
          <p:nvPr/>
        </p:nvSpPr>
        <p:spPr bwMode="auto">
          <a:xfrm>
            <a:off x="3815386" y="6277226"/>
            <a:ext cx="1674752" cy="22797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cxnSp>
        <p:nvCxnSpPr>
          <p:cNvPr id="121" name="カギ線コネクタ 120"/>
          <p:cNvCxnSpPr/>
          <p:nvPr/>
        </p:nvCxnSpPr>
        <p:spPr>
          <a:xfrm rot="5400000" flipH="1" flipV="1">
            <a:off x="4393565" y="4105125"/>
            <a:ext cx="3094" cy="2052575"/>
          </a:xfrm>
          <a:prstGeom prst="bentConnector3">
            <a:avLst>
              <a:gd name="adj1" fmla="val -5047472"/>
            </a:avLst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正方形/長方形 122"/>
          <p:cNvSpPr/>
          <p:nvPr/>
        </p:nvSpPr>
        <p:spPr bwMode="auto">
          <a:xfrm>
            <a:off x="6271742" y="6067896"/>
            <a:ext cx="1674752" cy="227970"/>
          </a:xfrm>
          <a:prstGeom prst="rect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24" name="正方形/長方形 123"/>
          <p:cNvSpPr/>
          <p:nvPr/>
        </p:nvSpPr>
        <p:spPr bwMode="auto">
          <a:xfrm>
            <a:off x="416496" y="1737706"/>
            <a:ext cx="421278" cy="3355861"/>
          </a:xfrm>
          <a:prstGeom prst="rect">
            <a:avLst/>
          </a:prstGeom>
          <a:solidFill>
            <a:schemeClr val="accent1">
              <a:lumMod val="50000"/>
            </a:schemeClr>
          </a:solidFill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endParaRPr kumimoji="0" lang="en-US" altLang="ja-JP" b="1" dirty="0" smtClean="0">
              <a:solidFill>
                <a:schemeClr val="bg1"/>
              </a:solidFill>
            </a:endParaRPr>
          </a:p>
        </p:txBody>
      </p:sp>
      <p:cxnSp>
        <p:nvCxnSpPr>
          <p:cNvPr id="125" name="直線コネクタ 124"/>
          <p:cNvCxnSpPr/>
          <p:nvPr/>
        </p:nvCxnSpPr>
        <p:spPr>
          <a:xfrm>
            <a:off x="2119674" y="6539858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/>
          <p:nvPr/>
        </p:nvCxnSpPr>
        <p:spPr>
          <a:xfrm>
            <a:off x="2141308" y="4077072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/>
          <p:nvPr/>
        </p:nvCxnSpPr>
        <p:spPr>
          <a:xfrm>
            <a:off x="2146339" y="2996952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/>
          <p:nvPr/>
        </p:nvCxnSpPr>
        <p:spPr>
          <a:xfrm>
            <a:off x="2146339" y="1931346"/>
            <a:ext cx="7277829" cy="0"/>
          </a:xfrm>
          <a:prstGeom prst="line">
            <a:avLst/>
          </a:prstGeom>
          <a:ln>
            <a:solidFill>
              <a:schemeClr val="tx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グループ化 128"/>
          <p:cNvGrpSpPr/>
          <p:nvPr/>
        </p:nvGrpSpPr>
        <p:grpSpPr>
          <a:xfrm>
            <a:off x="2132065" y="5171706"/>
            <a:ext cx="7276228" cy="25400"/>
            <a:chOff x="2022585" y="3801740"/>
            <a:chExt cx="7422481" cy="25400"/>
          </a:xfrm>
        </p:grpSpPr>
        <p:cxnSp>
          <p:nvCxnSpPr>
            <p:cNvPr id="130" name="直線コネクタ 129"/>
            <p:cNvCxnSpPr/>
            <p:nvPr/>
          </p:nvCxnSpPr>
          <p:spPr>
            <a:xfrm>
              <a:off x="2026072" y="3801740"/>
              <a:ext cx="7418994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直線コネクタ 130"/>
            <p:cNvCxnSpPr/>
            <p:nvPr/>
          </p:nvCxnSpPr>
          <p:spPr>
            <a:xfrm>
              <a:off x="2022585" y="3827140"/>
              <a:ext cx="7418994" cy="0"/>
            </a:xfrm>
            <a:prstGeom prst="line">
              <a:avLst/>
            </a:prstGeom>
            <a:ln w="12700">
              <a:solidFill>
                <a:schemeClr val="tx2">
                  <a:lumMod val="50000"/>
                </a:schemeClr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右矢印 87"/>
          <p:cNvSpPr/>
          <p:nvPr/>
        </p:nvSpPr>
        <p:spPr bwMode="auto">
          <a:xfrm rot="19167146">
            <a:off x="4456484" y="4200530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2" name="正方形/長方形 131"/>
          <p:cNvSpPr/>
          <p:nvPr/>
        </p:nvSpPr>
        <p:spPr bwMode="auto">
          <a:xfrm>
            <a:off x="4367894" y="4291158"/>
            <a:ext cx="69590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+400</a:t>
            </a:r>
          </a:p>
        </p:txBody>
      </p:sp>
      <p:sp>
        <p:nvSpPr>
          <p:cNvPr id="133" name="右矢印 132"/>
          <p:cNvSpPr/>
          <p:nvPr/>
        </p:nvSpPr>
        <p:spPr bwMode="auto">
          <a:xfrm rot="2372181">
            <a:off x="6922609" y="1149851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4" name="正方形/長方形 133"/>
          <p:cNvSpPr/>
          <p:nvPr/>
        </p:nvSpPr>
        <p:spPr bwMode="auto">
          <a:xfrm>
            <a:off x="6859856" y="1184052"/>
            <a:ext cx="69590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-400</a:t>
            </a:r>
          </a:p>
        </p:txBody>
      </p:sp>
      <p:sp>
        <p:nvSpPr>
          <p:cNvPr id="137" name="円/楕円 136"/>
          <p:cNvSpPr/>
          <p:nvPr/>
        </p:nvSpPr>
        <p:spPr bwMode="auto">
          <a:xfrm>
            <a:off x="6791300" y="2083167"/>
            <a:ext cx="805593" cy="782469"/>
          </a:xfrm>
          <a:prstGeom prst="ellipse">
            <a:avLst/>
          </a:prstGeom>
          <a:noFill/>
          <a:ln w="28575">
            <a:solidFill>
              <a:srgbClr val="C00000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39" name="右矢印 138"/>
          <p:cNvSpPr/>
          <p:nvPr/>
        </p:nvSpPr>
        <p:spPr bwMode="auto">
          <a:xfrm rot="2372181">
            <a:off x="6735561" y="5433441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40" name="正方形/長方形 139"/>
          <p:cNvSpPr/>
          <p:nvPr/>
        </p:nvSpPr>
        <p:spPr bwMode="auto">
          <a:xfrm>
            <a:off x="6740259" y="5500216"/>
            <a:ext cx="59597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-0.5</a:t>
            </a:r>
          </a:p>
        </p:txBody>
      </p:sp>
      <p:sp>
        <p:nvSpPr>
          <p:cNvPr id="90" name="正方形/長方形 89"/>
          <p:cNvSpPr/>
          <p:nvPr/>
        </p:nvSpPr>
        <p:spPr bwMode="auto">
          <a:xfrm>
            <a:off x="416496" y="6527188"/>
            <a:ext cx="441846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r>
              <a:rPr kumimoji="0" lang="en-US" altLang="ja-JP" sz="1100" dirty="0" smtClean="0"/>
              <a:t>※</a:t>
            </a:r>
            <a:r>
              <a:rPr kumimoji="0" lang="ja-JP" altLang="en-US" sz="1100" dirty="0" smtClean="0"/>
              <a:t>数字は概数。四捨五入の関係で合計が合わない場合がある。</a:t>
            </a:r>
            <a:endParaRPr kumimoji="0" lang="en-US" altLang="ja-JP" sz="1100" dirty="0" smtClean="0"/>
          </a:p>
        </p:txBody>
      </p:sp>
      <p:sp>
        <p:nvSpPr>
          <p:cNvPr id="94" name="正方形/長方形 93"/>
          <p:cNvSpPr/>
          <p:nvPr/>
        </p:nvSpPr>
        <p:spPr bwMode="auto">
          <a:xfrm>
            <a:off x="3641663" y="6525344"/>
            <a:ext cx="5860541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r"/>
            <a:r>
              <a:rPr kumimoji="0" lang="ja-JP" altLang="en-US" sz="1200" dirty="0" smtClean="0"/>
              <a:t>（出所）</a:t>
            </a:r>
            <a:r>
              <a:rPr kumimoji="0" lang="en-US" altLang="ja-JP" sz="1200" dirty="0" smtClean="0"/>
              <a:t>IEA</a:t>
            </a:r>
            <a:r>
              <a:rPr kumimoji="0" lang="ja-JP" altLang="en-US" sz="1200" dirty="0" smtClean="0"/>
              <a:t> </a:t>
            </a:r>
            <a:r>
              <a:rPr kumimoji="0" lang="en-US" altLang="ja-JP" sz="1200" dirty="0" smtClean="0"/>
              <a:t>Energy Balances, CO2 Emissions from Fuel </a:t>
            </a:r>
            <a:r>
              <a:rPr kumimoji="0" lang="ja-JP" altLang="en-US" sz="1200" dirty="0" smtClean="0"/>
              <a:t> </a:t>
            </a:r>
            <a:r>
              <a:rPr kumimoji="0" lang="en-US" altLang="ja-JP" sz="1200" dirty="0" smtClean="0"/>
              <a:t>Combustion</a:t>
            </a:r>
            <a:r>
              <a:rPr kumimoji="0" lang="ja-JP" altLang="en-US" sz="1200" dirty="0" smtClean="0"/>
              <a:t>より作成</a:t>
            </a:r>
            <a:endParaRPr kumimoji="0" lang="en-US" altLang="ja-JP" sz="1200" dirty="0" smtClean="0"/>
          </a:p>
        </p:txBody>
      </p:sp>
      <p:sp>
        <p:nvSpPr>
          <p:cNvPr id="95" name="正方形/長方形 94"/>
          <p:cNvSpPr/>
          <p:nvPr/>
        </p:nvSpPr>
        <p:spPr bwMode="auto">
          <a:xfrm>
            <a:off x="2620776" y="5756308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400" dirty="0" smtClean="0"/>
              <a:t>(0.69</a:t>
            </a:r>
            <a:r>
              <a:rPr kumimoji="0" lang="en-US" altLang="ja-JP" sz="1000" dirty="0" smtClean="0"/>
              <a:t> kgCO2/kWh</a:t>
            </a:r>
            <a:r>
              <a:rPr kumimoji="0" lang="en-US" altLang="ja-JP" sz="1400" dirty="0" smtClean="0"/>
              <a:t>)</a:t>
            </a:r>
          </a:p>
        </p:txBody>
      </p:sp>
      <p:sp>
        <p:nvSpPr>
          <p:cNvPr id="98" name="正方形/長方形 97"/>
          <p:cNvSpPr/>
          <p:nvPr/>
        </p:nvSpPr>
        <p:spPr bwMode="auto">
          <a:xfrm>
            <a:off x="4916524" y="5756308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400" dirty="0" smtClean="0"/>
              <a:t>(0.45</a:t>
            </a:r>
            <a:r>
              <a:rPr kumimoji="0" lang="en-US" altLang="ja-JP" sz="1000" dirty="0" smtClean="0"/>
              <a:t> kgCO2/kWh</a:t>
            </a:r>
            <a:r>
              <a:rPr kumimoji="0" lang="en-US" altLang="ja-JP" sz="1400" dirty="0" smtClean="0"/>
              <a:t>)</a:t>
            </a:r>
          </a:p>
        </p:txBody>
      </p:sp>
      <p:sp>
        <p:nvSpPr>
          <p:cNvPr id="100" name="正方形/長方形 99"/>
          <p:cNvSpPr/>
          <p:nvPr/>
        </p:nvSpPr>
        <p:spPr bwMode="auto">
          <a:xfrm>
            <a:off x="7593520" y="5758656"/>
            <a:ext cx="154864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sz="1400" dirty="0" smtClean="0"/>
              <a:t>(0.35</a:t>
            </a:r>
            <a:r>
              <a:rPr kumimoji="0" lang="en-US" altLang="ja-JP" sz="1000" dirty="0" smtClean="0"/>
              <a:t> kgCO2/kWh</a:t>
            </a:r>
            <a:r>
              <a:rPr kumimoji="0" lang="en-US" altLang="ja-JP" sz="1400" dirty="0" smtClean="0"/>
              <a:t>)</a:t>
            </a:r>
          </a:p>
        </p:txBody>
      </p:sp>
      <p:sp>
        <p:nvSpPr>
          <p:cNvPr id="103" name="右矢印 102"/>
          <p:cNvSpPr/>
          <p:nvPr/>
        </p:nvSpPr>
        <p:spPr bwMode="auto">
          <a:xfrm rot="2372181">
            <a:off x="4427729" y="3216875"/>
            <a:ext cx="568310" cy="510267"/>
          </a:xfrm>
          <a:prstGeom prst="rightArrow">
            <a:avLst/>
          </a:prstGeom>
          <a:solidFill>
            <a:schemeClr val="accent1">
              <a:lumMod val="40000"/>
              <a:lumOff val="60000"/>
            </a:schemeClr>
          </a:solidFill>
          <a:ln w="9525">
            <a:solidFill>
              <a:schemeClr val="tx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06" name="正方形/長方形 105"/>
          <p:cNvSpPr/>
          <p:nvPr/>
        </p:nvSpPr>
        <p:spPr bwMode="auto">
          <a:xfrm>
            <a:off x="4432427" y="3284361"/>
            <a:ext cx="595975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chemeClr val="accent1">
                    <a:lumMod val="50000"/>
                  </a:schemeClr>
                </a:solidFill>
              </a:rPr>
              <a:t>-40</a:t>
            </a:r>
          </a:p>
        </p:txBody>
      </p:sp>
      <p:sp>
        <p:nvSpPr>
          <p:cNvPr id="107" name="右矢印 106"/>
          <p:cNvSpPr/>
          <p:nvPr/>
        </p:nvSpPr>
        <p:spPr bwMode="auto">
          <a:xfrm rot="19167146">
            <a:off x="6904756" y="3168015"/>
            <a:ext cx="568310" cy="51026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/>
          </a:p>
        </p:txBody>
      </p:sp>
      <p:sp>
        <p:nvSpPr>
          <p:cNvPr id="111" name="正方形/長方形 110"/>
          <p:cNvSpPr/>
          <p:nvPr/>
        </p:nvSpPr>
        <p:spPr bwMode="auto">
          <a:xfrm>
            <a:off x="6851463" y="3246296"/>
            <a:ext cx="695904" cy="358196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  <a:effectLst/>
          <a:extLst/>
        </p:spPr>
        <p:txBody>
          <a:bodyPr wrap="square" rtlCol="0" anchor="ctr"/>
          <a:lstStyle/>
          <a:p>
            <a:pPr algn="ctr"/>
            <a:r>
              <a:rPr kumimoji="0" lang="en-US" altLang="ja-JP" b="1" dirty="0" smtClean="0">
                <a:solidFill>
                  <a:srgbClr val="C00000"/>
                </a:solidFill>
              </a:rPr>
              <a:t>+</a:t>
            </a:r>
            <a:r>
              <a:rPr kumimoji="0" lang="en-US" altLang="ja-JP" b="1" dirty="0">
                <a:solidFill>
                  <a:srgbClr val="C00000"/>
                </a:solidFill>
              </a:rPr>
              <a:t>8</a:t>
            </a:r>
            <a:r>
              <a:rPr kumimoji="0" lang="en-US" altLang="ja-JP" b="1" dirty="0" smtClean="0">
                <a:solidFill>
                  <a:srgbClr val="C0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939271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パワポヘッダー（sample）.pptx" id="{DF0AD369-B502-4521-A0E0-07EB53E90DFA}" vid="{A6AA4691-7124-4580-8060-E7956D1A8F77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156</TotalTime>
  <Words>177</Words>
  <Application>Microsoft Office PowerPoint</Application>
  <PresentationFormat>A4 210 x 297 mm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16</cp:revision>
  <cp:lastPrinted>2018-03-30T02:21:52Z</cp:lastPrinted>
  <dcterms:created xsi:type="dcterms:W3CDTF">2018-04-23T05:51:57Z</dcterms:created>
  <dcterms:modified xsi:type="dcterms:W3CDTF">2018-04-23T08:28:10Z</dcterms:modified>
</cp:coreProperties>
</file>