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47" autoAdjust="0"/>
  </p:normalViewPr>
  <p:slideViewPr>
    <p:cSldViewPr>
      <p:cViewPr varScale="1">
        <p:scale>
          <a:sx n="73" d="100"/>
          <a:sy n="73" d="100"/>
        </p:scale>
        <p:origin x="1146" y="6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テキスト ボックス 39"/>
          <p:cNvSpPr txBox="1"/>
          <p:nvPr/>
        </p:nvSpPr>
        <p:spPr>
          <a:xfrm>
            <a:off x="-112960" y="-12700"/>
            <a:ext cx="10137576" cy="48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533" tIns="42766" rIns="85533" bIns="42766">
            <a:spAutoFit/>
          </a:bodyPr>
          <a:lstStyle>
            <a:defPPr>
              <a:defRPr lang="ja-JP"/>
            </a:defPPr>
            <a:lvl1pPr defTabSz="665964">
              <a:tabLst>
                <a:tab pos="628650" algn="l"/>
              </a:tabLst>
              <a:defRPr kumimoji="0" sz="2200" b="1" ker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z="2600" dirty="0" smtClean="0"/>
              <a:t>　ドイツ</a:t>
            </a:r>
            <a:r>
              <a:rPr lang="ja-JP" altLang="en-US" sz="2600" dirty="0"/>
              <a:t>の電力由来</a:t>
            </a:r>
            <a:r>
              <a:rPr lang="en-US" altLang="ja-JP" sz="2600" dirty="0"/>
              <a:t>CO2</a:t>
            </a:r>
            <a:r>
              <a:rPr lang="ja-JP" altLang="en-US" sz="2600" dirty="0"/>
              <a:t>排出量の推移</a:t>
            </a:r>
            <a:endParaRPr lang="en-US" altLang="ja-JP" sz="2600" dirty="0"/>
          </a:p>
        </p:txBody>
      </p:sp>
      <p:sp>
        <p:nvSpPr>
          <p:cNvPr id="31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605295" y="6525345"/>
            <a:ext cx="2311400" cy="365125"/>
          </a:xfrm>
        </p:spPr>
        <p:txBody>
          <a:bodyPr anchor="ctr"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 bwMode="auto">
          <a:xfrm>
            <a:off x="416496" y="942337"/>
            <a:ext cx="1691118" cy="93414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 smtClean="0">
                <a:solidFill>
                  <a:schemeClr val="bg1"/>
                </a:solidFill>
              </a:rPr>
              <a:t>需要</a:t>
            </a:r>
            <a:endParaRPr kumimoji="0" lang="en-US" altLang="ja-JP" b="1" dirty="0" smtClean="0">
              <a:solidFill>
                <a:schemeClr val="bg1"/>
              </a:solidFill>
            </a:endParaRPr>
          </a:p>
          <a:p>
            <a:pPr algn="ctr"/>
            <a:r>
              <a:rPr kumimoji="0" lang="ja-JP" altLang="en-US" b="1" dirty="0" smtClean="0">
                <a:solidFill>
                  <a:schemeClr val="bg1"/>
                </a:solidFill>
              </a:rPr>
              <a:t>（発電量）</a:t>
            </a:r>
            <a:endParaRPr kumimoji="0" lang="en-US" altLang="ja-JP" b="1" dirty="0" smtClean="0">
              <a:solidFill>
                <a:schemeClr val="bg1"/>
              </a:solidFill>
            </a:endParaRPr>
          </a:p>
        </p:txBody>
      </p:sp>
      <p:sp>
        <p:nvSpPr>
          <p:cNvPr id="60" name="正方形/長方形 59"/>
          <p:cNvSpPr/>
          <p:nvPr/>
        </p:nvSpPr>
        <p:spPr bwMode="auto">
          <a:xfrm>
            <a:off x="2191799" y="491983"/>
            <a:ext cx="2412000" cy="407777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400" b="1" dirty="0" smtClean="0">
                <a:solidFill>
                  <a:schemeClr val="bg1"/>
                </a:solidFill>
              </a:rPr>
              <a:t>1990</a:t>
            </a:r>
            <a:r>
              <a:rPr kumimoji="0" lang="ja-JP" altLang="en-US" sz="2400" b="1" dirty="0" smtClean="0">
                <a:solidFill>
                  <a:schemeClr val="bg1"/>
                </a:solidFill>
              </a:rPr>
              <a:t>年</a:t>
            </a:r>
            <a:endParaRPr kumimoji="0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 bwMode="auto">
          <a:xfrm>
            <a:off x="4666753" y="491983"/>
            <a:ext cx="2412000" cy="407777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400" b="1" dirty="0" smtClean="0">
                <a:solidFill>
                  <a:schemeClr val="bg1"/>
                </a:solidFill>
              </a:rPr>
              <a:t>2010</a:t>
            </a:r>
            <a:r>
              <a:rPr kumimoji="0" lang="ja-JP" altLang="en-US" sz="2400" b="1" dirty="0" smtClean="0">
                <a:solidFill>
                  <a:schemeClr val="bg1"/>
                </a:solidFill>
              </a:rPr>
              <a:t>年</a:t>
            </a:r>
            <a:endParaRPr kumimoji="0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62" name="正方形/長方形 61"/>
          <p:cNvSpPr/>
          <p:nvPr/>
        </p:nvSpPr>
        <p:spPr bwMode="auto">
          <a:xfrm>
            <a:off x="2677799" y="1171029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5,500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 bwMode="auto">
          <a:xfrm>
            <a:off x="992560" y="1987905"/>
            <a:ext cx="1115054" cy="9341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 smtClean="0"/>
              <a:t>再エネ</a:t>
            </a:r>
            <a:endParaRPr kumimoji="0" lang="en-US" altLang="ja-JP" b="1" dirty="0" smtClean="0"/>
          </a:p>
        </p:txBody>
      </p:sp>
      <p:sp>
        <p:nvSpPr>
          <p:cNvPr id="64" name="正方形/長方形 63"/>
          <p:cNvSpPr/>
          <p:nvPr/>
        </p:nvSpPr>
        <p:spPr bwMode="auto">
          <a:xfrm>
            <a:off x="992560" y="3068960"/>
            <a:ext cx="1115054" cy="93414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 smtClean="0"/>
              <a:t>原子力</a:t>
            </a:r>
            <a:endParaRPr kumimoji="0" lang="en-US" altLang="ja-JP" b="1" dirty="0" smtClean="0"/>
          </a:p>
        </p:txBody>
      </p:sp>
      <p:sp>
        <p:nvSpPr>
          <p:cNvPr id="65" name="正方形/長方形 64"/>
          <p:cNvSpPr/>
          <p:nvPr/>
        </p:nvSpPr>
        <p:spPr bwMode="auto">
          <a:xfrm>
            <a:off x="992560" y="4159423"/>
            <a:ext cx="1115054" cy="9341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 smtClean="0"/>
              <a:t>火力</a:t>
            </a:r>
            <a:endParaRPr kumimoji="0" lang="en-US" altLang="ja-JP" b="1" dirty="0" smtClean="0"/>
          </a:p>
        </p:txBody>
      </p:sp>
      <p:sp>
        <p:nvSpPr>
          <p:cNvPr id="66" name="正方形/長方形 65"/>
          <p:cNvSpPr/>
          <p:nvPr/>
        </p:nvSpPr>
        <p:spPr bwMode="auto">
          <a:xfrm>
            <a:off x="416496" y="5288091"/>
            <a:ext cx="1691118" cy="121994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chemeClr val="bg1"/>
                </a:solidFill>
              </a:rPr>
              <a:t>CO2</a:t>
            </a:r>
            <a:r>
              <a:rPr kumimoji="0" lang="ja-JP" altLang="en-US" b="1" dirty="0" smtClean="0">
                <a:solidFill>
                  <a:schemeClr val="bg1"/>
                </a:solidFill>
              </a:rPr>
              <a:t>排出量</a:t>
            </a:r>
            <a:endParaRPr kumimoji="0" lang="en-US" altLang="ja-JP" b="1" dirty="0" smtClean="0">
              <a:solidFill>
                <a:schemeClr val="bg1"/>
              </a:solidFill>
            </a:endParaRPr>
          </a:p>
          <a:p>
            <a:pPr algn="ctr"/>
            <a:r>
              <a:rPr kumimoji="0" lang="ja-JP" altLang="en-US" b="1" dirty="0" smtClean="0">
                <a:solidFill>
                  <a:schemeClr val="bg1"/>
                </a:solidFill>
              </a:rPr>
              <a:t>（電力）</a:t>
            </a:r>
            <a:endParaRPr kumimoji="0" lang="en-US" altLang="ja-JP" b="1" dirty="0" smtClean="0">
              <a:solidFill>
                <a:schemeClr val="bg1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 bwMode="auto">
          <a:xfrm>
            <a:off x="3685884" y="6051769"/>
            <a:ext cx="1974379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火力発電量変化：</a:t>
            </a:r>
            <a:r>
              <a:rPr kumimoji="0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+0.0</a:t>
            </a:r>
            <a:endParaRPr kumimoji="0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火力内訳変化：</a:t>
            </a:r>
            <a:r>
              <a:rPr kumimoji="0" lang="en-US" altLang="ja-JP" sz="1400" b="1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-0.5</a:t>
            </a:r>
            <a:endParaRPr kumimoji="0" lang="en-US" altLang="ja-JP" sz="1200" b="1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大かっこ 67"/>
          <p:cNvSpPr/>
          <p:nvPr/>
        </p:nvSpPr>
        <p:spPr>
          <a:xfrm>
            <a:off x="3729426" y="6064243"/>
            <a:ext cx="1859557" cy="46556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/>
          <p:cNvSpPr/>
          <p:nvPr/>
        </p:nvSpPr>
        <p:spPr bwMode="auto">
          <a:xfrm>
            <a:off x="7141706" y="492916"/>
            <a:ext cx="2412000" cy="407777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400" b="1" dirty="0" smtClean="0">
                <a:solidFill>
                  <a:schemeClr val="bg1"/>
                </a:solidFill>
              </a:rPr>
              <a:t>2015</a:t>
            </a:r>
            <a:r>
              <a:rPr kumimoji="0" lang="ja-JP" altLang="en-US" sz="2400" b="1" dirty="0" smtClean="0">
                <a:solidFill>
                  <a:schemeClr val="bg1"/>
                </a:solidFill>
              </a:rPr>
              <a:t>年</a:t>
            </a:r>
            <a:endParaRPr kumimoji="0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71" name="正方形/長方形 70"/>
          <p:cNvSpPr/>
          <p:nvPr/>
        </p:nvSpPr>
        <p:spPr bwMode="auto">
          <a:xfrm>
            <a:off x="5152753" y="1171029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6,300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 bwMode="auto">
          <a:xfrm>
            <a:off x="7627706" y="1171029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6,400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 bwMode="auto">
          <a:xfrm>
            <a:off x="2677799" y="2216597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 bwMode="auto">
          <a:xfrm>
            <a:off x="5152753" y="2216597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1,000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 bwMode="auto">
          <a:xfrm>
            <a:off x="7627706" y="2216597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1,900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 bwMode="auto">
          <a:xfrm>
            <a:off x="2677799" y="3297652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1,500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 bwMode="auto">
          <a:xfrm>
            <a:off x="5152753" y="3297652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1,400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正方形/長方形 77"/>
          <p:cNvSpPr/>
          <p:nvPr/>
        </p:nvSpPr>
        <p:spPr bwMode="auto">
          <a:xfrm>
            <a:off x="7627706" y="3297652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920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 bwMode="auto">
          <a:xfrm>
            <a:off x="2677799" y="4202541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3,800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 bwMode="auto">
          <a:xfrm>
            <a:off x="5152753" y="4203711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3,800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 bwMode="auto">
          <a:xfrm>
            <a:off x="7627706" y="4189759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3,600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正方形/長方形 81"/>
          <p:cNvSpPr/>
          <p:nvPr/>
        </p:nvSpPr>
        <p:spPr bwMode="auto">
          <a:xfrm>
            <a:off x="2233489" y="4837096"/>
            <a:ext cx="249410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200" dirty="0" smtClean="0"/>
              <a:t>( </a:t>
            </a:r>
            <a:r>
              <a:rPr kumimoji="0" lang="ja-JP" altLang="en-US" sz="1200" dirty="0" smtClean="0"/>
              <a:t>石炭</a:t>
            </a:r>
            <a:r>
              <a:rPr kumimoji="0" lang="en-US" altLang="ja-JP" sz="1200" dirty="0" smtClean="0"/>
              <a:t>3200, </a:t>
            </a:r>
            <a:r>
              <a:rPr kumimoji="0" lang="ja-JP" altLang="en-US" sz="1200" dirty="0" smtClean="0"/>
              <a:t>ガス</a:t>
            </a:r>
            <a:r>
              <a:rPr kumimoji="0" lang="en-US" altLang="ja-JP" sz="1200" dirty="0" smtClean="0"/>
              <a:t>400, </a:t>
            </a:r>
            <a:r>
              <a:rPr kumimoji="0" lang="ja-JP" altLang="en-US" sz="1200" dirty="0" smtClean="0"/>
              <a:t>石油</a:t>
            </a:r>
            <a:r>
              <a:rPr kumimoji="0" lang="en-US" altLang="ja-JP" sz="1200" dirty="0" smtClean="0"/>
              <a:t>100 )</a:t>
            </a:r>
          </a:p>
        </p:txBody>
      </p:sp>
      <p:sp>
        <p:nvSpPr>
          <p:cNvPr id="83" name="正方形/長方形 82"/>
          <p:cNvSpPr/>
          <p:nvPr/>
        </p:nvSpPr>
        <p:spPr bwMode="auto">
          <a:xfrm>
            <a:off x="4673476" y="4837096"/>
            <a:ext cx="243644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200" dirty="0" smtClean="0"/>
              <a:t>( </a:t>
            </a:r>
            <a:r>
              <a:rPr kumimoji="0" lang="ja-JP" altLang="en-US" sz="1200" dirty="0" smtClean="0"/>
              <a:t>石炭</a:t>
            </a:r>
            <a:r>
              <a:rPr kumimoji="0" lang="en-US" altLang="ja-JP" sz="1200" dirty="0" smtClean="0"/>
              <a:t>2700, </a:t>
            </a:r>
            <a:r>
              <a:rPr kumimoji="0" lang="ja-JP" altLang="en-US" sz="1200" dirty="0" smtClean="0"/>
              <a:t>ガス</a:t>
            </a:r>
            <a:r>
              <a:rPr kumimoji="0" lang="en-US" altLang="ja-JP" sz="1200" dirty="0" smtClean="0"/>
              <a:t>900, </a:t>
            </a:r>
            <a:r>
              <a:rPr kumimoji="0" lang="ja-JP" altLang="en-US" sz="1200" dirty="0" smtClean="0"/>
              <a:t>石油</a:t>
            </a:r>
            <a:r>
              <a:rPr kumimoji="0" lang="en-US" altLang="ja-JP" sz="1200" dirty="0" smtClean="0"/>
              <a:t>200)</a:t>
            </a:r>
          </a:p>
        </p:txBody>
      </p:sp>
      <p:sp>
        <p:nvSpPr>
          <p:cNvPr id="84" name="正方形/長方形 83"/>
          <p:cNvSpPr/>
          <p:nvPr/>
        </p:nvSpPr>
        <p:spPr bwMode="auto">
          <a:xfrm>
            <a:off x="7101005" y="4837096"/>
            <a:ext cx="249410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200" dirty="0" smtClean="0"/>
              <a:t>( </a:t>
            </a:r>
            <a:r>
              <a:rPr kumimoji="0" lang="ja-JP" altLang="en-US" sz="1200" dirty="0" smtClean="0"/>
              <a:t>石炭</a:t>
            </a:r>
            <a:r>
              <a:rPr kumimoji="0" lang="en-US" altLang="ja-JP" sz="1200" dirty="0" smtClean="0"/>
              <a:t>2800, </a:t>
            </a:r>
            <a:r>
              <a:rPr kumimoji="0" lang="ja-JP" altLang="en-US" sz="1200" dirty="0" smtClean="0"/>
              <a:t>ガス</a:t>
            </a:r>
            <a:r>
              <a:rPr kumimoji="0" lang="en-US" altLang="ja-JP" sz="1200" dirty="0" smtClean="0"/>
              <a:t>600, </a:t>
            </a:r>
            <a:r>
              <a:rPr kumimoji="0" lang="ja-JP" altLang="en-US" sz="1200" dirty="0" smtClean="0"/>
              <a:t>石油</a:t>
            </a:r>
            <a:r>
              <a:rPr kumimoji="0" lang="en-US" altLang="ja-JP" sz="1200" dirty="0" smtClean="0"/>
              <a:t>200 )</a:t>
            </a:r>
          </a:p>
        </p:txBody>
      </p:sp>
      <p:sp>
        <p:nvSpPr>
          <p:cNvPr id="85" name="正方形/長方形 84"/>
          <p:cNvSpPr/>
          <p:nvPr/>
        </p:nvSpPr>
        <p:spPr bwMode="auto">
          <a:xfrm>
            <a:off x="2619741" y="5418149"/>
            <a:ext cx="1721602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3.4</a:t>
            </a: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億トン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正方形/長方形 85"/>
          <p:cNvSpPr/>
          <p:nvPr/>
        </p:nvSpPr>
        <p:spPr bwMode="auto">
          <a:xfrm>
            <a:off x="4935289" y="5405367"/>
            <a:ext cx="1721602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3.0</a:t>
            </a: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億トン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正方形/長方形 86"/>
          <p:cNvSpPr/>
          <p:nvPr/>
        </p:nvSpPr>
        <p:spPr bwMode="auto">
          <a:xfrm>
            <a:off x="7513063" y="5405367"/>
            <a:ext cx="1721602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2.9</a:t>
            </a: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億トン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右矢印 88"/>
          <p:cNvSpPr/>
          <p:nvPr/>
        </p:nvSpPr>
        <p:spPr bwMode="auto">
          <a:xfrm rot="19167146">
            <a:off x="4461389" y="1194616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90" name="右矢印 89"/>
          <p:cNvSpPr/>
          <p:nvPr/>
        </p:nvSpPr>
        <p:spPr bwMode="auto">
          <a:xfrm rot="19167146">
            <a:off x="6930444" y="1202743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91" name="右矢印 90"/>
          <p:cNvSpPr/>
          <p:nvPr/>
        </p:nvSpPr>
        <p:spPr bwMode="auto">
          <a:xfrm rot="19167146">
            <a:off x="4467658" y="2196570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92" name="右矢印 91"/>
          <p:cNvSpPr/>
          <p:nvPr/>
        </p:nvSpPr>
        <p:spPr bwMode="auto">
          <a:xfrm rot="19167146">
            <a:off x="6909661" y="2205259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94" name="右矢印 93"/>
          <p:cNvSpPr/>
          <p:nvPr/>
        </p:nvSpPr>
        <p:spPr bwMode="auto">
          <a:xfrm rot="2372181">
            <a:off x="6915160" y="3268646"/>
            <a:ext cx="568310" cy="51026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96" name="右矢印 95"/>
          <p:cNvSpPr/>
          <p:nvPr/>
        </p:nvSpPr>
        <p:spPr bwMode="auto">
          <a:xfrm rot="2372181">
            <a:off x="6924518" y="4228615"/>
            <a:ext cx="568310" cy="51026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97" name="右矢印 96"/>
          <p:cNvSpPr/>
          <p:nvPr/>
        </p:nvSpPr>
        <p:spPr bwMode="auto">
          <a:xfrm rot="2372181">
            <a:off x="4323299" y="5440615"/>
            <a:ext cx="568310" cy="51026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99" name="正方形/長方形 98"/>
          <p:cNvSpPr/>
          <p:nvPr/>
        </p:nvSpPr>
        <p:spPr bwMode="auto">
          <a:xfrm>
            <a:off x="4366780" y="1268354"/>
            <a:ext cx="721130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rgbClr val="C00000"/>
                </a:solidFill>
              </a:rPr>
              <a:t>+800</a:t>
            </a:r>
          </a:p>
        </p:txBody>
      </p:sp>
      <p:sp>
        <p:nvSpPr>
          <p:cNvPr id="100" name="正方形/長方形 99"/>
          <p:cNvSpPr/>
          <p:nvPr/>
        </p:nvSpPr>
        <p:spPr bwMode="auto">
          <a:xfrm>
            <a:off x="6857707" y="1281024"/>
            <a:ext cx="721130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rgbClr val="C00000"/>
                </a:solidFill>
              </a:rPr>
              <a:t>+100</a:t>
            </a:r>
          </a:p>
        </p:txBody>
      </p:sp>
      <p:sp>
        <p:nvSpPr>
          <p:cNvPr id="101" name="正方形/長方形 100"/>
          <p:cNvSpPr/>
          <p:nvPr/>
        </p:nvSpPr>
        <p:spPr bwMode="auto">
          <a:xfrm>
            <a:off x="4366455" y="2299898"/>
            <a:ext cx="721130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rgbClr val="C00000"/>
                </a:solidFill>
              </a:rPr>
              <a:t>+900</a:t>
            </a:r>
          </a:p>
        </p:txBody>
      </p:sp>
      <p:sp>
        <p:nvSpPr>
          <p:cNvPr id="102" name="正方形/長方形 101"/>
          <p:cNvSpPr/>
          <p:nvPr/>
        </p:nvSpPr>
        <p:spPr bwMode="auto">
          <a:xfrm>
            <a:off x="6843755" y="2283540"/>
            <a:ext cx="721130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rgbClr val="C00000"/>
                </a:solidFill>
              </a:rPr>
              <a:t>+800</a:t>
            </a:r>
          </a:p>
        </p:txBody>
      </p:sp>
      <p:sp>
        <p:nvSpPr>
          <p:cNvPr id="103" name="正方形/長方形 102"/>
          <p:cNvSpPr/>
          <p:nvPr/>
        </p:nvSpPr>
        <p:spPr bwMode="auto">
          <a:xfrm>
            <a:off x="6834638" y="3323793"/>
            <a:ext cx="721130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chemeClr val="accent1">
                    <a:lumMod val="50000"/>
                  </a:schemeClr>
                </a:solidFill>
              </a:rPr>
              <a:t>-500</a:t>
            </a:r>
          </a:p>
        </p:txBody>
      </p:sp>
      <p:sp>
        <p:nvSpPr>
          <p:cNvPr id="104" name="正方形/長方形 103"/>
          <p:cNvSpPr/>
          <p:nvPr/>
        </p:nvSpPr>
        <p:spPr bwMode="auto">
          <a:xfrm>
            <a:off x="6849152" y="4280396"/>
            <a:ext cx="721130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chemeClr val="accent1">
                    <a:lumMod val="50000"/>
                  </a:schemeClr>
                </a:solidFill>
              </a:rPr>
              <a:t>-200</a:t>
            </a:r>
          </a:p>
        </p:txBody>
      </p:sp>
      <p:sp>
        <p:nvSpPr>
          <p:cNvPr id="108" name="正方形/長方形 107"/>
          <p:cNvSpPr/>
          <p:nvPr/>
        </p:nvSpPr>
        <p:spPr bwMode="auto">
          <a:xfrm>
            <a:off x="4327997" y="5508101"/>
            <a:ext cx="595975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chemeClr val="accent1">
                    <a:lumMod val="50000"/>
                  </a:schemeClr>
                </a:solidFill>
              </a:rPr>
              <a:t>-0.4</a:t>
            </a:r>
          </a:p>
        </p:txBody>
      </p:sp>
      <p:sp>
        <p:nvSpPr>
          <p:cNvPr id="109" name="正方形/長方形 108"/>
          <p:cNvSpPr/>
          <p:nvPr/>
        </p:nvSpPr>
        <p:spPr bwMode="auto">
          <a:xfrm>
            <a:off x="6133021" y="6051769"/>
            <a:ext cx="1974379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火力発電量変化</a:t>
            </a:r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kumimoji="0" lang="en-US" altLang="ja-JP" sz="12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kumimoji="0" lang="en-US" altLang="ja-JP" sz="1400" b="1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0.2</a:t>
            </a:r>
            <a:endParaRPr kumimoji="0" lang="en-US" altLang="ja-JP" sz="1200" b="1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火力内訳変化：</a:t>
            </a:r>
            <a:r>
              <a:rPr kumimoji="0" lang="en-US" altLang="ja-JP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</a:t>
            </a:r>
            <a:r>
              <a:rPr kumimoji="0" lang="en-US" altLang="ja-JP" sz="14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0.1</a:t>
            </a:r>
            <a:endParaRPr kumimoji="0" lang="en-US" altLang="ja-JP" sz="1200" b="1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大かっこ 109"/>
          <p:cNvSpPr/>
          <p:nvPr/>
        </p:nvSpPr>
        <p:spPr>
          <a:xfrm>
            <a:off x="6176563" y="6064243"/>
            <a:ext cx="1859557" cy="46556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正方形/長方形 110"/>
          <p:cNvSpPr/>
          <p:nvPr/>
        </p:nvSpPr>
        <p:spPr bwMode="auto">
          <a:xfrm>
            <a:off x="416496" y="6527188"/>
            <a:ext cx="441846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r>
              <a:rPr kumimoji="0" lang="en-US" altLang="ja-JP" sz="1100" dirty="0" smtClean="0"/>
              <a:t>※</a:t>
            </a:r>
            <a:r>
              <a:rPr kumimoji="0" lang="ja-JP" altLang="en-US" sz="1100" dirty="0" smtClean="0"/>
              <a:t>数字は概数。四捨五入の関係で合計が合わない場合がある。</a:t>
            </a:r>
            <a:endParaRPr kumimoji="0" lang="en-US" altLang="ja-JP" sz="1100" dirty="0" smtClean="0"/>
          </a:p>
        </p:txBody>
      </p:sp>
      <p:sp>
        <p:nvSpPr>
          <p:cNvPr id="112" name="正方形/長方形 111"/>
          <p:cNvSpPr/>
          <p:nvPr/>
        </p:nvSpPr>
        <p:spPr bwMode="auto">
          <a:xfrm>
            <a:off x="3641663" y="6525344"/>
            <a:ext cx="5860541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r"/>
            <a:r>
              <a:rPr kumimoji="0" lang="ja-JP" altLang="en-US" sz="1200" dirty="0" smtClean="0"/>
              <a:t>（出所）</a:t>
            </a:r>
            <a:r>
              <a:rPr kumimoji="0" lang="en-US" altLang="ja-JP" sz="1200" dirty="0" smtClean="0"/>
              <a:t>IEA</a:t>
            </a:r>
            <a:r>
              <a:rPr kumimoji="0" lang="ja-JP" altLang="en-US" sz="1200" dirty="0" smtClean="0"/>
              <a:t> </a:t>
            </a:r>
            <a:r>
              <a:rPr kumimoji="0" lang="en-US" altLang="ja-JP" sz="1200" dirty="0" smtClean="0"/>
              <a:t>Energy Balances, CO2 Emissions from Fuel </a:t>
            </a:r>
            <a:r>
              <a:rPr kumimoji="0" lang="ja-JP" altLang="en-US" sz="1200" dirty="0" smtClean="0"/>
              <a:t> </a:t>
            </a:r>
            <a:r>
              <a:rPr kumimoji="0" lang="en-US" altLang="ja-JP" sz="1200" dirty="0" smtClean="0"/>
              <a:t>Combustion</a:t>
            </a:r>
            <a:r>
              <a:rPr kumimoji="0" lang="ja-JP" altLang="en-US" sz="1200" dirty="0" smtClean="0"/>
              <a:t>より作成</a:t>
            </a:r>
            <a:endParaRPr kumimoji="0" lang="en-US" altLang="ja-JP" sz="1200" dirty="0" smtClean="0"/>
          </a:p>
        </p:txBody>
      </p:sp>
      <p:sp>
        <p:nvSpPr>
          <p:cNvPr id="113" name="正方形/長方形 112"/>
          <p:cNvSpPr/>
          <p:nvPr/>
        </p:nvSpPr>
        <p:spPr bwMode="auto">
          <a:xfrm>
            <a:off x="4225898" y="980728"/>
            <a:ext cx="1015134" cy="204131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14" name="正方形/長方形 113"/>
          <p:cNvSpPr/>
          <p:nvPr/>
        </p:nvSpPr>
        <p:spPr bwMode="auto">
          <a:xfrm>
            <a:off x="6667240" y="1978268"/>
            <a:ext cx="1015134" cy="204131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15" name="円/楕円 114"/>
          <p:cNvSpPr/>
          <p:nvPr/>
        </p:nvSpPr>
        <p:spPr bwMode="auto">
          <a:xfrm>
            <a:off x="4327997" y="1095716"/>
            <a:ext cx="805593" cy="782469"/>
          </a:xfrm>
          <a:prstGeom prst="ellipse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16" name="円/楕円 115"/>
          <p:cNvSpPr/>
          <p:nvPr/>
        </p:nvSpPr>
        <p:spPr bwMode="auto">
          <a:xfrm>
            <a:off x="6782675" y="3097988"/>
            <a:ext cx="805593" cy="782469"/>
          </a:xfrm>
          <a:prstGeom prst="ellipse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17" name="正方形/長方形 116"/>
          <p:cNvSpPr/>
          <p:nvPr/>
        </p:nvSpPr>
        <p:spPr bwMode="auto">
          <a:xfrm>
            <a:off x="2531093" y="4857832"/>
            <a:ext cx="1283557" cy="275844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18" name="正方形/長方形 117"/>
          <p:cNvSpPr/>
          <p:nvPr/>
        </p:nvSpPr>
        <p:spPr bwMode="auto">
          <a:xfrm>
            <a:off x="4953965" y="4853303"/>
            <a:ext cx="1283557" cy="275844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19" name="正方形/長方形 118"/>
          <p:cNvSpPr/>
          <p:nvPr/>
        </p:nvSpPr>
        <p:spPr bwMode="auto">
          <a:xfrm>
            <a:off x="7393777" y="4852741"/>
            <a:ext cx="1296393" cy="275844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20" name="正方形/長方形 119"/>
          <p:cNvSpPr/>
          <p:nvPr/>
        </p:nvSpPr>
        <p:spPr bwMode="auto">
          <a:xfrm>
            <a:off x="3815386" y="6277226"/>
            <a:ext cx="1674752" cy="22797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cxnSp>
        <p:nvCxnSpPr>
          <p:cNvPr id="121" name="カギ線コネクタ 120"/>
          <p:cNvCxnSpPr/>
          <p:nvPr/>
        </p:nvCxnSpPr>
        <p:spPr>
          <a:xfrm rot="5400000" flipH="1" flipV="1">
            <a:off x="4393565" y="4105125"/>
            <a:ext cx="3094" cy="2052575"/>
          </a:xfrm>
          <a:prstGeom prst="bentConnector3">
            <a:avLst>
              <a:gd name="adj1" fmla="val -5047472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カギ線コネクタ 121"/>
          <p:cNvCxnSpPr/>
          <p:nvPr/>
        </p:nvCxnSpPr>
        <p:spPr>
          <a:xfrm rot="5400000" flipH="1" flipV="1">
            <a:off x="6949501" y="4116595"/>
            <a:ext cx="3094" cy="2052575"/>
          </a:xfrm>
          <a:prstGeom prst="bentConnector3">
            <a:avLst>
              <a:gd name="adj1" fmla="val -5047472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正方形/長方形 122"/>
          <p:cNvSpPr/>
          <p:nvPr/>
        </p:nvSpPr>
        <p:spPr bwMode="auto">
          <a:xfrm>
            <a:off x="6259042" y="6277226"/>
            <a:ext cx="1674752" cy="22797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24" name="正方形/長方形 123"/>
          <p:cNvSpPr/>
          <p:nvPr/>
        </p:nvSpPr>
        <p:spPr bwMode="auto">
          <a:xfrm>
            <a:off x="416496" y="1737706"/>
            <a:ext cx="421278" cy="3355861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endParaRPr kumimoji="0" lang="en-US" altLang="ja-JP" b="1" dirty="0" smtClean="0">
              <a:solidFill>
                <a:schemeClr val="bg1"/>
              </a:solidFill>
            </a:endParaRPr>
          </a:p>
        </p:txBody>
      </p:sp>
      <p:cxnSp>
        <p:nvCxnSpPr>
          <p:cNvPr id="125" name="直線コネクタ 124"/>
          <p:cNvCxnSpPr/>
          <p:nvPr/>
        </p:nvCxnSpPr>
        <p:spPr>
          <a:xfrm>
            <a:off x="2119674" y="6539858"/>
            <a:ext cx="727782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>
            <a:off x="2141308" y="4077072"/>
            <a:ext cx="727782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>
            <a:off x="2146339" y="2996952"/>
            <a:ext cx="727782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2146339" y="1931346"/>
            <a:ext cx="727782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9" name="グループ化 128"/>
          <p:cNvGrpSpPr/>
          <p:nvPr/>
        </p:nvGrpSpPr>
        <p:grpSpPr>
          <a:xfrm>
            <a:off x="2132065" y="5171706"/>
            <a:ext cx="7276228" cy="25400"/>
            <a:chOff x="2022585" y="3801740"/>
            <a:chExt cx="7422481" cy="25400"/>
          </a:xfrm>
        </p:grpSpPr>
        <p:cxnSp>
          <p:nvCxnSpPr>
            <p:cNvPr id="130" name="直線コネクタ 129"/>
            <p:cNvCxnSpPr/>
            <p:nvPr/>
          </p:nvCxnSpPr>
          <p:spPr>
            <a:xfrm>
              <a:off x="2026072" y="3801740"/>
              <a:ext cx="7418994" cy="0"/>
            </a:xfrm>
            <a:prstGeom prst="line">
              <a:avLst/>
            </a:prstGeom>
            <a:ln w="12700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>
              <a:off x="2022585" y="3827140"/>
              <a:ext cx="7418994" cy="0"/>
            </a:xfrm>
            <a:prstGeom prst="line">
              <a:avLst/>
            </a:prstGeom>
            <a:ln w="12700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正方形/長方形 87"/>
          <p:cNvSpPr/>
          <p:nvPr/>
        </p:nvSpPr>
        <p:spPr bwMode="auto">
          <a:xfrm>
            <a:off x="2620776" y="5756308"/>
            <a:ext cx="154864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400" dirty="0" smtClean="0"/>
              <a:t>(0.64</a:t>
            </a:r>
            <a:r>
              <a:rPr kumimoji="0" lang="en-US" altLang="ja-JP" sz="1000" dirty="0" smtClean="0"/>
              <a:t> kgCO2/kWh</a:t>
            </a:r>
            <a:r>
              <a:rPr kumimoji="0" lang="en-US" altLang="ja-JP" sz="1400" dirty="0" smtClean="0"/>
              <a:t>)</a:t>
            </a:r>
          </a:p>
        </p:txBody>
      </p:sp>
      <p:sp>
        <p:nvSpPr>
          <p:cNvPr id="132" name="正方形/長方形 131"/>
          <p:cNvSpPr/>
          <p:nvPr/>
        </p:nvSpPr>
        <p:spPr bwMode="auto">
          <a:xfrm>
            <a:off x="4916524" y="5756308"/>
            <a:ext cx="154864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400" dirty="0" smtClean="0"/>
              <a:t>(0.48</a:t>
            </a:r>
            <a:r>
              <a:rPr kumimoji="0" lang="en-US" altLang="ja-JP" sz="1000" dirty="0" smtClean="0"/>
              <a:t> kgCO2/kWh</a:t>
            </a:r>
            <a:r>
              <a:rPr kumimoji="0" lang="en-US" altLang="ja-JP" sz="1400" dirty="0" smtClean="0"/>
              <a:t>)</a:t>
            </a:r>
          </a:p>
        </p:txBody>
      </p:sp>
      <p:sp>
        <p:nvSpPr>
          <p:cNvPr id="133" name="正方形/長方形 132"/>
          <p:cNvSpPr/>
          <p:nvPr/>
        </p:nvSpPr>
        <p:spPr bwMode="auto">
          <a:xfrm>
            <a:off x="7593520" y="5758656"/>
            <a:ext cx="154864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400" dirty="0" smtClean="0"/>
              <a:t>(0.45</a:t>
            </a:r>
            <a:r>
              <a:rPr kumimoji="0" lang="en-US" altLang="ja-JP" sz="1000" dirty="0" smtClean="0"/>
              <a:t> kgCO2/kWh</a:t>
            </a:r>
            <a:r>
              <a:rPr kumimoji="0" lang="en-US" altLang="ja-JP" sz="1400" dirty="0" smtClean="0"/>
              <a:t>)</a:t>
            </a:r>
          </a:p>
        </p:txBody>
      </p:sp>
      <p:sp>
        <p:nvSpPr>
          <p:cNvPr id="134" name="右矢印 133"/>
          <p:cNvSpPr/>
          <p:nvPr/>
        </p:nvSpPr>
        <p:spPr bwMode="auto">
          <a:xfrm rot="19167146">
            <a:off x="4474558" y="4146535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35" name="右矢印 134"/>
          <p:cNvSpPr/>
          <p:nvPr/>
        </p:nvSpPr>
        <p:spPr bwMode="auto">
          <a:xfrm rot="2372181">
            <a:off x="4477913" y="3229575"/>
            <a:ext cx="568310" cy="51026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36" name="正方形/長方形 135"/>
          <p:cNvSpPr/>
          <p:nvPr/>
        </p:nvSpPr>
        <p:spPr bwMode="auto">
          <a:xfrm>
            <a:off x="4357338" y="3267581"/>
            <a:ext cx="721130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chemeClr val="accent1">
                    <a:lumMod val="50000"/>
                  </a:schemeClr>
                </a:solidFill>
              </a:rPr>
              <a:t>-100</a:t>
            </a:r>
          </a:p>
        </p:txBody>
      </p:sp>
      <p:sp>
        <p:nvSpPr>
          <p:cNvPr id="137" name="正方形/長方形 136"/>
          <p:cNvSpPr/>
          <p:nvPr/>
        </p:nvSpPr>
        <p:spPr bwMode="auto">
          <a:xfrm>
            <a:off x="4357338" y="4256216"/>
            <a:ext cx="721130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rgbClr val="C00000"/>
                </a:solidFill>
              </a:rPr>
              <a:t>+100</a:t>
            </a:r>
          </a:p>
        </p:txBody>
      </p:sp>
      <p:sp>
        <p:nvSpPr>
          <p:cNvPr id="138" name="右矢印 137"/>
          <p:cNvSpPr/>
          <p:nvPr/>
        </p:nvSpPr>
        <p:spPr bwMode="auto">
          <a:xfrm rot="2372181">
            <a:off x="6904977" y="5460514"/>
            <a:ext cx="568310" cy="51026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39" name="正方形/長方形 138"/>
          <p:cNvSpPr/>
          <p:nvPr/>
        </p:nvSpPr>
        <p:spPr bwMode="auto">
          <a:xfrm>
            <a:off x="6825208" y="5502095"/>
            <a:ext cx="595975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chemeClr val="accent1">
                    <a:lumMod val="50000"/>
                  </a:schemeClr>
                </a:solidFill>
              </a:rPr>
              <a:t>-0.1</a:t>
            </a:r>
          </a:p>
        </p:txBody>
      </p:sp>
    </p:spTree>
    <p:extLst>
      <p:ext uri="{BB962C8B-B14F-4D97-AF65-F5344CB8AC3E}">
        <p14:creationId xmlns:p14="http://schemas.microsoft.com/office/powerpoint/2010/main" val="253999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155</TotalTime>
  <Words>177</Words>
  <Application>Microsoft Office PowerPoint</Application>
  <PresentationFormat>A4 210 x 297 mm</PresentationFormat>
  <Paragraphs>61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15</cp:revision>
  <cp:lastPrinted>2018-03-30T02:21:52Z</cp:lastPrinted>
  <dcterms:created xsi:type="dcterms:W3CDTF">2018-04-23T05:51:57Z</dcterms:created>
  <dcterms:modified xsi:type="dcterms:W3CDTF">2018-04-23T08:28:19Z</dcterms:modified>
</cp:coreProperties>
</file>