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9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600" dirty="0" smtClean="0"/>
              <a:t>　</a:t>
            </a:r>
            <a:r>
              <a:rPr lang="en-US" altLang="ja-JP" sz="2600" dirty="0" smtClean="0"/>
              <a:t>EU</a:t>
            </a:r>
            <a:r>
              <a:rPr lang="ja-JP" altLang="en-US" sz="2600" dirty="0" smtClean="0"/>
              <a:t>の</a:t>
            </a:r>
            <a:r>
              <a:rPr lang="ja-JP" altLang="en-US" sz="2600" dirty="0"/>
              <a:t>電力由来</a:t>
            </a:r>
            <a:r>
              <a:rPr lang="en-US" altLang="ja-JP" sz="2600" dirty="0"/>
              <a:t>CO2</a:t>
            </a:r>
            <a:r>
              <a:rPr lang="ja-JP" altLang="en-US" sz="2600" dirty="0"/>
              <a:t>排出量の推移</a:t>
            </a:r>
            <a:endParaRPr lang="en-US" altLang="ja-JP" sz="260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16496" y="942337"/>
            <a:ext cx="1691118" cy="93414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需要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（発電量）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191799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1990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666753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2010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677799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26,000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992560" y="1987905"/>
            <a:ext cx="1115054" cy="9341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再エネ</a:t>
            </a:r>
            <a:endParaRPr kumimoji="0" lang="en-US" altLang="ja-JP" b="1" dirty="0" smtClean="0"/>
          </a:p>
        </p:txBody>
      </p:sp>
      <p:sp>
        <p:nvSpPr>
          <p:cNvPr id="16" name="正方形/長方形 15"/>
          <p:cNvSpPr/>
          <p:nvPr/>
        </p:nvSpPr>
        <p:spPr bwMode="auto">
          <a:xfrm>
            <a:off x="992560" y="3068960"/>
            <a:ext cx="1115054" cy="9341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原子力</a:t>
            </a:r>
            <a:endParaRPr kumimoji="0" lang="en-US" altLang="ja-JP" b="1" dirty="0" smtClean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992560" y="4159423"/>
            <a:ext cx="1115054" cy="934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火力</a:t>
            </a:r>
            <a:endParaRPr kumimoji="0" lang="en-US" altLang="ja-JP" b="1" dirty="0" smtClean="0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16496" y="5288091"/>
            <a:ext cx="1691118" cy="121994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bg1"/>
                </a:solidFill>
              </a:rPr>
              <a:t>CO2</a:t>
            </a:r>
            <a:r>
              <a:rPr kumimoji="0" lang="ja-JP" altLang="en-US" b="1" dirty="0" smtClean="0">
                <a:solidFill>
                  <a:schemeClr val="bg1"/>
                </a:solidFill>
              </a:rPr>
              <a:t>排出量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（電力）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3685884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火力発電量変化：</a:t>
            </a:r>
            <a:r>
              <a:rPr kumimoji="0" lang="en-US" altLang="ja-JP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+2.3</a:t>
            </a:r>
            <a:endParaRPr kumimoji="0" lang="en-US" altLang="ja-JP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-3.5</a:t>
            </a:r>
            <a:endParaRPr kumimoji="0" lang="en-US" altLang="ja-JP" sz="1200" b="1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大かっこ 19"/>
          <p:cNvSpPr/>
          <p:nvPr/>
        </p:nvSpPr>
        <p:spPr>
          <a:xfrm>
            <a:off x="3729426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 bwMode="auto">
          <a:xfrm>
            <a:off x="7141706" y="492916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bg1"/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bg1"/>
                </a:solidFill>
              </a:rPr>
              <a:t>年</a:t>
            </a:r>
            <a:endParaRPr kumimoji="0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152753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33,000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7627706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32,000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677799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3,100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152753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6,800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7627706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9,400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2677799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,900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5152753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9,200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627706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8,600</a:t>
            </a: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677799" y="420254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15,000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5152753" y="420371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17,000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627706" y="418975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14,000</a:t>
            </a:r>
            <a:endParaRPr kumimoji="0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1947974" y="4837096"/>
            <a:ext cx="2743518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11000,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2000,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2000 )</a:t>
            </a: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407203" y="4837096"/>
            <a:ext cx="281482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9000,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8000,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1000)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6839123" y="4837096"/>
            <a:ext cx="301787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200" dirty="0" smtClean="0"/>
              <a:t>( </a:t>
            </a:r>
            <a:r>
              <a:rPr kumimoji="0" lang="ja-JP" altLang="en-US" sz="1200" dirty="0" smtClean="0"/>
              <a:t>石炭</a:t>
            </a:r>
            <a:r>
              <a:rPr kumimoji="0" lang="en-US" altLang="ja-JP" sz="1200" dirty="0" smtClean="0"/>
              <a:t>8000, </a:t>
            </a:r>
            <a:r>
              <a:rPr kumimoji="0" lang="ja-JP" altLang="en-US" sz="1200" dirty="0" smtClean="0"/>
              <a:t>ガス</a:t>
            </a:r>
            <a:r>
              <a:rPr kumimoji="0" lang="en-US" altLang="ja-JP" sz="1200" dirty="0" smtClean="0"/>
              <a:t>5000, </a:t>
            </a:r>
            <a:r>
              <a:rPr kumimoji="0" lang="ja-JP" altLang="en-US" sz="1200" dirty="0" smtClean="0"/>
              <a:t>石油</a:t>
            </a:r>
            <a:r>
              <a:rPr kumimoji="0" lang="en-US" altLang="ja-JP" sz="1200" dirty="0" smtClean="0"/>
              <a:t>1000 )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2619741" y="5392749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12.9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935289" y="53799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11.7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7513063" y="53799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10.1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右矢印 38"/>
          <p:cNvSpPr/>
          <p:nvPr/>
        </p:nvSpPr>
        <p:spPr bwMode="auto">
          <a:xfrm rot="19167146">
            <a:off x="4461389" y="1194616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0" name="右矢印 39"/>
          <p:cNvSpPr/>
          <p:nvPr/>
        </p:nvSpPr>
        <p:spPr bwMode="auto">
          <a:xfrm rot="19167146">
            <a:off x="4467658" y="219657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1" name="右矢印 40"/>
          <p:cNvSpPr/>
          <p:nvPr/>
        </p:nvSpPr>
        <p:spPr bwMode="auto">
          <a:xfrm rot="19167146">
            <a:off x="6909661" y="2205259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2" name="右矢印 41"/>
          <p:cNvSpPr/>
          <p:nvPr/>
        </p:nvSpPr>
        <p:spPr bwMode="auto">
          <a:xfrm rot="2372181">
            <a:off x="6924518" y="422861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3" name="右矢印 42"/>
          <p:cNvSpPr/>
          <p:nvPr/>
        </p:nvSpPr>
        <p:spPr bwMode="auto">
          <a:xfrm rot="2372181">
            <a:off x="4323299" y="545331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264222" y="1268354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+8000</a:t>
            </a: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4263897" y="2299898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+4000</a:t>
            </a: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6741197" y="2283540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+3000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6634780" y="4275610"/>
            <a:ext cx="105450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-3000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327997" y="5520801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-1.2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6133021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400" b="1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-2.2</a:t>
            </a: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</a:t>
            </a:r>
            <a:r>
              <a:rPr kumimoji="0" lang="en-US" altLang="ja-JP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0.6</a:t>
            </a:r>
            <a:endParaRPr kumimoji="0" lang="en-US" altLang="ja-JP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大かっこ 49"/>
          <p:cNvSpPr/>
          <p:nvPr/>
        </p:nvSpPr>
        <p:spPr>
          <a:xfrm>
            <a:off x="6176563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225898" y="1976454"/>
            <a:ext cx="1015134" cy="204131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2" name="円/楕円 115"/>
          <p:cNvSpPr/>
          <p:nvPr/>
        </p:nvSpPr>
        <p:spPr bwMode="auto">
          <a:xfrm>
            <a:off x="6782675" y="993428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3" name="正方形/長方形 52"/>
          <p:cNvSpPr/>
          <p:nvPr/>
        </p:nvSpPr>
        <p:spPr bwMode="auto">
          <a:xfrm>
            <a:off x="2261872" y="4857832"/>
            <a:ext cx="1420064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798809" y="4853303"/>
            <a:ext cx="1370390" cy="27584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5" name="正方形/長方形 54"/>
          <p:cNvSpPr/>
          <p:nvPr/>
        </p:nvSpPr>
        <p:spPr bwMode="auto">
          <a:xfrm>
            <a:off x="3815386" y="627722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56" name="カギ線コネクタ 55"/>
          <p:cNvCxnSpPr/>
          <p:nvPr/>
        </p:nvCxnSpPr>
        <p:spPr>
          <a:xfrm rot="5400000" flipH="1" flipV="1">
            <a:off x="4393565" y="4105125"/>
            <a:ext cx="3094" cy="2052575"/>
          </a:xfrm>
          <a:prstGeom prst="bentConnector3">
            <a:avLst>
              <a:gd name="adj1" fmla="val -5047472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 bwMode="auto">
          <a:xfrm>
            <a:off x="6271742" y="606789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16496" y="1737706"/>
            <a:ext cx="421278" cy="335586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>
            <a:off x="2119674" y="6539858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2141308" y="407707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2146339" y="299695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2146339" y="1931346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グループ化 62"/>
          <p:cNvGrpSpPr/>
          <p:nvPr/>
        </p:nvGrpSpPr>
        <p:grpSpPr>
          <a:xfrm>
            <a:off x="2132065" y="5171706"/>
            <a:ext cx="7276228" cy="25400"/>
            <a:chOff x="2022585" y="3801740"/>
            <a:chExt cx="7422481" cy="25400"/>
          </a:xfrm>
        </p:grpSpPr>
        <p:cxnSp>
          <p:nvCxnSpPr>
            <p:cNvPr id="64" name="直線コネクタ 63"/>
            <p:cNvCxnSpPr/>
            <p:nvPr/>
          </p:nvCxnSpPr>
          <p:spPr>
            <a:xfrm>
              <a:off x="2026072" y="38017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2022585" y="38271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右矢印 65"/>
          <p:cNvSpPr/>
          <p:nvPr/>
        </p:nvSpPr>
        <p:spPr bwMode="auto">
          <a:xfrm rot="19167146">
            <a:off x="4456484" y="420053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7" name="正方形/長方形 66"/>
          <p:cNvSpPr/>
          <p:nvPr/>
        </p:nvSpPr>
        <p:spPr bwMode="auto">
          <a:xfrm>
            <a:off x="4252723" y="4291158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+3000</a:t>
            </a:r>
          </a:p>
        </p:txBody>
      </p:sp>
      <p:sp>
        <p:nvSpPr>
          <p:cNvPr id="68" name="右矢印 67"/>
          <p:cNvSpPr/>
          <p:nvPr/>
        </p:nvSpPr>
        <p:spPr bwMode="auto">
          <a:xfrm rot="2372181">
            <a:off x="6922609" y="1149851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9" name="正方形/長方形 68"/>
          <p:cNvSpPr/>
          <p:nvPr/>
        </p:nvSpPr>
        <p:spPr bwMode="auto">
          <a:xfrm>
            <a:off x="6744685" y="1184052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-1000</a:t>
            </a:r>
          </a:p>
        </p:txBody>
      </p:sp>
      <p:sp>
        <p:nvSpPr>
          <p:cNvPr id="70" name="円/楕円 136"/>
          <p:cNvSpPr/>
          <p:nvPr/>
        </p:nvSpPr>
        <p:spPr bwMode="auto">
          <a:xfrm>
            <a:off x="6791300" y="2083167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1" name="右矢印 70"/>
          <p:cNvSpPr/>
          <p:nvPr/>
        </p:nvSpPr>
        <p:spPr bwMode="auto">
          <a:xfrm rot="2372181">
            <a:off x="6735561" y="5467349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2" name="正方形/長方形 71"/>
          <p:cNvSpPr/>
          <p:nvPr/>
        </p:nvSpPr>
        <p:spPr bwMode="auto">
          <a:xfrm>
            <a:off x="6740259" y="5534835"/>
            <a:ext cx="59597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-1.6</a:t>
            </a: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416496" y="6527188"/>
            <a:ext cx="441846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r>
              <a:rPr kumimoji="0" lang="en-US" altLang="ja-JP" sz="1100" dirty="0" smtClean="0"/>
              <a:t>※</a:t>
            </a:r>
            <a:r>
              <a:rPr kumimoji="0" lang="ja-JP" altLang="en-US" sz="1100" dirty="0" smtClean="0"/>
              <a:t>数字は概数。四捨五入の関係で合計が合わない場合がある。</a:t>
            </a:r>
            <a:endParaRPr kumimoji="0" lang="en-US" altLang="ja-JP" sz="1100" dirty="0" smtClean="0"/>
          </a:p>
        </p:txBody>
      </p:sp>
      <p:sp>
        <p:nvSpPr>
          <p:cNvPr id="74" name="正方形/長方形 73"/>
          <p:cNvSpPr/>
          <p:nvPr/>
        </p:nvSpPr>
        <p:spPr bwMode="auto">
          <a:xfrm>
            <a:off x="3641663" y="6525344"/>
            <a:ext cx="5860541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r"/>
            <a:r>
              <a:rPr kumimoji="0" lang="ja-JP" altLang="en-US" sz="1200" dirty="0" smtClean="0"/>
              <a:t>（出所）</a:t>
            </a:r>
            <a:r>
              <a:rPr kumimoji="0" lang="en-US" altLang="ja-JP" sz="1200" dirty="0" smtClean="0"/>
              <a:t>IEA</a:t>
            </a:r>
            <a:r>
              <a:rPr kumimoji="0" lang="ja-JP" altLang="en-US" sz="1200" dirty="0" smtClean="0"/>
              <a:t> </a:t>
            </a:r>
            <a:r>
              <a:rPr kumimoji="0" lang="en-US" altLang="ja-JP" sz="1200" dirty="0" smtClean="0"/>
              <a:t>Energy Balances, CO2 Emissions from Fuel </a:t>
            </a:r>
            <a:r>
              <a:rPr kumimoji="0" lang="ja-JP" altLang="en-US" sz="1200" dirty="0" smtClean="0"/>
              <a:t> </a:t>
            </a:r>
            <a:r>
              <a:rPr kumimoji="0" lang="en-US" altLang="ja-JP" sz="1200" dirty="0" smtClean="0"/>
              <a:t>Combustion</a:t>
            </a:r>
            <a:r>
              <a:rPr kumimoji="0" lang="ja-JP" altLang="en-US" sz="1200" dirty="0" smtClean="0"/>
              <a:t>より作成</a:t>
            </a:r>
            <a:endParaRPr kumimoji="0" lang="en-US" altLang="ja-JP" sz="1200" dirty="0" smtClean="0"/>
          </a:p>
        </p:txBody>
      </p:sp>
      <p:sp>
        <p:nvSpPr>
          <p:cNvPr id="75" name="正方形/長方形 74"/>
          <p:cNvSpPr/>
          <p:nvPr/>
        </p:nvSpPr>
        <p:spPr bwMode="auto">
          <a:xfrm>
            <a:off x="2620776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(0.50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4916524" y="57563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(0.35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7593520" y="5758656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sz="1400" dirty="0" smtClean="0"/>
              <a:t>(0.32</a:t>
            </a:r>
            <a:r>
              <a:rPr kumimoji="0" lang="en-US" altLang="ja-JP" sz="1000" dirty="0" smtClean="0"/>
              <a:t> kgCO2/kWh</a:t>
            </a:r>
            <a:r>
              <a:rPr kumimoji="0" lang="en-US" altLang="ja-JP" sz="1400" dirty="0" smtClean="0"/>
              <a:t>)</a:t>
            </a:r>
          </a:p>
        </p:txBody>
      </p:sp>
      <p:sp>
        <p:nvSpPr>
          <p:cNvPr id="78" name="右矢印 77"/>
          <p:cNvSpPr/>
          <p:nvPr/>
        </p:nvSpPr>
        <p:spPr bwMode="auto">
          <a:xfrm rot="19167146">
            <a:off x="4433838" y="3192418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9" name="正方形/長方形 78"/>
          <p:cNvSpPr/>
          <p:nvPr/>
        </p:nvSpPr>
        <p:spPr bwMode="auto">
          <a:xfrm>
            <a:off x="4230077" y="3283046"/>
            <a:ext cx="926247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rgbClr val="C00000"/>
                </a:solidFill>
              </a:rPr>
              <a:t>+</a:t>
            </a:r>
            <a:r>
              <a:rPr kumimoji="0" lang="en-US" altLang="ja-JP" b="1" dirty="0">
                <a:solidFill>
                  <a:srgbClr val="C00000"/>
                </a:solidFill>
              </a:rPr>
              <a:t>1</a:t>
            </a:r>
            <a:r>
              <a:rPr kumimoji="0" lang="en-US" altLang="ja-JP" b="1" dirty="0" smtClean="0">
                <a:solidFill>
                  <a:srgbClr val="C00000"/>
                </a:solidFill>
              </a:rPr>
              <a:t>000</a:t>
            </a:r>
          </a:p>
        </p:txBody>
      </p:sp>
      <p:sp>
        <p:nvSpPr>
          <p:cNvPr id="80" name="右矢印 79"/>
          <p:cNvSpPr/>
          <p:nvPr/>
        </p:nvSpPr>
        <p:spPr bwMode="auto">
          <a:xfrm rot="2372181">
            <a:off x="6903114" y="3267675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1" name="正方形/長方形 80"/>
          <p:cNvSpPr/>
          <p:nvPr/>
        </p:nvSpPr>
        <p:spPr bwMode="auto">
          <a:xfrm>
            <a:off x="6613376" y="3314670"/>
            <a:ext cx="105450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1">
                    <a:lumMod val="50000"/>
                  </a:schemeClr>
                </a:solidFill>
              </a:rPr>
              <a:t>-1000</a:t>
            </a: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176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2018-04-25T04:55:41Z</dcterms:created>
  <dcterms:modified xsi:type="dcterms:W3CDTF">2018-04-25T04:56:39Z</dcterms:modified>
</cp:coreProperties>
</file>