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/>
          <a:lstStyle/>
          <a:p>
            <a:fld id="{2B0EA817-7CF4-466E-9BA3-D89990BCB6F1}" type="datetime1">
              <a:rPr lang="ja-JP" altLang="en-US" smtClean="0">
                <a:solidFill>
                  <a:prstClr val="black"/>
                </a:solidFill>
              </a:rPr>
              <a:t>2018/4/23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9300" y="6356365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7"/>
          <p:cNvSpPr txBox="1">
            <a:spLocks noChangeArrowheads="1"/>
          </p:cNvSpPr>
          <p:nvPr/>
        </p:nvSpPr>
        <p:spPr bwMode="auto">
          <a:xfrm>
            <a:off x="-15552" y="21334"/>
            <a:ext cx="9924002" cy="469182"/>
          </a:xfrm>
          <a:prstGeom prst="rect">
            <a:avLst/>
          </a:prstGeom>
          <a:noFill/>
          <a:ln w="38100" cmpd="thickThin">
            <a:noFill/>
            <a:miter lim="800000"/>
            <a:headEnd/>
            <a:tailEnd/>
          </a:ln>
        </p:spPr>
        <p:txBody>
          <a:bodyPr wrap="square" lIns="68403" tIns="34202" rIns="68403" bIns="34202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6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ドイツ・デンマークにおける電力輸出入の状況</a:t>
            </a:r>
            <a:endParaRPr lang="ja-JP" altLang="en-US" sz="26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7072973" y="783754"/>
            <a:ext cx="2288969" cy="575556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2411810" y="783754"/>
            <a:ext cx="2288969" cy="57555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4748071" y="783754"/>
            <a:ext cx="2288969" cy="57555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748071" y="533017"/>
            <a:ext cx="2288969" cy="39475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ドイツ</a:t>
            </a:r>
            <a:endParaRPr kumimoji="0" lang="ja-JP" altLang="en-US" sz="1600" b="1" dirty="0">
              <a:solidFill>
                <a:schemeClr val="bg1"/>
              </a:solidFill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601735" y="6573222"/>
            <a:ext cx="8749581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 bwMode="auto">
          <a:xfrm>
            <a:off x="2411810" y="533017"/>
            <a:ext cx="2288970" cy="39475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>
                <a:solidFill>
                  <a:schemeClr val="bg1"/>
                </a:solidFill>
              </a:rPr>
              <a:t>デンマーク</a:t>
            </a: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550415" y="993795"/>
            <a:ext cx="1815535" cy="98181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需要規模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en-US" altLang="ja-JP" sz="1100" b="1" dirty="0" smtClean="0">
                <a:solidFill>
                  <a:schemeClr val="bg1"/>
                </a:solidFill>
              </a:rPr>
              <a:t>(</a:t>
            </a:r>
            <a:r>
              <a:rPr kumimoji="0" lang="ja-JP" altLang="en-US" sz="1100" b="1" dirty="0" smtClean="0">
                <a:solidFill>
                  <a:schemeClr val="bg1"/>
                </a:solidFill>
              </a:rPr>
              <a:t>年間発電量</a:t>
            </a:r>
            <a:r>
              <a:rPr kumimoji="0" lang="en-US" altLang="ja-JP" sz="1100" b="1" dirty="0" smtClean="0">
                <a:solidFill>
                  <a:schemeClr val="bg1"/>
                </a:solidFill>
              </a:rPr>
              <a:t>)</a:t>
            </a:r>
            <a:endParaRPr kumimoji="0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50415" y="2020590"/>
            <a:ext cx="1815535" cy="98181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変動再エネ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600" b="1" dirty="0">
                <a:solidFill>
                  <a:schemeClr val="bg1"/>
                </a:solidFill>
              </a:rPr>
              <a:t>比率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7072974" y="533017"/>
            <a:ext cx="2288967" cy="394753"/>
          </a:xfrm>
          <a:prstGeom prst="rect">
            <a:avLst/>
          </a:prstGeom>
          <a:solidFill>
            <a:schemeClr val="bg2">
              <a:lumMod val="1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日本</a:t>
            </a:r>
            <a:endParaRPr kumimoji="0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978930" y="3047752"/>
            <a:ext cx="1387020" cy="1360474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600" b="1" dirty="0" smtClean="0">
                <a:solidFill>
                  <a:schemeClr val="bg1"/>
                </a:solidFill>
              </a:rPr>
              <a:t>【kW】</a:t>
            </a:r>
          </a:p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調整力の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600" b="1" dirty="0">
                <a:solidFill>
                  <a:schemeClr val="bg1"/>
                </a:solidFill>
              </a:rPr>
              <a:t>国外</a:t>
            </a:r>
            <a:r>
              <a:rPr kumimoji="0" lang="ja-JP" altLang="en-US" sz="1600" b="1" dirty="0" smtClean="0">
                <a:solidFill>
                  <a:schemeClr val="bg1"/>
                </a:solidFill>
              </a:rPr>
              <a:t>依存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  <a:p>
            <a:pPr algn="ctr"/>
            <a:endParaRPr kumimoji="0" lang="en-US" altLang="ja-JP" sz="1100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100" b="1" dirty="0" smtClean="0">
                <a:solidFill>
                  <a:schemeClr val="bg1"/>
                </a:solidFill>
              </a:rPr>
              <a:t>再エネ比率が</a:t>
            </a:r>
            <a:endParaRPr kumimoji="0" lang="en-US" altLang="ja-JP" sz="1100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100" b="1" dirty="0" smtClean="0">
                <a:solidFill>
                  <a:schemeClr val="bg1"/>
                </a:solidFill>
              </a:rPr>
              <a:t>高い日の輸出入</a:t>
            </a:r>
            <a:endParaRPr kumimoji="0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978930" y="4453570"/>
            <a:ext cx="685473" cy="2085743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600" b="1" dirty="0" smtClean="0">
                <a:solidFill>
                  <a:schemeClr val="bg1"/>
                </a:solidFill>
              </a:rPr>
              <a:t>【kWh】</a:t>
            </a:r>
          </a:p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年間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輸出入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578237" y="3039003"/>
            <a:ext cx="330108" cy="34858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vert="vert270" wrap="none" rtlCol="0" anchor="ctr"/>
          <a:lstStyle/>
          <a:p>
            <a:pPr algn="ctr"/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電力輸出入</a:t>
            </a:r>
            <a:endParaRPr kumimoji="0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 bwMode="auto">
          <a:xfrm>
            <a:off x="4839974" y="1189073"/>
            <a:ext cx="2158651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6,000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 bwMode="auto">
          <a:xfrm>
            <a:off x="2474111" y="1184052"/>
            <a:ext cx="2158651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7166642" y="1106480"/>
            <a:ext cx="2158651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11,000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7494878" y="1546169"/>
            <a:ext cx="145051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dirty="0" smtClean="0"/>
              <a:t>( </a:t>
            </a:r>
            <a:r>
              <a:rPr kumimoji="0" lang="en-US" altLang="ja-JP" sz="2000" dirty="0" smtClean="0"/>
              <a:t>1.1</a:t>
            </a:r>
            <a:r>
              <a:rPr kumimoji="0" lang="ja-JP" altLang="en-US" sz="1100" dirty="0" smtClean="0"/>
              <a:t>兆</a:t>
            </a:r>
            <a:r>
              <a:rPr kumimoji="0" lang="en-US" altLang="ja-JP" sz="1100" dirty="0" smtClean="0"/>
              <a:t>kWh</a:t>
            </a:r>
            <a:r>
              <a:rPr kumimoji="0" lang="en-US" altLang="ja-JP" dirty="0" smtClean="0"/>
              <a:t> )</a:t>
            </a:r>
          </a:p>
        </p:txBody>
      </p:sp>
      <p:sp>
        <p:nvSpPr>
          <p:cNvPr id="125" name="正方形/長方形 124"/>
          <p:cNvSpPr/>
          <p:nvPr/>
        </p:nvSpPr>
        <p:spPr bwMode="auto">
          <a:xfrm>
            <a:off x="5342242" y="2048148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 bwMode="auto">
          <a:xfrm>
            <a:off x="4770936" y="2569640"/>
            <a:ext cx="2254358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 </a:t>
            </a:r>
            <a:r>
              <a:rPr kumimoji="0" lang="ja-JP" altLang="en-US" sz="1400" dirty="0" smtClean="0"/>
              <a:t>太陽光</a:t>
            </a:r>
            <a:r>
              <a:rPr kumimoji="0" lang="en-US" altLang="ja-JP" sz="1400" dirty="0" smtClean="0"/>
              <a:t>6%</a:t>
            </a:r>
            <a:r>
              <a:rPr kumimoji="0" lang="ja-JP" altLang="en-US" sz="1400" dirty="0" smtClean="0"/>
              <a:t>　風力</a:t>
            </a:r>
            <a:r>
              <a:rPr kumimoji="0" lang="en-US" altLang="ja-JP" sz="1400" dirty="0" smtClean="0"/>
              <a:t>12% )</a:t>
            </a:r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3030682" y="2048148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51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2459376" y="2570982"/>
            <a:ext cx="2254358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 </a:t>
            </a:r>
            <a:r>
              <a:rPr kumimoji="0" lang="ja-JP" altLang="en-US" sz="1400" dirty="0" smtClean="0"/>
              <a:t>太陽光</a:t>
            </a:r>
            <a:r>
              <a:rPr kumimoji="0" lang="en-US" altLang="ja-JP" sz="1400" dirty="0" smtClean="0"/>
              <a:t>2%</a:t>
            </a:r>
            <a:r>
              <a:rPr kumimoji="0" lang="ja-JP" altLang="en-US" sz="1400" dirty="0" smtClean="0"/>
              <a:t>　風力</a:t>
            </a:r>
            <a:r>
              <a:rPr kumimoji="0" lang="en-US" altLang="ja-JP" sz="1400" dirty="0" smtClean="0"/>
              <a:t>49% )</a:t>
            </a: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7689345" y="2048148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7118039" y="2570558"/>
            <a:ext cx="2254358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 </a:t>
            </a:r>
            <a:r>
              <a:rPr kumimoji="0" lang="ja-JP" altLang="en-US" sz="1400" dirty="0" smtClean="0"/>
              <a:t>太陽光</a:t>
            </a:r>
            <a:r>
              <a:rPr kumimoji="0" lang="en-US" altLang="ja-JP" sz="1400" dirty="0" smtClean="0"/>
              <a:t>5%</a:t>
            </a:r>
            <a:r>
              <a:rPr kumimoji="0" lang="ja-JP" altLang="en-US" sz="1400" dirty="0" smtClean="0"/>
              <a:t>　風力</a:t>
            </a:r>
            <a:r>
              <a:rPr kumimoji="0" lang="en-US" altLang="ja-JP" sz="1400" dirty="0" smtClean="0"/>
              <a:t>1% )</a:t>
            </a:r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5350709" y="3047752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3022215" y="3047752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7348997" y="3160018"/>
            <a:ext cx="1784009" cy="112417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輸出入</a:t>
            </a:r>
            <a:endParaRPr kumimoji="0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 bwMode="auto">
          <a:xfrm>
            <a:off x="4973735" y="3650143"/>
            <a:ext cx="1863105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600" dirty="0" smtClean="0"/>
              <a:t>1,600</a:t>
            </a:r>
            <a:r>
              <a:rPr kumimoji="0" lang="ja-JP" altLang="en-US" sz="1600" dirty="0" smtClean="0"/>
              <a:t>万</a:t>
            </a:r>
            <a:r>
              <a:rPr kumimoji="0" lang="en-US" altLang="ja-JP" sz="1600" dirty="0" smtClean="0"/>
              <a:t>kW</a:t>
            </a:r>
          </a:p>
          <a:p>
            <a:pPr algn="ctr"/>
            <a:r>
              <a:rPr kumimoji="0" lang="ja-JP" altLang="en-US" sz="1200" dirty="0" smtClean="0"/>
              <a:t>輸出：</a:t>
            </a:r>
            <a:r>
              <a:rPr kumimoji="0" lang="en-US" altLang="ja-JP" sz="1200" dirty="0" smtClean="0"/>
              <a:t>1200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kW</a:t>
            </a:r>
          </a:p>
          <a:p>
            <a:pPr algn="ctr"/>
            <a:r>
              <a:rPr kumimoji="0" lang="ja-JP" altLang="en-US" sz="1200" dirty="0" smtClean="0"/>
              <a:t>輸入：</a:t>
            </a:r>
            <a:r>
              <a:rPr kumimoji="0" lang="en-US" altLang="ja-JP" sz="1200" dirty="0" smtClean="0"/>
              <a:t>400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kW</a:t>
            </a:r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2607737" y="3645022"/>
            <a:ext cx="1863105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600" dirty="0" smtClean="0"/>
              <a:t>430</a:t>
            </a:r>
            <a:r>
              <a:rPr kumimoji="0" lang="ja-JP" altLang="en-US" sz="1600" dirty="0" smtClean="0"/>
              <a:t>万</a:t>
            </a:r>
            <a:r>
              <a:rPr kumimoji="0" lang="en-US" altLang="ja-JP" sz="1600" dirty="0" smtClean="0"/>
              <a:t>kW</a:t>
            </a:r>
          </a:p>
          <a:p>
            <a:pPr algn="ctr"/>
            <a:r>
              <a:rPr kumimoji="0" lang="ja-JP" altLang="en-US" sz="1200" dirty="0" smtClean="0"/>
              <a:t>輸出：</a:t>
            </a:r>
            <a:r>
              <a:rPr kumimoji="0" lang="en-US" altLang="ja-JP" sz="1200" dirty="0" smtClean="0"/>
              <a:t>150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kW</a:t>
            </a:r>
          </a:p>
          <a:p>
            <a:pPr algn="ctr"/>
            <a:r>
              <a:rPr kumimoji="0" lang="ja-JP" altLang="en-US" sz="1200" dirty="0" smtClean="0"/>
              <a:t>輸入：</a:t>
            </a:r>
            <a:r>
              <a:rPr kumimoji="0" lang="en-US" altLang="ja-JP" sz="1200" dirty="0" smtClean="0"/>
              <a:t>280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kW</a:t>
            </a:r>
          </a:p>
        </p:txBody>
      </p:sp>
      <p:sp>
        <p:nvSpPr>
          <p:cNvPr id="136" name="正方形/長方形 135"/>
          <p:cNvSpPr/>
          <p:nvPr/>
        </p:nvSpPr>
        <p:spPr bwMode="auto">
          <a:xfrm>
            <a:off x="5093660" y="4526840"/>
            <a:ext cx="1621826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7" name="正方形/長方形 136"/>
          <p:cNvSpPr/>
          <p:nvPr/>
        </p:nvSpPr>
        <p:spPr bwMode="auto">
          <a:xfrm>
            <a:off x="2765166" y="4526840"/>
            <a:ext cx="1621826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7348997" y="4934818"/>
            <a:ext cx="1784009" cy="92907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輸出入</a:t>
            </a:r>
            <a:endParaRPr kumimoji="0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2" name="直線コネクタ 141"/>
          <p:cNvCxnSpPr/>
          <p:nvPr/>
        </p:nvCxnSpPr>
        <p:spPr>
          <a:xfrm>
            <a:off x="2395726" y="2001540"/>
            <a:ext cx="6938042" cy="0"/>
          </a:xfrm>
          <a:prstGeom prst="line">
            <a:avLst/>
          </a:prstGeom>
          <a:ln w="952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2404264" y="3030860"/>
            <a:ext cx="6938042" cy="0"/>
          </a:xfrm>
          <a:prstGeom prst="line">
            <a:avLst/>
          </a:prstGeom>
          <a:ln w="952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2396934" y="4430762"/>
            <a:ext cx="6978102" cy="0"/>
          </a:xfrm>
          <a:prstGeom prst="line">
            <a:avLst/>
          </a:prstGeom>
          <a:ln w="9525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大かっこ 7"/>
          <p:cNvSpPr/>
          <p:nvPr/>
        </p:nvSpPr>
        <p:spPr>
          <a:xfrm>
            <a:off x="5109639" y="3653489"/>
            <a:ext cx="1589869" cy="68955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大かっこ 146"/>
          <p:cNvSpPr/>
          <p:nvPr/>
        </p:nvSpPr>
        <p:spPr>
          <a:xfrm>
            <a:off x="2720023" y="3653489"/>
            <a:ext cx="1589869" cy="68955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 bwMode="auto">
          <a:xfrm>
            <a:off x="2721635" y="4542177"/>
            <a:ext cx="3965907" cy="778636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2730539" y="3082553"/>
            <a:ext cx="3965907" cy="48830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7388475" y="3113410"/>
            <a:ext cx="1681932" cy="3107694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708853" y="4463541"/>
            <a:ext cx="669049" cy="100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輸出</a:t>
            </a:r>
            <a:endParaRPr kumimoji="0" lang="ja-JP" altLang="en-US" sz="1400" b="1" dirty="0"/>
          </a:p>
        </p:txBody>
      </p:sp>
      <p:sp>
        <p:nvSpPr>
          <p:cNvPr id="49" name="正方形/長方形 48"/>
          <p:cNvSpPr/>
          <p:nvPr/>
        </p:nvSpPr>
        <p:spPr bwMode="auto">
          <a:xfrm>
            <a:off x="1708853" y="5524236"/>
            <a:ext cx="669049" cy="100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輸入</a:t>
            </a:r>
            <a:endParaRPr kumimoji="0" lang="ja-JP" altLang="en-US" sz="1400" b="1" dirty="0"/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732083" y="4936662"/>
            <a:ext cx="1693732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dirty="0" smtClean="0"/>
              <a:t>( 100</a:t>
            </a:r>
            <a:r>
              <a:rPr kumimoji="0" lang="ja-JP" altLang="en-US" sz="1050" dirty="0" smtClean="0"/>
              <a:t>億</a:t>
            </a:r>
            <a:r>
              <a:rPr kumimoji="0" lang="en-US" altLang="ja-JP" sz="1050" dirty="0" smtClean="0"/>
              <a:t>kWh</a:t>
            </a:r>
            <a:r>
              <a:rPr kumimoji="0" lang="en-US" altLang="ja-JP" dirty="0" smtClean="0"/>
              <a:t> )</a:t>
            </a: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006510" y="4936662"/>
            <a:ext cx="1693732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dirty="0" smtClean="0"/>
              <a:t>( 8</a:t>
            </a:r>
            <a:r>
              <a:rPr kumimoji="0" lang="en-US" altLang="ja-JP" dirty="0"/>
              <a:t>5</a:t>
            </a:r>
            <a:r>
              <a:rPr kumimoji="0" lang="en-US" altLang="ja-JP" dirty="0" smtClean="0"/>
              <a:t>0</a:t>
            </a:r>
            <a:r>
              <a:rPr kumimoji="0" lang="ja-JP" altLang="en-US" sz="1050" dirty="0" smtClean="0"/>
              <a:t>億</a:t>
            </a:r>
            <a:r>
              <a:rPr kumimoji="0" lang="en-US" altLang="ja-JP" sz="1050" dirty="0" smtClean="0"/>
              <a:t>kWh</a:t>
            </a:r>
            <a:r>
              <a:rPr kumimoji="0" lang="en-US" altLang="ja-JP" dirty="0" smtClean="0"/>
              <a:t> )</a:t>
            </a: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5088679" y="5632360"/>
            <a:ext cx="1621826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2760185" y="5632360"/>
            <a:ext cx="1621826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</a:t>
            </a:r>
            <a:r>
              <a:rPr kumimoji="0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2727102" y="6042182"/>
            <a:ext cx="1693732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dirty="0" smtClean="0"/>
              <a:t>( 160</a:t>
            </a:r>
            <a:r>
              <a:rPr kumimoji="0" lang="ja-JP" altLang="en-US" sz="1050" dirty="0" smtClean="0"/>
              <a:t>億</a:t>
            </a:r>
            <a:r>
              <a:rPr kumimoji="0" lang="en-US" altLang="ja-JP" sz="1050" dirty="0" smtClean="0"/>
              <a:t>kWh</a:t>
            </a:r>
            <a:r>
              <a:rPr kumimoji="0" lang="en-US" altLang="ja-JP" dirty="0" smtClean="0"/>
              <a:t> )</a:t>
            </a: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001529" y="6042182"/>
            <a:ext cx="1693732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dirty="0" smtClean="0"/>
              <a:t>( 340</a:t>
            </a:r>
            <a:r>
              <a:rPr kumimoji="0" lang="ja-JP" altLang="en-US" sz="1050" dirty="0" smtClean="0"/>
              <a:t>億</a:t>
            </a:r>
            <a:r>
              <a:rPr kumimoji="0" lang="en-US" altLang="ja-JP" sz="1050" dirty="0" smtClean="0"/>
              <a:t>kWh</a:t>
            </a:r>
            <a:r>
              <a:rPr kumimoji="0" lang="en-US" altLang="ja-JP" dirty="0" smtClean="0"/>
              <a:t> )</a:t>
            </a: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2702240" y="1156566"/>
            <a:ext cx="1681932" cy="59085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7" name="正方形/長方形 56"/>
          <p:cNvSpPr/>
          <p:nvPr/>
        </p:nvSpPr>
        <p:spPr bwMode="auto">
          <a:xfrm>
            <a:off x="2916840" y="2079898"/>
            <a:ext cx="1263660" cy="48830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304928" y="1195422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6660501" y="1196752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4410844" y="2060848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6766417" y="2062178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4423544" y="3051442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6779117" y="3052772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4429894" y="4540870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6785467" y="4542200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4429894" y="5639538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6785467" y="5640868"/>
            <a:ext cx="687813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2720752" y="5634442"/>
            <a:ext cx="3965907" cy="778636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69" name="直線コネクタ 68"/>
          <p:cNvCxnSpPr/>
          <p:nvPr/>
        </p:nvCxnSpPr>
        <p:spPr>
          <a:xfrm>
            <a:off x="2360712" y="5502374"/>
            <a:ext cx="6978102" cy="0"/>
          </a:xfrm>
          <a:prstGeom prst="line">
            <a:avLst/>
          </a:prstGeom>
          <a:ln w="9525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大かっこ 69"/>
          <p:cNvSpPr/>
          <p:nvPr/>
        </p:nvSpPr>
        <p:spPr>
          <a:xfrm>
            <a:off x="1089037" y="3998552"/>
            <a:ext cx="1170955" cy="353852"/>
          </a:xfrm>
          <a:prstGeom prst="bracketPair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568613" y="6637609"/>
            <a:ext cx="60055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ENTSO-E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“Transparency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Platform”, “Statistical Factsheet”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等より作成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718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154</TotalTime>
  <Words>164</Words>
  <Application>Microsoft Office PowerPoint</Application>
  <PresentationFormat>A4 210 x 297 mm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14</cp:revision>
  <cp:lastPrinted>2018-03-30T02:21:52Z</cp:lastPrinted>
  <dcterms:created xsi:type="dcterms:W3CDTF">2018-04-23T05:51:57Z</dcterms:created>
  <dcterms:modified xsi:type="dcterms:W3CDTF">2018-04-23T08:28:34Z</dcterms:modified>
</cp:coreProperties>
</file>