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正方形/長方形 111"/>
          <p:cNvSpPr/>
          <p:nvPr/>
        </p:nvSpPr>
        <p:spPr bwMode="auto">
          <a:xfrm>
            <a:off x="7799636" y="1040036"/>
            <a:ext cx="1872000" cy="55973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5848694" y="1052736"/>
            <a:ext cx="1872000" cy="5597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3893729" y="1052736"/>
            <a:ext cx="1872000" cy="559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034580" y="1050840"/>
            <a:ext cx="1768744" cy="5597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" name="上下矢印 1"/>
          <p:cNvSpPr/>
          <p:nvPr/>
        </p:nvSpPr>
        <p:spPr bwMode="auto">
          <a:xfrm>
            <a:off x="736160" y="917151"/>
            <a:ext cx="1080120" cy="5731001"/>
          </a:xfrm>
          <a:prstGeom prst="upDownArrow">
            <a:avLst>
              <a:gd name="adj1" fmla="val 50000"/>
              <a:gd name="adj2" fmla="val 31187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1202536" y="1281309"/>
            <a:ext cx="162000" cy="16230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52004" y="1177973"/>
            <a:ext cx="806949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132</a:t>
            </a:r>
            <a:endParaRPr kumimoji="0" lang="ja-JP" altLang="en-US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1202536" y="2216553"/>
            <a:ext cx="162000" cy="16230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04528" y="2115565"/>
            <a:ext cx="57353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69</a:t>
            </a:r>
            <a:endParaRPr kumimoji="0" lang="ja-JP" altLang="en-US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1202536" y="1820833"/>
            <a:ext cx="162000" cy="162302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39" name="円/楕円 38"/>
          <p:cNvSpPr/>
          <p:nvPr/>
        </p:nvSpPr>
        <p:spPr bwMode="auto">
          <a:xfrm>
            <a:off x="1202536" y="2784685"/>
            <a:ext cx="162000" cy="162302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29928" y="2675012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</a:t>
            </a:r>
            <a:endParaRPr kumimoji="0" lang="ja-JP" altLang="en-US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1202536" y="4398400"/>
            <a:ext cx="162000" cy="16230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44" name="円/楕円 43"/>
          <p:cNvSpPr/>
          <p:nvPr/>
        </p:nvSpPr>
        <p:spPr bwMode="auto">
          <a:xfrm>
            <a:off x="1202536" y="6238996"/>
            <a:ext cx="162000" cy="162302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041767" y="1052736"/>
            <a:ext cx="1748857" cy="63456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ガソリン車</a:t>
            </a:r>
            <a:endParaRPr kumimoji="0" lang="en-US" altLang="ja-JP" sz="2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148880" y="2026940"/>
            <a:ext cx="1565093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accent6">
                    <a:lumMod val="50000"/>
                  </a:schemeClr>
                </a:solidFill>
              </a:rPr>
              <a:t>HV</a:t>
            </a:r>
            <a:endParaRPr kumimoji="0" lang="ja-JP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318692" y="1360364"/>
            <a:ext cx="840870" cy="0"/>
          </a:xfrm>
          <a:prstGeom prst="straightConnector1">
            <a:avLst/>
          </a:prstGeom>
          <a:ln w="3175">
            <a:solidFill>
              <a:schemeClr val="accent6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1298666" y="2290720"/>
            <a:ext cx="1361434" cy="3044"/>
          </a:xfrm>
          <a:prstGeom prst="straightConnector1">
            <a:avLst/>
          </a:prstGeom>
          <a:ln w="3175">
            <a:solidFill>
              <a:schemeClr val="accent6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1318809" y="2861444"/>
            <a:ext cx="2719171" cy="4392"/>
          </a:xfrm>
          <a:prstGeom prst="straightConnector1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 bwMode="auto">
          <a:xfrm>
            <a:off x="4033788" y="2649612"/>
            <a:ext cx="15342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:16%</a:t>
            </a: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5979327" y="5975559"/>
            <a:ext cx="2125009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:94%</a:t>
            </a:r>
            <a:endParaRPr kumimoji="0" lang="ja-JP" alt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>
            <a:off x="719923" y="8550053"/>
            <a:ext cx="19645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 bwMode="auto">
          <a:xfrm rot="16200000">
            <a:off x="-1514135" y="3829868"/>
            <a:ext cx="378741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電源構成に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kumimoji="0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に大きな</a:t>
            </a:r>
            <a:r>
              <a:rPr kumimoji="0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幅</a:t>
            </a: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2021880" y="513570"/>
            <a:ext cx="1789448" cy="61117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ガソリン車・</a:t>
            </a:r>
            <a:r>
              <a:rPr kumimoji="0" lang="en-US" altLang="ja-JP" sz="2000" b="1" dirty="0" smtClean="0">
                <a:solidFill>
                  <a:schemeClr val="bg1"/>
                </a:solidFill>
              </a:rPr>
              <a:t>HV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3900687" y="512182"/>
            <a:ext cx="5775620" cy="28036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 smtClean="0">
                <a:solidFill>
                  <a:schemeClr val="bg1"/>
                </a:solidFill>
              </a:rPr>
              <a:t>EV</a:t>
            </a:r>
            <a:r>
              <a:rPr kumimoji="0" lang="ja-JP" altLang="en-US" sz="2800" b="1" dirty="0" smtClean="0">
                <a:solidFill>
                  <a:schemeClr val="bg1"/>
                </a:solidFill>
              </a:rPr>
              <a:t> </a:t>
            </a:r>
            <a:r>
              <a:rPr kumimoji="0" lang="en-US" altLang="ja-JP" sz="2000" b="1" dirty="0" smtClean="0">
                <a:solidFill>
                  <a:schemeClr val="bg1"/>
                </a:solidFill>
              </a:rPr>
              <a:t>(</a:t>
            </a:r>
            <a:r>
              <a:rPr kumimoji="0" lang="ja-JP" altLang="en-US" sz="2000" b="1" dirty="0">
                <a:solidFill>
                  <a:schemeClr val="bg1"/>
                </a:solidFill>
              </a:rPr>
              <a:t>数字</a:t>
            </a:r>
            <a:r>
              <a:rPr kumimoji="0" lang="ja-JP" altLang="en-US" sz="2000" b="1" dirty="0" smtClean="0">
                <a:solidFill>
                  <a:schemeClr val="bg1"/>
                </a:solidFill>
              </a:rPr>
              <a:t>は電源ゼロエミ比率</a:t>
            </a:r>
            <a:r>
              <a:rPr kumimoji="0" lang="en-US" altLang="ja-JP" sz="2000" b="1" dirty="0" smtClean="0">
                <a:solidFill>
                  <a:schemeClr val="bg1"/>
                </a:solidFill>
              </a:rPr>
              <a:t>)</a:t>
            </a:r>
            <a:endParaRPr kumimoji="0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3849705" y="2984252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tx2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tx2">
                    <a:lumMod val="50000"/>
                  </a:schemeClr>
                </a:solidFill>
              </a:rPr>
              <a:t>32%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40%,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12%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5840085" y="6343727"/>
            <a:ext cx="1911945" cy="32563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tx2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tx2">
                    <a:lumMod val="50000"/>
                  </a:schemeClr>
                </a:solidFill>
              </a:rPr>
              <a:t>0%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4%,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2%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）</a:t>
            </a:r>
            <a:endParaRPr kumimoji="0" lang="en-US" altLang="ja-JP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kumimoji="0" lang="en-US" altLang="ja-JP" sz="1050" dirty="0" smtClean="0">
                <a:solidFill>
                  <a:schemeClr val="tx2">
                    <a:lumMod val="50000"/>
                  </a:schemeClr>
                </a:solidFill>
              </a:rPr>
              <a:t>※2025</a:t>
            </a:r>
            <a:r>
              <a:rPr kumimoji="0" lang="ja-JP" altLang="en-US" sz="1050" dirty="0">
                <a:solidFill>
                  <a:schemeClr val="tx2">
                    <a:lumMod val="50000"/>
                  </a:schemeClr>
                </a:solidFill>
              </a:rPr>
              <a:t>年原子力</a:t>
            </a:r>
            <a:r>
              <a:rPr kumimoji="0" lang="en-US" altLang="ja-JP" sz="1050" dirty="0">
                <a:solidFill>
                  <a:schemeClr val="tx2">
                    <a:lumMod val="50000"/>
                  </a:schemeClr>
                </a:solidFill>
              </a:rPr>
              <a:t>50% </a:t>
            </a:r>
            <a:r>
              <a:rPr kumimoji="0" lang="en-US" altLang="ja-JP" sz="1050" dirty="0" smtClean="0">
                <a:solidFill>
                  <a:schemeClr val="tx2">
                    <a:lumMod val="50000"/>
                  </a:schemeClr>
                </a:solidFill>
              </a:rPr>
              <a:t>,2030</a:t>
            </a:r>
            <a:r>
              <a:rPr kumimoji="0" lang="ja-JP" altLang="en-US" sz="1050" dirty="0" smtClean="0">
                <a:solidFill>
                  <a:schemeClr val="tx2">
                    <a:lumMod val="50000"/>
                  </a:schemeClr>
                </a:solidFill>
              </a:rPr>
              <a:t>年再エネ</a:t>
            </a:r>
            <a:r>
              <a:rPr kumimoji="0" lang="en-US" altLang="ja-JP" sz="1050" dirty="0" smtClean="0">
                <a:solidFill>
                  <a:schemeClr val="tx2">
                    <a:lumMod val="50000"/>
                  </a:schemeClr>
                </a:solidFill>
              </a:rPr>
              <a:t>40%</a:t>
            </a:r>
            <a:endParaRPr kumimoji="0" lang="ja-JP" altLang="en-US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-53652" y="-6176"/>
            <a:ext cx="10177572" cy="50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700" dirty="0" smtClean="0"/>
              <a:t>（参考）</a:t>
            </a:r>
            <a:r>
              <a:rPr lang="en-US" altLang="ja-JP" sz="2700" dirty="0" smtClean="0"/>
              <a:t>EV</a:t>
            </a:r>
            <a:r>
              <a:rPr lang="ja-JP" altLang="en-US" sz="2700" dirty="0" smtClean="0"/>
              <a:t>化の</a:t>
            </a:r>
            <a:r>
              <a:rPr lang="en-US" altLang="ja-JP" sz="2700" dirty="0" smtClean="0"/>
              <a:t>CO2</a:t>
            </a:r>
            <a:r>
              <a:rPr lang="ja-JP" altLang="en-US" sz="2700" dirty="0" smtClean="0"/>
              <a:t>インパクトは</a:t>
            </a:r>
            <a:r>
              <a:rPr lang="ja-JP" altLang="en-US" sz="2700" dirty="0" smtClean="0">
                <a:solidFill>
                  <a:srgbClr val="C00000"/>
                </a:solidFill>
              </a:rPr>
              <a:t>ゼロエミ比率</a:t>
            </a:r>
            <a:r>
              <a:rPr lang="ja-JP" altLang="en-US" sz="2700" dirty="0" smtClean="0"/>
              <a:t>により大きく異なる</a:t>
            </a:r>
            <a:endParaRPr lang="en-US" altLang="ja-JP" sz="2700" dirty="0">
              <a:solidFill>
                <a:srgbClr val="C0000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3902572" y="844377"/>
            <a:ext cx="1872000" cy="28036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 smtClean="0">
                <a:solidFill>
                  <a:schemeClr val="bg1"/>
                </a:solidFill>
              </a:rPr>
              <a:t>日本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5855296" y="836712"/>
            <a:ext cx="1872000" cy="28036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>
                <a:solidFill>
                  <a:schemeClr val="bg1"/>
                </a:solidFill>
              </a:rPr>
              <a:t>欧州</a:t>
            </a: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7799412" y="836712"/>
            <a:ext cx="1872000" cy="28036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>
                <a:solidFill>
                  <a:schemeClr val="bg1"/>
                </a:solidFill>
              </a:rPr>
              <a:t>中国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4037980" y="4263504"/>
            <a:ext cx="1856447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2030</a:t>
            </a:r>
            <a:r>
              <a:rPr kumimoji="0"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:44%</a:t>
            </a:r>
            <a:endParaRPr kumimoji="0" lang="en-US" altLang="ja-JP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3788172" y="4617156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石炭</a:t>
            </a:r>
            <a:r>
              <a:rPr kumimoji="0" lang="en-US" altLang="ja-JP" sz="1100" b="1" dirty="0">
                <a:solidFill>
                  <a:schemeClr val="accent2">
                    <a:lumMod val="75000"/>
                  </a:schemeClr>
                </a:solidFill>
              </a:rPr>
              <a:t>26%</a:t>
            </a:r>
            <a:r>
              <a:rPr kumimoji="0" lang="en-US" altLang="ja-JP" sz="11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ガス</a:t>
            </a:r>
            <a:r>
              <a:rPr kumimoji="0" lang="en-US" altLang="ja-JP" sz="1100" dirty="0">
                <a:solidFill>
                  <a:schemeClr val="accent2">
                    <a:lumMod val="75000"/>
                  </a:schemeClr>
                </a:solidFill>
              </a:rPr>
              <a:t>27%,</a:t>
            </a:r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石油</a:t>
            </a:r>
            <a:r>
              <a:rPr kumimoji="0" lang="en-US" altLang="ja-JP" sz="1100" dirty="0">
                <a:solidFill>
                  <a:schemeClr val="accent2">
                    <a:lumMod val="75000"/>
                  </a:schemeClr>
                </a:solidFill>
              </a:rPr>
              <a:t>3%</a:t>
            </a:r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）</a:t>
            </a: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729928" y="4295064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endParaRPr kumimoji="0" lang="ja-JP" altLang="en-US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>
          <a:xfrm flipH="1">
            <a:off x="1291598" y="4474162"/>
            <a:ext cx="2746382" cy="1174"/>
          </a:xfrm>
          <a:prstGeom prst="straightConnector1">
            <a:avLst/>
          </a:prstGeom>
          <a:ln w="3175"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 bwMode="auto">
          <a:xfrm>
            <a:off x="729928" y="1734716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endParaRPr kumimoji="0" lang="ja-JP" altLang="en-US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29928" y="6141748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kumimoji="0" lang="ja-JP" altLang="en-US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H="1">
            <a:off x="1327750" y="6300936"/>
            <a:ext cx="4631531" cy="12700"/>
          </a:xfrm>
          <a:prstGeom prst="straightConnector1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 bwMode="auto">
          <a:xfrm>
            <a:off x="7964326" y="1615083"/>
            <a:ext cx="1931826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:27%</a:t>
            </a: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7767853" y="1956035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>
                <a:solidFill>
                  <a:schemeClr val="tx2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>
                <a:solidFill>
                  <a:schemeClr val="tx2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>
                <a:solidFill>
                  <a:schemeClr val="tx2">
                    <a:lumMod val="50000"/>
                  </a:schemeClr>
                </a:solidFill>
              </a:rPr>
              <a:t>70%</a:t>
            </a:r>
            <a:r>
              <a:rPr kumimoji="0" lang="en-US" altLang="ja-JP" sz="11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>
                <a:solidFill>
                  <a:schemeClr val="tx2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>
                <a:solidFill>
                  <a:schemeClr val="tx2">
                    <a:lumMod val="50000"/>
                  </a:schemeClr>
                </a:solidFill>
              </a:rPr>
              <a:t>2%,</a:t>
            </a:r>
            <a:r>
              <a:rPr kumimoji="0" lang="ja-JP" altLang="en-US" sz="1100" dirty="0">
                <a:solidFill>
                  <a:schemeClr val="tx2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>
                <a:solidFill>
                  <a:schemeClr val="tx2">
                    <a:lumMod val="50000"/>
                  </a:schemeClr>
                </a:solidFill>
              </a:rPr>
              <a:t>0% 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flipH="1">
            <a:off x="1316413" y="1891432"/>
            <a:ext cx="6660923" cy="0"/>
          </a:xfrm>
          <a:prstGeom prst="straightConnector1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 bwMode="auto">
          <a:xfrm>
            <a:off x="7972136" y="2312775"/>
            <a:ext cx="20018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2030</a:t>
            </a:r>
            <a:r>
              <a:rPr kumimoji="0"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:42%</a:t>
            </a:r>
          </a:p>
        </p:txBody>
      </p:sp>
      <p:sp>
        <p:nvSpPr>
          <p:cNvPr id="93" name="正方形/長方形 92"/>
          <p:cNvSpPr/>
          <p:nvPr/>
        </p:nvSpPr>
        <p:spPr bwMode="auto">
          <a:xfrm>
            <a:off x="7761312" y="2647416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accent2">
                    <a:lumMod val="75000"/>
                  </a:schemeClr>
                </a:solidFill>
              </a:rPr>
              <a:t>51%</a:t>
            </a:r>
            <a:r>
              <a:rPr kumimoji="0" lang="en-US" altLang="ja-JP" sz="11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accent2">
                    <a:lumMod val="75000"/>
                  </a:schemeClr>
                </a:solidFill>
              </a:rPr>
              <a:t>7%,</a:t>
            </a:r>
            <a:r>
              <a:rPr kumimoji="0" lang="ja-JP" altLang="en-US" sz="1100" dirty="0">
                <a:solidFill>
                  <a:schemeClr val="accent2">
                    <a:lumMod val="75000"/>
                  </a:schemeClr>
                </a:solidFill>
              </a:rPr>
              <a:t>石油</a:t>
            </a:r>
            <a:r>
              <a:rPr kumimoji="0" lang="en-US" altLang="ja-JP" sz="1100" dirty="0">
                <a:solidFill>
                  <a:schemeClr val="accent2">
                    <a:lumMod val="75000"/>
                  </a:schemeClr>
                </a:solidFill>
              </a:rPr>
              <a:t>0% </a:t>
            </a:r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4" name="円/楕円 93"/>
          <p:cNvSpPr/>
          <p:nvPr/>
        </p:nvSpPr>
        <p:spPr bwMode="auto">
          <a:xfrm>
            <a:off x="1202536" y="2517233"/>
            <a:ext cx="162000" cy="16230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95" name="正方形/長方形 94"/>
          <p:cNvSpPr/>
          <p:nvPr/>
        </p:nvSpPr>
        <p:spPr bwMode="auto">
          <a:xfrm>
            <a:off x="729928" y="2431116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  <a:endParaRPr kumimoji="0" lang="ja-JP" altLang="en-US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1291013" y="2585988"/>
            <a:ext cx="6673313" cy="0"/>
          </a:xfrm>
          <a:prstGeom prst="straightConnector1">
            <a:avLst/>
          </a:prstGeom>
          <a:ln w="3175"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 bwMode="auto">
          <a:xfrm>
            <a:off x="1202536" y="4789311"/>
            <a:ext cx="162000" cy="162302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98" name="正方形/長方形 97"/>
          <p:cNvSpPr/>
          <p:nvPr/>
        </p:nvSpPr>
        <p:spPr bwMode="auto">
          <a:xfrm>
            <a:off x="729928" y="4685975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endParaRPr kumimoji="0" lang="ja-JP" altLang="en-US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円/楕円 98"/>
          <p:cNvSpPr/>
          <p:nvPr/>
        </p:nvSpPr>
        <p:spPr bwMode="auto">
          <a:xfrm>
            <a:off x="1202536" y="5438138"/>
            <a:ext cx="162000" cy="16230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729928" y="5334802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endParaRPr kumimoji="0" lang="ja-JP" altLang="en-US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円/楕円 100"/>
          <p:cNvSpPr/>
          <p:nvPr/>
        </p:nvSpPr>
        <p:spPr bwMode="auto">
          <a:xfrm>
            <a:off x="1202536" y="3502744"/>
            <a:ext cx="162000" cy="162302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2000" dirty="0"/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729928" y="3399408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  <a:endParaRPr kumimoji="0" lang="ja-JP" altLang="en-US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 bwMode="auto">
          <a:xfrm>
            <a:off x="5951002" y="3293492"/>
            <a:ext cx="195114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:45%</a:t>
            </a:r>
            <a:endParaRPr kumimoji="0" lang="ja-JP" alt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5763336" y="3678932"/>
            <a:ext cx="2142125" cy="32563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tx2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tx2">
                    <a:lumMod val="50000"/>
                  </a:schemeClr>
                </a:solidFill>
              </a:rPr>
              <a:t>44%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10%,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1%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）</a:t>
            </a:r>
            <a:endParaRPr kumimoji="0" lang="en-US" altLang="ja-JP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kumimoji="0" lang="en-US" altLang="ja-JP" sz="1050" dirty="0">
                <a:solidFill>
                  <a:schemeClr val="tx2">
                    <a:lumMod val="50000"/>
                  </a:schemeClr>
                </a:solidFill>
              </a:rPr>
              <a:t>※</a:t>
            </a:r>
            <a:r>
              <a:rPr kumimoji="0" lang="en-US" altLang="ja-JP" sz="1050" dirty="0" smtClean="0">
                <a:solidFill>
                  <a:schemeClr val="tx2">
                    <a:lumMod val="50000"/>
                  </a:schemeClr>
                </a:solidFill>
              </a:rPr>
              <a:t>2030</a:t>
            </a:r>
            <a:r>
              <a:rPr kumimoji="0" lang="ja-JP" altLang="en-US" sz="1050" dirty="0" smtClean="0">
                <a:solidFill>
                  <a:schemeClr val="tx2">
                    <a:lumMod val="50000"/>
                  </a:schemeClr>
                </a:solidFill>
              </a:rPr>
              <a:t>年ゼロエミ比率</a:t>
            </a:r>
            <a:r>
              <a:rPr kumimoji="0" lang="en-US" altLang="ja-JP" sz="1050" dirty="0" smtClean="0">
                <a:solidFill>
                  <a:schemeClr val="tx2">
                    <a:lumMod val="50000"/>
                  </a:schemeClr>
                </a:solidFill>
              </a:rPr>
              <a:t>50%</a:t>
            </a:r>
            <a:r>
              <a:rPr kumimoji="0" lang="ja-JP" altLang="en-US" sz="1050" dirty="0" smtClean="0">
                <a:solidFill>
                  <a:schemeClr val="tx2">
                    <a:lumMod val="50000"/>
                  </a:schemeClr>
                </a:solidFill>
              </a:rPr>
              <a:t>程度</a:t>
            </a:r>
            <a:endParaRPr kumimoji="0" lang="ja-JP" altLang="en-US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5" name="直線矢印コネクタ 104"/>
          <p:cNvCxnSpPr/>
          <p:nvPr/>
        </p:nvCxnSpPr>
        <p:spPr>
          <a:xfrm flipH="1">
            <a:off x="1293293" y="3560316"/>
            <a:ext cx="4657709" cy="8632"/>
          </a:xfrm>
          <a:prstGeom prst="straightConnector1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正方形/長方形 105"/>
          <p:cNvSpPr/>
          <p:nvPr/>
        </p:nvSpPr>
        <p:spPr bwMode="auto">
          <a:xfrm>
            <a:off x="5953563" y="4564236"/>
            <a:ext cx="20018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tx2">
                    <a:lumMod val="50000"/>
                  </a:schemeClr>
                </a:solidFill>
              </a:rPr>
              <a:t>:57%</a:t>
            </a:r>
            <a:endParaRPr kumimoji="0" lang="en-US" altLang="ja-JP" sz="1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 bwMode="auto">
          <a:xfrm>
            <a:off x="5814747" y="4911800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tx2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tx2">
                    <a:lumMod val="50000"/>
                  </a:schemeClr>
                </a:solidFill>
              </a:rPr>
              <a:t>26%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16%,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2%</a:t>
            </a:r>
            <a:r>
              <a:rPr kumimoji="0" lang="ja-JP" altLang="en-US" sz="1100" dirty="0" smtClean="0">
                <a:solidFill>
                  <a:schemeClr val="tx2">
                    <a:lumMod val="50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5959281" y="5278983"/>
            <a:ext cx="198203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2030</a:t>
            </a:r>
            <a:r>
              <a:rPr kumimoji="0" lang="ja-JP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:66%</a:t>
            </a:r>
            <a:endParaRPr kumimoji="0" lang="en-US" altLang="ja-JP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5757788" y="5632635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accent2">
                    <a:lumMod val="75000"/>
                  </a:schemeClr>
                </a:solidFill>
              </a:rPr>
              <a:t>12%</a:t>
            </a:r>
            <a:r>
              <a:rPr kumimoji="0" lang="en-US" altLang="ja-JP" sz="11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accent2">
                    <a:lumMod val="75000"/>
                  </a:schemeClr>
                </a:solidFill>
              </a:rPr>
              <a:t>21%,</a:t>
            </a:r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accent2">
                    <a:lumMod val="75000"/>
                  </a:schemeClr>
                </a:solidFill>
              </a:rPr>
              <a:t>1%</a:t>
            </a:r>
            <a:r>
              <a:rPr kumimoji="0" lang="ja-JP" altLang="en-US" sz="1100" dirty="0" smtClean="0">
                <a:solidFill>
                  <a:schemeClr val="accent2">
                    <a:lumMod val="75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フリーフォーム 17"/>
          <p:cNvSpPr/>
          <p:nvPr/>
        </p:nvSpPr>
        <p:spPr bwMode="auto">
          <a:xfrm>
            <a:off x="947392" y="1523967"/>
            <a:ext cx="687981" cy="124059"/>
          </a:xfrm>
          <a:custGeom>
            <a:avLst/>
            <a:gdLst>
              <a:gd name="connsiteX0" fmla="*/ 0 w 469900"/>
              <a:gd name="connsiteY0" fmla="*/ 165122 h 165122"/>
              <a:gd name="connsiteX1" fmla="*/ 165100 w 469900"/>
              <a:gd name="connsiteY1" fmla="*/ 22 h 165122"/>
              <a:gd name="connsiteX2" fmla="*/ 330200 w 469900"/>
              <a:gd name="connsiteY2" fmla="*/ 152422 h 165122"/>
              <a:gd name="connsiteX3" fmla="*/ 469900 w 469900"/>
              <a:gd name="connsiteY3" fmla="*/ 50822 h 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65122">
                <a:moveTo>
                  <a:pt x="0" y="165122"/>
                </a:moveTo>
                <a:cubicBezTo>
                  <a:pt x="55033" y="83630"/>
                  <a:pt x="110067" y="2139"/>
                  <a:pt x="165100" y="22"/>
                </a:cubicBezTo>
                <a:cubicBezTo>
                  <a:pt x="220133" y="-2095"/>
                  <a:pt x="279400" y="143955"/>
                  <a:pt x="330200" y="152422"/>
                </a:cubicBezTo>
                <a:cubicBezTo>
                  <a:pt x="381000" y="160889"/>
                  <a:pt x="425450" y="105855"/>
                  <a:pt x="469900" y="5082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/>
          <p:cNvSpPr/>
          <p:nvPr/>
        </p:nvSpPr>
        <p:spPr bwMode="auto">
          <a:xfrm>
            <a:off x="945952" y="1585257"/>
            <a:ext cx="687981" cy="124059"/>
          </a:xfrm>
          <a:custGeom>
            <a:avLst/>
            <a:gdLst>
              <a:gd name="connsiteX0" fmla="*/ 0 w 469900"/>
              <a:gd name="connsiteY0" fmla="*/ 165122 h 165122"/>
              <a:gd name="connsiteX1" fmla="*/ 165100 w 469900"/>
              <a:gd name="connsiteY1" fmla="*/ 22 h 165122"/>
              <a:gd name="connsiteX2" fmla="*/ 330200 w 469900"/>
              <a:gd name="connsiteY2" fmla="*/ 152422 h 165122"/>
              <a:gd name="connsiteX3" fmla="*/ 469900 w 469900"/>
              <a:gd name="connsiteY3" fmla="*/ 50822 h 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65122">
                <a:moveTo>
                  <a:pt x="0" y="165122"/>
                </a:moveTo>
                <a:cubicBezTo>
                  <a:pt x="55033" y="83630"/>
                  <a:pt x="110067" y="2139"/>
                  <a:pt x="165100" y="22"/>
                </a:cubicBezTo>
                <a:cubicBezTo>
                  <a:pt x="220133" y="-2095"/>
                  <a:pt x="279400" y="143955"/>
                  <a:pt x="330200" y="152422"/>
                </a:cubicBezTo>
                <a:cubicBezTo>
                  <a:pt x="381000" y="160889"/>
                  <a:pt x="425450" y="105855"/>
                  <a:pt x="469900" y="5082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円/楕円 113"/>
          <p:cNvSpPr/>
          <p:nvPr/>
        </p:nvSpPr>
        <p:spPr bwMode="auto">
          <a:xfrm>
            <a:off x="1202536" y="3801004"/>
            <a:ext cx="162000" cy="16230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115" name="正方形/長方形 114"/>
          <p:cNvSpPr/>
          <p:nvPr/>
        </p:nvSpPr>
        <p:spPr bwMode="auto">
          <a:xfrm>
            <a:off x="729928" y="3697668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endParaRPr kumimoji="0" lang="ja-JP" altLang="en-US" b="1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6" name="直線矢印コネクタ 115"/>
          <p:cNvCxnSpPr/>
          <p:nvPr/>
        </p:nvCxnSpPr>
        <p:spPr>
          <a:xfrm flipH="1" flipV="1">
            <a:off x="1310221" y="3869556"/>
            <a:ext cx="2727759" cy="7210"/>
          </a:xfrm>
          <a:prstGeom prst="straightConnector1">
            <a:avLst/>
          </a:prstGeom>
          <a:ln w="3175">
            <a:solidFill>
              <a:schemeClr val="accent3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正方形/長方形 116"/>
          <p:cNvSpPr/>
          <p:nvPr/>
        </p:nvSpPr>
        <p:spPr bwMode="auto">
          <a:xfrm>
            <a:off x="4025280" y="3683124"/>
            <a:ext cx="15342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accent3">
                    <a:lumMod val="50000"/>
                  </a:schemeClr>
                </a:solidFill>
              </a:rPr>
              <a:t>2010</a:t>
            </a:r>
            <a:r>
              <a:rPr kumimoji="0" lang="ja-JP" altLang="en-US" sz="2400" b="1" dirty="0" smtClean="0">
                <a:solidFill>
                  <a:schemeClr val="accent3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accent3">
                    <a:lumMod val="50000"/>
                  </a:schemeClr>
                </a:solidFill>
              </a:rPr>
              <a:t>:35%</a:t>
            </a:r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3847418" y="4036776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 smtClean="0">
                <a:solidFill>
                  <a:schemeClr val="accent3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accent3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accent3">
                    <a:lumMod val="50000"/>
                  </a:schemeClr>
                </a:solidFill>
              </a:rPr>
              <a:t>26%</a:t>
            </a:r>
            <a:r>
              <a:rPr kumimoji="0" lang="en-US" altLang="ja-JP" sz="11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accent3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 smtClean="0">
                <a:solidFill>
                  <a:schemeClr val="accent3">
                    <a:lumMod val="50000"/>
                  </a:schemeClr>
                </a:solidFill>
              </a:rPr>
              <a:t>29%,</a:t>
            </a:r>
            <a:r>
              <a:rPr kumimoji="0" lang="ja-JP" altLang="en-US" sz="1100" dirty="0" smtClean="0">
                <a:solidFill>
                  <a:schemeClr val="accent3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 smtClean="0">
                <a:solidFill>
                  <a:schemeClr val="accent3">
                    <a:lumMod val="50000"/>
                  </a:schemeClr>
                </a:solidFill>
              </a:rPr>
              <a:t>10%</a:t>
            </a:r>
            <a:r>
              <a:rPr kumimoji="0" lang="ja-JP" altLang="en-US" sz="1100" dirty="0" smtClean="0">
                <a:solidFill>
                  <a:schemeClr val="accent3">
                    <a:lumMod val="50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9" name="直線矢印コネクタ 118"/>
          <p:cNvCxnSpPr/>
          <p:nvPr/>
        </p:nvCxnSpPr>
        <p:spPr>
          <a:xfrm flipH="1">
            <a:off x="1299466" y="4865073"/>
            <a:ext cx="4679861" cy="1174"/>
          </a:xfrm>
          <a:prstGeom prst="straightConnector1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H="1">
            <a:off x="1294873" y="5510882"/>
            <a:ext cx="4656129" cy="0"/>
          </a:xfrm>
          <a:prstGeom prst="straightConnector1">
            <a:avLst/>
          </a:prstGeom>
          <a:ln w="3175"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フリーフォーム 120"/>
          <p:cNvSpPr/>
          <p:nvPr/>
        </p:nvSpPr>
        <p:spPr bwMode="auto">
          <a:xfrm>
            <a:off x="947392" y="5861339"/>
            <a:ext cx="687981" cy="124059"/>
          </a:xfrm>
          <a:custGeom>
            <a:avLst/>
            <a:gdLst>
              <a:gd name="connsiteX0" fmla="*/ 0 w 469900"/>
              <a:gd name="connsiteY0" fmla="*/ 165122 h 165122"/>
              <a:gd name="connsiteX1" fmla="*/ 165100 w 469900"/>
              <a:gd name="connsiteY1" fmla="*/ 22 h 165122"/>
              <a:gd name="connsiteX2" fmla="*/ 330200 w 469900"/>
              <a:gd name="connsiteY2" fmla="*/ 152422 h 165122"/>
              <a:gd name="connsiteX3" fmla="*/ 469900 w 469900"/>
              <a:gd name="connsiteY3" fmla="*/ 50822 h 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65122">
                <a:moveTo>
                  <a:pt x="0" y="165122"/>
                </a:moveTo>
                <a:cubicBezTo>
                  <a:pt x="55033" y="83630"/>
                  <a:pt x="110067" y="2139"/>
                  <a:pt x="165100" y="22"/>
                </a:cubicBezTo>
                <a:cubicBezTo>
                  <a:pt x="220133" y="-2095"/>
                  <a:pt x="279400" y="143955"/>
                  <a:pt x="330200" y="152422"/>
                </a:cubicBezTo>
                <a:cubicBezTo>
                  <a:pt x="381000" y="160889"/>
                  <a:pt x="425450" y="105855"/>
                  <a:pt x="469900" y="5082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/>
          <p:cNvSpPr/>
          <p:nvPr/>
        </p:nvSpPr>
        <p:spPr bwMode="auto">
          <a:xfrm>
            <a:off x="945952" y="5922629"/>
            <a:ext cx="687981" cy="124059"/>
          </a:xfrm>
          <a:custGeom>
            <a:avLst/>
            <a:gdLst>
              <a:gd name="connsiteX0" fmla="*/ 0 w 469900"/>
              <a:gd name="connsiteY0" fmla="*/ 165122 h 165122"/>
              <a:gd name="connsiteX1" fmla="*/ 165100 w 469900"/>
              <a:gd name="connsiteY1" fmla="*/ 22 h 165122"/>
              <a:gd name="connsiteX2" fmla="*/ 330200 w 469900"/>
              <a:gd name="connsiteY2" fmla="*/ 152422 h 165122"/>
              <a:gd name="connsiteX3" fmla="*/ 469900 w 469900"/>
              <a:gd name="connsiteY3" fmla="*/ 50822 h 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65122">
                <a:moveTo>
                  <a:pt x="0" y="165122"/>
                </a:moveTo>
                <a:cubicBezTo>
                  <a:pt x="55033" y="83630"/>
                  <a:pt x="110067" y="2139"/>
                  <a:pt x="165100" y="22"/>
                </a:cubicBezTo>
                <a:cubicBezTo>
                  <a:pt x="220133" y="-2095"/>
                  <a:pt x="279400" y="143955"/>
                  <a:pt x="330200" y="152422"/>
                </a:cubicBezTo>
                <a:cubicBezTo>
                  <a:pt x="381000" y="160889"/>
                  <a:pt x="425450" y="105855"/>
                  <a:pt x="469900" y="5082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607120" y="1878732"/>
            <a:ext cx="0" cy="429508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187167" y="6652468"/>
            <a:ext cx="6611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自動車研究所、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IEA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Energy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Balances</a:t>
            </a:r>
            <a:r>
              <a:rPr kumimoji="1"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WEO2016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等を基に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試算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7972136" y="3028787"/>
            <a:ext cx="20018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400" b="1" dirty="0" smtClean="0">
                <a:solidFill>
                  <a:schemeClr val="accent4">
                    <a:lumMod val="50000"/>
                  </a:schemeClr>
                </a:solidFill>
              </a:rPr>
              <a:t>2040</a:t>
            </a:r>
            <a:r>
              <a:rPr kumimoji="0" lang="ja-JP" altLang="en-US" sz="2400" b="1" dirty="0" smtClean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kumimoji="0" lang="en-US" altLang="ja-JP" sz="2400" b="1" dirty="0" smtClean="0">
                <a:solidFill>
                  <a:schemeClr val="accent4">
                    <a:lumMod val="50000"/>
                  </a:schemeClr>
                </a:solidFill>
              </a:rPr>
              <a:t>:49%</a:t>
            </a: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7761312" y="3363428"/>
            <a:ext cx="1950375" cy="2224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100" dirty="0">
                <a:solidFill>
                  <a:schemeClr val="accent4">
                    <a:lumMod val="50000"/>
                  </a:schemeClr>
                </a:solidFill>
              </a:rPr>
              <a:t>（</a:t>
            </a:r>
            <a:r>
              <a:rPr kumimoji="0" lang="ja-JP" altLang="en-US" sz="1100" b="1" dirty="0" smtClean="0">
                <a:solidFill>
                  <a:schemeClr val="accent4">
                    <a:lumMod val="50000"/>
                  </a:schemeClr>
                </a:solidFill>
              </a:rPr>
              <a:t>石炭</a:t>
            </a:r>
            <a:r>
              <a:rPr kumimoji="0" lang="en-US" altLang="ja-JP" sz="1100" b="1" dirty="0" smtClean="0">
                <a:solidFill>
                  <a:schemeClr val="accent4">
                    <a:lumMod val="50000"/>
                  </a:schemeClr>
                </a:solidFill>
              </a:rPr>
              <a:t>43%</a:t>
            </a:r>
            <a:r>
              <a:rPr kumimoji="0" lang="en-US" altLang="ja-JP" sz="11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kumimoji="0" lang="ja-JP" altLang="en-US" sz="1100" dirty="0" smtClean="0">
                <a:solidFill>
                  <a:schemeClr val="accent4">
                    <a:lumMod val="50000"/>
                  </a:schemeClr>
                </a:solidFill>
              </a:rPr>
              <a:t>ガス</a:t>
            </a:r>
            <a:r>
              <a:rPr kumimoji="0" lang="en-US" altLang="ja-JP" sz="1100" dirty="0">
                <a:solidFill>
                  <a:schemeClr val="accent4">
                    <a:lumMod val="50000"/>
                  </a:schemeClr>
                </a:solidFill>
              </a:rPr>
              <a:t>8</a:t>
            </a:r>
            <a:r>
              <a:rPr kumimoji="0" lang="en-US" altLang="ja-JP" sz="1100" dirty="0" smtClean="0">
                <a:solidFill>
                  <a:schemeClr val="accent4">
                    <a:lumMod val="50000"/>
                  </a:schemeClr>
                </a:solidFill>
              </a:rPr>
              <a:t>%,</a:t>
            </a:r>
            <a:r>
              <a:rPr kumimoji="0" lang="ja-JP" altLang="en-US" sz="1100" dirty="0">
                <a:solidFill>
                  <a:schemeClr val="accent4">
                    <a:lumMod val="50000"/>
                  </a:schemeClr>
                </a:solidFill>
              </a:rPr>
              <a:t>石油</a:t>
            </a:r>
            <a:r>
              <a:rPr kumimoji="0" lang="en-US" altLang="ja-JP" sz="1100" dirty="0">
                <a:solidFill>
                  <a:schemeClr val="accent4">
                    <a:lumMod val="50000"/>
                  </a:schemeClr>
                </a:solidFill>
              </a:rPr>
              <a:t>0% </a:t>
            </a:r>
            <a:r>
              <a:rPr kumimoji="0" lang="ja-JP" altLang="en-US" sz="1100" dirty="0" smtClean="0">
                <a:solidFill>
                  <a:schemeClr val="accent4">
                    <a:lumMod val="50000"/>
                  </a:schemeClr>
                </a:solidFill>
              </a:rPr>
              <a:t>）</a:t>
            </a:r>
            <a:endParaRPr kumimoji="0" lang="ja-JP" alt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1" name="円/楕円 80"/>
          <p:cNvSpPr/>
          <p:nvPr/>
        </p:nvSpPr>
        <p:spPr bwMode="auto">
          <a:xfrm>
            <a:off x="1202536" y="3123137"/>
            <a:ext cx="162000" cy="16230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85" name="正方形/長方形 84"/>
          <p:cNvSpPr/>
          <p:nvPr/>
        </p:nvSpPr>
        <p:spPr bwMode="auto">
          <a:xfrm>
            <a:off x="729928" y="3037020"/>
            <a:ext cx="52139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</a:t>
            </a:r>
            <a:endParaRPr kumimoji="0" lang="ja-JP" altLang="en-US" b="1" dirty="0">
              <a:solidFill>
                <a:schemeClr val="accent4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6" name="直線矢印コネクタ 125"/>
          <p:cNvCxnSpPr/>
          <p:nvPr/>
        </p:nvCxnSpPr>
        <p:spPr>
          <a:xfrm flipH="1">
            <a:off x="1291013" y="3191892"/>
            <a:ext cx="6673313" cy="0"/>
          </a:xfrm>
          <a:prstGeom prst="straightConnector1">
            <a:avLst/>
          </a:prstGeom>
          <a:ln w="3175">
            <a:solidFill>
              <a:schemeClr val="accent4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/>
          <p:cNvSpPr/>
          <p:nvPr/>
        </p:nvSpPr>
        <p:spPr bwMode="auto">
          <a:xfrm>
            <a:off x="5901804" y="4314304"/>
            <a:ext cx="1129995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000" b="1" dirty="0" smtClean="0">
                <a:solidFill>
                  <a:schemeClr val="tx2">
                    <a:lumMod val="50000"/>
                  </a:schemeClr>
                </a:solidFill>
              </a:rPr>
              <a:t>EU</a:t>
            </a: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5839229" y="3064768"/>
            <a:ext cx="1129995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b="1" dirty="0" smtClean="0">
                <a:solidFill>
                  <a:schemeClr val="tx2">
                    <a:lumMod val="50000"/>
                  </a:schemeClr>
                </a:solidFill>
              </a:rPr>
              <a:t>ドイツ</a:t>
            </a:r>
            <a:endParaRPr kumimoji="0" lang="en-US" altLang="ja-JP" sz="1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5838304" y="5739468"/>
            <a:ext cx="1129995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600" b="1" dirty="0" smtClean="0">
                <a:solidFill>
                  <a:schemeClr val="tx2">
                    <a:lumMod val="50000"/>
                  </a:schemeClr>
                </a:solidFill>
              </a:rPr>
              <a:t>フランス</a:t>
            </a:r>
            <a:endParaRPr kumimoji="0" lang="en-US" altLang="ja-JP" sz="1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5901804" y="5029930"/>
            <a:ext cx="1129995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en-US" altLang="ja-JP" sz="2000" b="1" dirty="0" smtClean="0">
                <a:solidFill>
                  <a:schemeClr val="accent2">
                    <a:lumMod val="75000"/>
                  </a:schemeClr>
                </a:solidFill>
              </a:rPr>
              <a:t>EU</a:t>
            </a:r>
          </a:p>
        </p:txBody>
      </p:sp>
      <p:sp>
        <p:nvSpPr>
          <p:cNvPr id="5" name="下矢印 4"/>
          <p:cNvSpPr/>
          <p:nvPr/>
        </p:nvSpPr>
        <p:spPr bwMode="auto">
          <a:xfrm>
            <a:off x="2334572" y="2605386"/>
            <a:ext cx="1170952" cy="65600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489502" y="2708920"/>
            <a:ext cx="893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低減の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可能性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072680" y="1451898"/>
            <a:ext cx="1894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※2015</a:t>
            </a:r>
            <a:r>
              <a:rPr kumimoji="1"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年の平均燃費想定</a:t>
            </a:r>
            <a:endParaRPr kumimoji="1" lang="ja-JP" altLang="en-US" sz="11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106588" y="2382788"/>
            <a:ext cx="1741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直近の最高燃費想定</a:t>
            </a:r>
            <a:endParaRPr kumimoji="1" lang="ja-JP" altLang="en-US" sz="11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573212" y="487076"/>
            <a:ext cx="1394776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600" b="1" dirty="0" smtClean="0"/>
              <a:t>CO2</a:t>
            </a:r>
            <a:r>
              <a:rPr kumimoji="0" lang="ja-JP" altLang="en-US" sz="1600" b="1" dirty="0" smtClean="0"/>
              <a:t>排出量</a:t>
            </a:r>
            <a:r>
              <a:rPr kumimoji="0" lang="en-US" altLang="ja-JP" sz="1600" b="1" baseline="30000" dirty="0" smtClean="0"/>
              <a:t>※</a:t>
            </a:r>
          </a:p>
          <a:p>
            <a:pPr algn="ctr"/>
            <a:r>
              <a:rPr kumimoji="0" lang="en-US" altLang="ja-JP" sz="1400" b="1" dirty="0" smtClean="0"/>
              <a:t>[g-CO2/km]</a:t>
            </a:r>
            <a:endParaRPr kumimoji="0" lang="ja-JP" altLang="en-US" sz="1400" b="1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44488" y="921420"/>
            <a:ext cx="181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燃料製造から自動車走行まで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Well to Wheel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044721" y="6657727"/>
            <a:ext cx="3598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欧州・中国のライフサイクル計算には一部日本の想定を適用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下矢印 123"/>
          <p:cNvSpPr/>
          <p:nvPr/>
        </p:nvSpPr>
        <p:spPr bwMode="auto">
          <a:xfrm flipV="1">
            <a:off x="4573555" y="3246124"/>
            <a:ext cx="451453" cy="400755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5" name="下矢印 124"/>
          <p:cNvSpPr/>
          <p:nvPr/>
        </p:nvSpPr>
        <p:spPr bwMode="auto">
          <a:xfrm>
            <a:off x="6527651" y="5117973"/>
            <a:ext cx="496598" cy="18323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1" name="下矢印 130"/>
          <p:cNvSpPr/>
          <p:nvPr/>
        </p:nvSpPr>
        <p:spPr bwMode="auto">
          <a:xfrm>
            <a:off x="8481392" y="2176289"/>
            <a:ext cx="496598" cy="183235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3" name="下矢印 132"/>
          <p:cNvSpPr/>
          <p:nvPr/>
        </p:nvSpPr>
        <p:spPr bwMode="auto">
          <a:xfrm>
            <a:off x="8481392" y="2885725"/>
            <a:ext cx="496598" cy="183235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" name="右カーブ矢印 6"/>
          <p:cNvSpPr/>
          <p:nvPr/>
        </p:nvSpPr>
        <p:spPr bwMode="auto">
          <a:xfrm>
            <a:off x="3643649" y="2854110"/>
            <a:ext cx="373247" cy="1620052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248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304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2018-04-23T08:34:49Z</dcterms:created>
  <dcterms:modified xsi:type="dcterms:W3CDTF">2018-04-23T08:35:46Z</dcterms:modified>
</cp:coreProperties>
</file>