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2" autoAdjust="0"/>
    <p:restoredTop sz="94647" autoAdjust="0"/>
  </p:normalViewPr>
  <p:slideViewPr>
    <p:cSldViewPr>
      <p:cViewPr varScale="1">
        <p:scale>
          <a:sx n="73" d="100"/>
          <a:sy n="73" d="100"/>
        </p:scale>
        <p:origin x="1146" y="6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2018/4/23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正方形/長方形 111"/>
          <p:cNvSpPr/>
          <p:nvPr/>
        </p:nvSpPr>
        <p:spPr bwMode="auto">
          <a:xfrm>
            <a:off x="7799636" y="1040036"/>
            <a:ext cx="1872000" cy="5597312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11" name="正方形/長方形 110"/>
          <p:cNvSpPr/>
          <p:nvPr/>
        </p:nvSpPr>
        <p:spPr bwMode="auto">
          <a:xfrm>
            <a:off x="5848694" y="1052736"/>
            <a:ext cx="1872000" cy="55973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10" name="正方形/長方形 109"/>
          <p:cNvSpPr/>
          <p:nvPr/>
        </p:nvSpPr>
        <p:spPr bwMode="auto">
          <a:xfrm>
            <a:off x="3893729" y="1052736"/>
            <a:ext cx="1872000" cy="55973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4" name="正方形/長方形 13"/>
          <p:cNvSpPr/>
          <p:nvPr/>
        </p:nvSpPr>
        <p:spPr bwMode="auto">
          <a:xfrm>
            <a:off x="2034580" y="1050840"/>
            <a:ext cx="1768744" cy="55973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2" name="上下矢印 1"/>
          <p:cNvSpPr/>
          <p:nvPr/>
        </p:nvSpPr>
        <p:spPr bwMode="auto">
          <a:xfrm>
            <a:off x="736160" y="917151"/>
            <a:ext cx="1080120" cy="5731001"/>
          </a:xfrm>
          <a:prstGeom prst="upDownArrow">
            <a:avLst>
              <a:gd name="adj1" fmla="val 50000"/>
              <a:gd name="adj2" fmla="val 31187"/>
            </a:avLst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4" name="円/楕円 3"/>
          <p:cNvSpPr/>
          <p:nvPr/>
        </p:nvSpPr>
        <p:spPr bwMode="auto">
          <a:xfrm>
            <a:off x="1202536" y="1281309"/>
            <a:ext cx="162000" cy="162302"/>
          </a:xfrm>
          <a:prstGeom prst="ellipse">
            <a:avLst/>
          </a:prstGeom>
          <a:solidFill>
            <a:schemeClr val="accent6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552004" y="1177973"/>
            <a:ext cx="806949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b="1" dirty="0" smtClean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132</a:t>
            </a:r>
            <a:endParaRPr kumimoji="0" lang="ja-JP" altLang="en-US" b="1" dirty="0">
              <a:solidFill>
                <a:schemeClr val="accent6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円/楕円 33"/>
          <p:cNvSpPr/>
          <p:nvPr/>
        </p:nvSpPr>
        <p:spPr bwMode="auto">
          <a:xfrm>
            <a:off x="1202536" y="2216553"/>
            <a:ext cx="162000" cy="162302"/>
          </a:xfrm>
          <a:prstGeom prst="ellipse">
            <a:avLst/>
          </a:prstGeom>
          <a:solidFill>
            <a:schemeClr val="accent6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704528" y="2115565"/>
            <a:ext cx="573535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b="1" dirty="0" smtClean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69</a:t>
            </a:r>
            <a:endParaRPr kumimoji="0" lang="ja-JP" altLang="en-US" b="1" dirty="0">
              <a:solidFill>
                <a:schemeClr val="accent6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円/楕円 36"/>
          <p:cNvSpPr/>
          <p:nvPr/>
        </p:nvSpPr>
        <p:spPr bwMode="auto">
          <a:xfrm>
            <a:off x="1202536" y="1820833"/>
            <a:ext cx="162000" cy="162302"/>
          </a:xfrm>
          <a:prstGeom prst="ellipse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endParaRPr kumimoji="0" lang="ja-JP" altLang="en-US" sz="2000" dirty="0"/>
          </a:p>
        </p:txBody>
      </p:sp>
      <p:sp>
        <p:nvSpPr>
          <p:cNvPr id="39" name="円/楕円 38"/>
          <p:cNvSpPr/>
          <p:nvPr/>
        </p:nvSpPr>
        <p:spPr bwMode="auto">
          <a:xfrm>
            <a:off x="1202536" y="2784685"/>
            <a:ext cx="162000" cy="162302"/>
          </a:xfrm>
          <a:prstGeom prst="ellipse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2000" dirty="0"/>
          </a:p>
        </p:txBody>
      </p:sp>
      <p:sp>
        <p:nvSpPr>
          <p:cNvPr id="40" name="正方形/長方形 39"/>
          <p:cNvSpPr/>
          <p:nvPr/>
        </p:nvSpPr>
        <p:spPr bwMode="auto">
          <a:xfrm>
            <a:off x="729928" y="2675012"/>
            <a:ext cx="521395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b="1" dirty="0" smtClean="0">
                <a:solidFill>
                  <a:schemeClr val="tx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59</a:t>
            </a:r>
            <a:endParaRPr kumimoji="0" lang="ja-JP" altLang="en-US" b="1" dirty="0">
              <a:solidFill>
                <a:schemeClr val="tx2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円/楕円 40"/>
          <p:cNvSpPr/>
          <p:nvPr/>
        </p:nvSpPr>
        <p:spPr bwMode="auto">
          <a:xfrm>
            <a:off x="1202536" y="4398400"/>
            <a:ext cx="162000" cy="162302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endParaRPr kumimoji="0" lang="ja-JP" altLang="en-US" sz="2000" dirty="0"/>
          </a:p>
        </p:txBody>
      </p:sp>
      <p:sp>
        <p:nvSpPr>
          <p:cNvPr id="44" name="円/楕円 43"/>
          <p:cNvSpPr/>
          <p:nvPr/>
        </p:nvSpPr>
        <p:spPr bwMode="auto">
          <a:xfrm>
            <a:off x="1202536" y="6238996"/>
            <a:ext cx="162000" cy="162302"/>
          </a:xfrm>
          <a:prstGeom prst="ellipse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endParaRPr kumimoji="0" lang="ja-JP" altLang="en-US" sz="2000" dirty="0"/>
          </a:p>
        </p:txBody>
      </p:sp>
      <p:sp>
        <p:nvSpPr>
          <p:cNvPr id="48" name="正方形/長方形 47"/>
          <p:cNvSpPr/>
          <p:nvPr/>
        </p:nvSpPr>
        <p:spPr bwMode="auto">
          <a:xfrm>
            <a:off x="2041767" y="1052736"/>
            <a:ext cx="1748857" cy="63456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2000" b="1" dirty="0" smtClean="0">
                <a:solidFill>
                  <a:schemeClr val="accent6">
                    <a:lumMod val="50000"/>
                  </a:schemeClr>
                </a:solidFill>
              </a:rPr>
              <a:t>ガソリン車</a:t>
            </a:r>
            <a:endParaRPr kumimoji="0" lang="en-US" altLang="ja-JP" sz="20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9" name="正方形/長方形 48"/>
          <p:cNvSpPr/>
          <p:nvPr/>
        </p:nvSpPr>
        <p:spPr bwMode="auto">
          <a:xfrm>
            <a:off x="2148880" y="2026940"/>
            <a:ext cx="1565093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2400" b="1" dirty="0" smtClean="0">
                <a:solidFill>
                  <a:schemeClr val="accent6">
                    <a:lumMod val="50000"/>
                  </a:schemeClr>
                </a:solidFill>
              </a:rPr>
              <a:t>HV</a:t>
            </a:r>
            <a:endParaRPr kumimoji="0" lang="ja-JP" altLang="en-U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 flipH="1">
            <a:off x="1318692" y="1360364"/>
            <a:ext cx="840870" cy="0"/>
          </a:xfrm>
          <a:prstGeom prst="straightConnector1">
            <a:avLst/>
          </a:prstGeom>
          <a:ln w="3175">
            <a:solidFill>
              <a:schemeClr val="accent6">
                <a:lumMod val="5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 flipH="1" flipV="1">
            <a:off x="1298666" y="2290720"/>
            <a:ext cx="1361434" cy="3044"/>
          </a:xfrm>
          <a:prstGeom prst="straightConnector1">
            <a:avLst/>
          </a:prstGeom>
          <a:ln w="3175">
            <a:solidFill>
              <a:schemeClr val="accent6">
                <a:lumMod val="5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矢印コネクタ 57"/>
          <p:cNvCxnSpPr/>
          <p:nvPr/>
        </p:nvCxnSpPr>
        <p:spPr>
          <a:xfrm flipH="1" flipV="1">
            <a:off x="1318809" y="2861444"/>
            <a:ext cx="2719171" cy="4392"/>
          </a:xfrm>
          <a:prstGeom prst="straightConnector1">
            <a:avLst/>
          </a:prstGeom>
          <a:ln w="3175">
            <a:solidFill>
              <a:schemeClr val="tx2">
                <a:lumMod val="5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正方形/長方形 58"/>
          <p:cNvSpPr/>
          <p:nvPr/>
        </p:nvSpPr>
        <p:spPr bwMode="auto">
          <a:xfrm>
            <a:off x="4033788" y="2649612"/>
            <a:ext cx="1534254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r>
              <a:rPr kumimoji="0" lang="en-US" altLang="ja-JP" sz="2400" b="1" dirty="0" smtClean="0">
                <a:solidFill>
                  <a:schemeClr val="tx2">
                    <a:lumMod val="50000"/>
                  </a:schemeClr>
                </a:solidFill>
              </a:rPr>
              <a:t>2015</a:t>
            </a:r>
            <a:r>
              <a:rPr kumimoji="0" lang="ja-JP" altLang="en-US" sz="2400" b="1" dirty="0" smtClean="0">
                <a:solidFill>
                  <a:schemeClr val="tx2">
                    <a:lumMod val="50000"/>
                  </a:schemeClr>
                </a:solidFill>
              </a:rPr>
              <a:t>年</a:t>
            </a:r>
            <a:r>
              <a:rPr kumimoji="0" lang="en-US" altLang="ja-JP" sz="2400" b="1" dirty="0" smtClean="0">
                <a:solidFill>
                  <a:schemeClr val="tx2">
                    <a:lumMod val="50000"/>
                  </a:schemeClr>
                </a:solidFill>
              </a:rPr>
              <a:t>:16%</a:t>
            </a:r>
          </a:p>
        </p:txBody>
      </p:sp>
      <p:sp>
        <p:nvSpPr>
          <p:cNvPr id="64" name="正方形/長方形 63"/>
          <p:cNvSpPr/>
          <p:nvPr/>
        </p:nvSpPr>
        <p:spPr bwMode="auto">
          <a:xfrm>
            <a:off x="5979327" y="5975559"/>
            <a:ext cx="2125009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r>
              <a:rPr kumimoji="0" lang="en-US" altLang="ja-JP" sz="2400" b="1" dirty="0" smtClean="0">
                <a:solidFill>
                  <a:schemeClr val="tx2">
                    <a:lumMod val="50000"/>
                  </a:schemeClr>
                </a:solidFill>
              </a:rPr>
              <a:t>2015</a:t>
            </a:r>
            <a:r>
              <a:rPr kumimoji="0" lang="ja-JP" altLang="en-US" sz="2400" b="1" dirty="0" smtClean="0">
                <a:solidFill>
                  <a:schemeClr val="tx2">
                    <a:lumMod val="50000"/>
                  </a:schemeClr>
                </a:solidFill>
              </a:rPr>
              <a:t>年</a:t>
            </a:r>
            <a:r>
              <a:rPr kumimoji="0" lang="en-US" altLang="ja-JP" sz="2400" b="1" dirty="0" smtClean="0">
                <a:solidFill>
                  <a:schemeClr val="tx2">
                    <a:lumMod val="50000"/>
                  </a:schemeClr>
                </a:solidFill>
              </a:rPr>
              <a:t>:94%</a:t>
            </a:r>
            <a:endParaRPr kumimoji="0" lang="ja-JP" altLang="en-US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78" name="直線コネクタ 77"/>
          <p:cNvCxnSpPr/>
          <p:nvPr/>
        </p:nvCxnSpPr>
        <p:spPr>
          <a:xfrm>
            <a:off x="719923" y="8550053"/>
            <a:ext cx="196452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正方形/長方形 81"/>
          <p:cNvSpPr/>
          <p:nvPr/>
        </p:nvSpPr>
        <p:spPr bwMode="auto">
          <a:xfrm rot="16200000">
            <a:off x="-1514135" y="3829868"/>
            <a:ext cx="3787412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電源構成に</a:t>
            </a:r>
            <a:r>
              <a:rPr kumimoji="0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より</a:t>
            </a:r>
            <a:r>
              <a:rPr kumimoji="0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CO2</a:t>
            </a:r>
            <a:r>
              <a:rPr kumimoji="0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排出量</a:t>
            </a:r>
            <a:r>
              <a:rPr kumimoji="0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に大きな</a:t>
            </a:r>
            <a:r>
              <a:rPr kumimoji="0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幅</a:t>
            </a:r>
          </a:p>
        </p:txBody>
      </p:sp>
      <p:sp>
        <p:nvSpPr>
          <p:cNvPr id="83" name="正方形/長方形 82"/>
          <p:cNvSpPr/>
          <p:nvPr/>
        </p:nvSpPr>
        <p:spPr bwMode="auto">
          <a:xfrm>
            <a:off x="2021880" y="513570"/>
            <a:ext cx="1789448" cy="611174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b="1" dirty="0" smtClean="0">
                <a:solidFill>
                  <a:schemeClr val="bg1"/>
                </a:solidFill>
              </a:rPr>
              <a:t>ガソリン車・</a:t>
            </a:r>
            <a:r>
              <a:rPr kumimoji="0" lang="en-US" altLang="ja-JP" sz="2000" b="1" dirty="0" smtClean="0">
                <a:solidFill>
                  <a:schemeClr val="bg1"/>
                </a:solidFill>
              </a:rPr>
              <a:t>HV</a:t>
            </a:r>
            <a:endParaRPr kumimoji="0"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84" name="正方形/長方形 83"/>
          <p:cNvSpPr/>
          <p:nvPr/>
        </p:nvSpPr>
        <p:spPr bwMode="auto">
          <a:xfrm>
            <a:off x="3900687" y="512182"/>
            <a:ext cx="5775620" cy="280367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2800" b="1" dirty="0" smtClean="0">
                <a:solidFill>
                  <a:schemeClr val="bg1"/>
                </a:solidFill>
              </a:rPr>
              <a:t>EV</a:t>
            </a:r>
            <a:r>
              <a:rPr kumimoji="0" lang="ja-JP" altLang="en-US" sz="2800" b="1" dirty="0" smtClean="0">
                <a:solidFill>
                  <a:schemeClr val="bg1"/>
                </a:solidFill>
              </a:rPr>
              <a:t> </a:t>
            </a:r>
            <a:r>
              <a:rPr kumimoji="0" lang="en-US" altLang="ja-JP" sz="2000" b="1" dirty="0" smtClean="0">
                <a:solidFill>
                  <a:schemeClr val="bg1"/>
                </a:solidFill>
              </a:rPr>
              <a:t>(</a:t>
            </a:r>
            <a:r>
              <a:rPr kumimoji="0" lang="ja-JP" altLang="en-US" sz="2000" b="1" dirty="0">
                <a:solidFill>
                  <a:schemeClr val="bg1"/>
                </a:solidFill>
              </a:rPr>
              <a:t>数字</a:t>
            </a:r>
            <a:r>
              <a:rPr kumimoji="0" lang="ja-JP" altLang="en-US" sz="2000" b="1" dirty="0" smtClean="0">
                <a:solidFill>
                  <a:schemeClr val="bg1"/>
                </a:solidFill>
              </a:rPr>
              <a:t>は電源ゼロエミ比率</a:t>
            </a:r>
            <a:r>
              <a:rPr kumimoji="0" lang="en-US" altLang="ja-JP" sz="2000" b="1" dirty="0" smtClean="0">
                <a:solidFill>
                  <a:schemeClr val="bg1"/>
                </a:solidFill>
              </a:rPr>
              <a:t>)</a:t>
            </a:r>
            <a:endParaRPr kumimoji="0" lang="ja-JP" altLang="en-US" sz="2800" b="1" dirty="0">
              <a:solidFill>
                <a:schemeClr val="bg1"/>
              </a:solidFill>
            </a:endParaRPr>
          </a:p>
        </p:txBody>
      </p:sp>
      <p:sp>
        <p:nvSpPr>
          <p:cNvPr id="66" name="正方形/長方形 65"/>
          <p:cNvSpPr/>
          <p:nvPr/>
        </p:nvSpPr>
        <p:spPr bwMode="auto">
          <a:xfrm>
            <a:off x="3849705" y="2984252"/>
            <a:ext cx="1950375" cy="222412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100" dirty="0" smtClean="0">
                <a:solidFill>
                  <a:schemeClr val="tx2">
                    <a:lumMod val="50000"/>
                  </a:schemeClr>
                </a:solidFill>
              </a:rPr>
              <a:t>（</a:t>
            </a:r>
            <a:r>
              <a:rPr kumimoji="0" lang="ja-JP" altLang="en-US" sz="1100" b="1" dirty="0" smtClean="0">
                <a:solidFill>
                  <a:schemeClr val="tx2">
                    <a:lumMod val="50000"/>
                  </a:schemeClr>
                </a:solidFill>
              </a:rPr>
              <a:t>石炭</a:t>
            </a:r>
            <a:r>
              <a:rPr kumimoji="0" lang="en-US" altLang="ja-JP" sz="1100" b="1" dirty="0" smtClean="0">
                <a:solidFill>
                  <a:schemeClr val="tx2">
                    <a:lumMod val="50000"/>
                  </a:schemeClr>
                </a:solidFill>
              </a:rPr>
              <a:t>32%</a:t>
            </a:r>
            <a:r>
              <a:rPr kumimoji="0" lang="en-US" altLang="ja-JP" sz="1100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kumimoji="0" lang="ja-JP" altLang="en-US" sz="1100" dirty="0" smtClean="0">
                <a:solidFill>
                  <a:schemeClr val="tx2">
                    <a:lumMod val="50000"/>
                  </a:schemeClr>
                </a:solidFill>
              </a:rPr>
              <a:t>ガス</a:t>
            </a:r>
            <a:r>
              <a:rPr kumimoji="0" lang="en-US" altLang="ja-JP" sz="1100" dirty="0" smtClean="0">
                <a:solidFill>
                  <a:schemeClr val="tx2">
                    <a:lumMod val="50000"/>
                  </a:schemeClr>
                </a:solidFill>
              </a:rPr>
              <a:t>40%,</a:t>
            </a:r>
            <a:r>
              <a:rPr kumimoji="0" lang="ja-JP" altLang="en-US" sz="1100" dirty="0" smtClean="0">
                <a:solidFill>
                  <a:schemeClr val="tx2">
                    <a:lumMod val="50000"/>
                  </a:schemeClr>
                </a:solidFill>
              </a:rPr>
              <a:t>石油</a:t>
            </a:r>
            <a:r>
              <a:rPr kumimoji="0" lang="en-US" altLang="ja-JP" sz="1100" dirty="0" smtClean="0">
                <a:solidFill>
                  <a:schemeClr val="tx2">
                    <a:lumMod val="50000"/>
                  </a:schemeClr>
                </a:solidFill>
              </a:rPr>
              <a:t>12%</a:t>
            </a:r>
            <a:r>
              <a:rPr kumimoji="0" lang="ja-JP" altLang="en-US" sz="1100" dirty="0" smtClean="0">
                <a:solidFill>
                  <a:schemeClr val="tx2">
                    <a:lumMod val="50000"/>
                  </a:schemeClr>
                </a:solidFill>
              </a:rPr>
              <a:t>）</a:t>
            </a:r>
            <a:endParaRPr kumimoji="0" lang="ja-JP" altLang="en-US" sz="11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9" name="正方形/長方形 68"/>
          <p:cNvSpPr/>
          <p:nvPr/>
        </p:nvSpPr>
        <p:spPr bwMode="auto">
          <a:xfrm>
            <a:off x="5840085" y="6343727"/>
            <a:ext cx="1911945" cy="325633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100" dirty="0" smtClean="0">
                <a:solidFill>
                  <a:schemeClr val="tx2">
                    <a:lumMod val="50000"/>
                  </a:schemeClr>
                </a:solidFill>
              </a:rPr>
              <a:t>（</a:t>
            </a:r>
            <a:r>
              <a:rPr kumimoji="0" lang="ja-JP" altLang="en-US" sz="1100" b="1" dirty="0" smtClean="0">
                <a:solidFill>
                  <a:schemeClr val="tx2">
                    <a:lumMod val="50000"/>
                  </a:schemeClr>
                </a:solidFill>
              </a:rPr>
              <a:t>石炭</a:t>
            </a:r>
            <a:r>
              <a:rPr kumimoji="0" lang="en-US" altLang="ja-JP" sz="1100" b="1" dirty="0" smtClean="0">
                <a:solidFill>
                  <a:schemeClr val="tx2">
                    <a:lumMod val="50000"/>
                  </a:schemeClr>
                </a:solidFill>
              </a:rPr>
              <a:t>0%</a:t>
            </a:r>
            <a:r>
              <a:rPr kumimoji="0" lang="en-US" altLang="ja-JP" sz="1100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kumimoji="0" lang="ja-JP" altLang="en-US" sz="1100" dirty="0" smtClean="0">
                <a:solidFill>
                  <a:schemeClr val="tx2">
                    <a:lumMod val="50000"/>
                  </a:schemeClr>
                </a:solidFill>
              </a:rPr>
              <a:t>ガス</a:t>
            </a:r>
            <a:r>
              <a:rPr kumimoji="0" lang="en-US" altLang="ja-JP" sz="1100" dirty="0" smtClean="0">
                <a:solidFill>
                  <a:schemeClr val="tx2">
                    <a:lumMod val="50000"/>
                  </a:schemeClr>
                </a:solidFill>
              </a:rPr>
              <a:t>4%,</a:t>
            </a:r>
            <a:r>
              <a:rPr kumimoji="0" lang="ja-JP" altLang="en-US" sz="1100" dirty="0" smtClean="0">
                <a:solidFill>
                  <a:schemeClr val="tx2">
                    <a:lumMod val="50000"/>
                  </a:schemeClr>
                </a:solidFill>
              </a:rPr>
              <a:t>石油</a:t>
            </a:r>
            <a:r>
              <a:rPr kumimoji="0" lang="en-US" altLang="ja-JP" sz="1100" dirty="0" smtClean="0">
                <a:solidFill>
                  <a:schemeClr val="tx2">
                    <a:lumMod val="50000"/>
                  </a:schemeClr>
                </a:solidFill>
              </a:rPr>
              <a:t>2%</a:t>
            </a:r>
            <a:r>
              <a:rPr kumimoji="0" lang="ja-JP" altLang="en-US" sz="1100" dirty="0" smtClean="0">
                <a:solidFill>
                  <a:schemeClr val="tx2">
                    <a:lumMod val="50000"/>
                  </a:schemeClr>
                </a:solidFill>
              </a:rPr>
              <a:t>）</a:t>
            </a:r>
            <a:endParaRPr kumimoji="0" lang="en-US" altLang="ja-JP" sz="11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kumimoji="0" lang="en-US" altLang="ja-JP" sz="1050" dirty="0" smtClean="0">
                <a:solidFill>
                  <a:schemeClr val="tx2">
                    <a:lumMod val="50000"/>
                  </a:schemeClr>
                </a:solidFill>
              </a:rPr>
              <a:t>※2025</a:t>
            </a:r>
            <a:r>
              <a:rPr kumimoji="0" lang="ja-JP" altLang="en-US" sz="1050" dirty="0">
                <a:solidFill>
                  <a:schemeClr val="tx2">
                    <a:lumMod val="50000"/>
                  </a:schemeClr>
                </a:solidFill>
              </a:rPr>
              <a:t>年原子力</a:t>
            </a:r>
            <a:r>
              <a:rPr kumimoji="0" lang="en-US" altLang="ja-JP" sz="1050" dirty="0">
                <a:solidFill>
                  <a:schemeClr val="tx2">
                    <a:lumMod val="50000"/>
                  </a:schemeClr>
                </a:solidFill>
              </a:rPr>
              <a:t>50% </a:t>
            </a:r>
            <a:r>
              <a:rPr kumimoji="0" lang="en-US" altLang="ja-JP" sz="1050" dirty="0" smtClean="0">
                <a:solidFill>
                  <a:schemeClr val="tx2">
                    <a:lumMod val="50000"/>
                  </a:schemeClr>
                </a:solidFill>
              </a:rPr>
              <a:t>,2030</a:t>
            </a:r>
            <a:r>
              <a:rPr kumimoji="0" lang="ja-JP" altLang="en-US" sz="1050" dirty="0" smtClean="0">
                <a:solidFill>
                  <a:schemeClr val="tx2">
                    <a:lumMod val="50000"/>
                  </a:schemeClr>
                </a:solidFill>
              </a:rPr>
              <a:t>年再エネ</a:t>
            </a:r>
            <a:r>
              <a:rPr kumimoji="0" lang="en-US" altLang="ja-JP" sz="1050" dirty="0" smtClean="0">
                <a:solidFill>
                  <a:schemeClr val="tx2">
                    <a:lumMod val="50000"/>
                  </a:schemeClr>
                </a:solidFill>
              </a:rPr>
              <a:t>40%</a:t>
            </a:r>
            <a:endParaRPr kumimoji="0" lang="ja-JP" altLang="en-US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0</a:t>
            </a:fld>
            <a:endParaRPr kumimoji="1" lang="ja-JP" altLang="en-US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-53652" y="-6176"/>
            <a:ext cx="10177572" cy="501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5533" tIns="42766" rIns="85533" bIns="42766">
            <a:spAutoFit/>
          </a:bodyPr>
          <a:lstStyle>
            <a:defPPr>
              <a:defRPr lang="ja-JP"/>
            </a:defPPr>
            <a:lvl1pPr defTabSz="665964">
              <a:tabLst>
                <a:tab pos="628650" algn="l"/>
              </a:tabLst>
              <a:defRPr kumimoji="0" sz="2200" b="1" ker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en-US" sz="2700" dirty="0" smtClean="0"/>
              <a:t>（参考）</a:t>
            </a:r>
            <a:r>
              <a:rPr lang="en-US" altLang="ja-JP" sz="2700" dirty="0" smtClean="0"/>
              <a:t>EV</a:t>
            </a:r>
            <a:r>
              <a:rPr lang="ja-JP" altLang="en-US" sz="2700" dirty="0" smtClean="0"/>
              <a:t>化の</a:t>
            </a:r>
            <a:r>
              <a:rPr lang="en-US" altLang="ja-JP" sz="2700" dirty="0" smtClean="0"/>
              <a:t>CO2</a:t>
            </a:r>
            <a:r>
              <a:rPr lang="ja-JP" altLang="en-US" sz="2700" dirty="0" smtClean="0"/>
              <a:t>インパクトは</a:t>
            </a:r>
            <a:r>
              <a:rPr lang="ja-JP" altLang="en-US" sz="2700" dirty="0" smtClean="0">
                <a:solidFill>
                  <a:srgbClr val="C00000"/>
                </a:solidFill>
              </a:rPr>
              <a:t>ゼロエミ比率</a:t>
            </a:r>
            <a:r>
              <a:rPr lang="ja-JP" altLang="en-US" sz="2700" dirty="0" smtClean="0"/>
              <a:t>により大きく異なる</a:t>
            </a:r>
            <a:endParaRPr lang="en-US" altLang="ja-JP" sz="2700" dirty="0">
              <a:solidFill>
                <a:srgbClr val="C00000"/>
              </a:solidFill>
            </a:endParaRPr>
          </a:p>
        </p:txBody>
      </p:sp>
      <p:sp>
        <p:nvSpPr>
          <p:cNvPr id="60" name="正方形/長方形 59"/>
          <p:cNvSpPr/>
          <p:nvPr/>
        </p:nvSpPr>
        <p:spPr bwMode="auto">
          <a:xfrm>
            <a:off x="3902572" y="844377"/>
            <a:ext cx="1872000" cy="280367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2000" b="1" dirty="0" smtClean="0">
                <a:solidFill>
                  <a:schemeClr val="bg1"/>
                </a:solidFill>
              </a:rPr>
              <a:t>日本</a:t>
            </a:r>
            <a:endParaRPr kumimoji="0"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63" name="正方形/長方形 62"/>
          <p:cNvSpPr/>
          <p:nvPr/>
        </p:nvSpPr>
        <p:spPr bwMode="auto">
          <a:xfrm>
            <a:off x="5855296" y="836712"/>
            <a:ext cx="1872000" cy="280367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2000" b="1" dirty="0">
                <a:solidFill>
                  <a:schemeClr val="bg1"/>
                </a:solidFill>
              </a:rPr>
              <a:t>欧州</a:t>
            </a:r>
          </a:p>
        </p:txBody>
      </p:sp>
      <p:sp>
        <p:nvSpPr>
          <p:cNvPr id="70" name="正方形/長方形 69"/>
          <p:cNvSpPr/>
          <p:nvPr/>
        </p:nvSpPr>
        <p:spPr bwMode="auto">
          <a:xfrm>
            <a:off x="7799412" y="836712"/>
            <a:ext cx="1872000" cy="280367"/>
          </a:xfrm>
          <a:prstGeom prst="rect">
            <a:avLst/>
          </a:prstGeom>
          <a:solidFill>
            <a:schemeClr val="bg2">
              <a:lumMod val="25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2000" b="1" dirty="0">
                <a:solidFill>
                  <a:schemeClr val="bg1"/>
                </a:solidFill>
              </a:rPr>
              <a:t>中国</a:t>
            </a:r>
          </a:p>
        </p:txBody>
      </p:sp>
      <p:sp>
        <p:nvSpPr>
          <p:cNvPr id="71" name="正方形/長方形 70"/>
          <p:cNvSpPr/>
          <p:nvPr/>
        </p:nvSpPr>
        <p:spPr bwMode="auto">
          <a:xfrm>
            <a:off x="4037980" y="4263504"/>
            <a:ext cx="1856447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r>
              <a:rPr kumimoji="0" lang="en-US" altLang="ja-JP" sz="2400" b="1" dirty="0" smtClean="0">
                <a:solidFill>
                  <a:schemeClr val="accent2">
                    <a:lumMod val="75000"/>
                  </a:schemeClr>
                </a:solidFill>
              </a:rPr>
              <a:t>2030</a:t>
            </a:r>
            <a:r>
              <a:rPr kumimoji="0" lang="ja-JP" altLang="en-US" sz="2400" b="1" dirty="0" smtClean="0">
                <a:solidFill>
                  <a:schemeClr val="accent2">
                    <a:lumMod val="75000"/>
                  </a:schemeClr>
                </a:solidFill>
              </a:rPr>
              <a:t>年</a:t>
            </a:r>
            <a:r>
              <a:rPr kumimoji="0" lang="en-US" altLang="ja-JP" sz="2400" b="1" dirty="0" smtClean="0">
                <a:solidFill>
                  <a:schemeClr val="accent2">
                    <a:lumMod val="75000"/>
                  </a:schemeClr>
                </a:solidFill>
              </a:rPr>
              <a:t>:44%</a:t>
            </a:r>
            <a:endParaRPr kumimoji="0" lang="en-US" altLang="ja-JP" sz="16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2" name="正方形/長方形 71"/>
          <p:cNvSpPr/>
          <p:nvPr/>
        </p:nvSpPr>
        <p:spPr bwMode="auto">
          <a:xfrm>
            <a:off x="3788172" y="4617156"/>
            <a:ext cx="1950375" cy="222412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r>
              <a:rPr kumimoji="0" lang="ja-JP" altLang="en-US" sz="1100" dirty="0">
                <a:solidFill>
                  <a:schemeClr val="accent2">
                    <a:lumMod val="75000"/>
                  </a:schemeClr>
                </a:solidFill>
              </a:rPr>
              <a:t>（</a:t>
            </a:r>
            <a:r>
              <a:rPr kumimoji="0" lang="ja-JP" altLang="en-US" sz="1100" b="1" dirty="0" smtClean="0">
                <a:solidFill>
                  <a:schemeClr val="accent2">
                    <a:lumMod val="75000"/>
                  </a:schemeClr>
                </a:solidFill>
              </a:rPr>
              <a:t>石炭</a:t>
            </a:r>
            <a:r>
              <a:rPr kumimoji="0" lang="en-US" altLang="ja-JP" sz="1100" b="1" dirty="0">
                <a:solidFill>
                  <a:schemeClr val="accent2">
                    <a:lumMod val="75000"/>
                  </a:schemeClr>
                </a:solidFill>
              </a:rPr>
              <a:t>26%</a:t>
            </a:r>
            <a:r>
              <a:rPr kumimoji="0" lang="en-US" altLang="ja-JP" sz="1100" dirty="0">
                <a:solidFill>
                  <a:schemeClr val="accent2">
                    <a:lumMod val="75000"/>
                  </a:schemeClr>
                </a:solidFill>
              </a:rPr>
              <a:t>,</a:t>
            </a:r>
            <a:r>
              <a:rPr kumimoji="0" lang="ja-JP" altLang="en-US" sz="1100" dirty="0">
                <a:solidFill>
                  <a:schemeClr val="accent2">
                    <a:lumMod val="75000"/>
                  </a:schemeClr>
                </a:solidFill>
              </a:rPr>
              <a:t>ガス</a:t>
            </a:r>
            <a:r>
              <a:rPr kumimoji="0" lang="en-US" altLang="ja-JP" sz="1100" dirty="0">
                <a:solidFill>
                  <a:schemeClr val="accent2">
                    <a:lumMod val="75000"/>
                  </a:schemeClr>
                </a:solidFill>
              </a:rPr>
              <a:t>27%,</a:t>
            </a:r>
            <a:r>
              <a:rPr kumimoji="0" lang="ja-JP" altLang="en-US" sz="1100" dirty="0">
                <a:solidFill>
                  <a:schemeClr val="accent2">
                    <a:lumMod val="75000"/>
                  </a:schemeClr>
                </a:solidFill>
              </a:rPr>
              <a:t>石油</a:t>
            </a:r>
            <a:r>
              <a:rPr kumimoji="0" lang="en-US" altLang="ja-JP" sz="1100" dirty="0">
                <a:solidFill>
                  <a:schemeClr val="accent2">
                    <a:lumMod val="75000"/>
                  </a:schemeClr>
                </a:solidFill>
              </a:rPr>
              <a:t>3%</a:t>
            </a:r>
            <a:r>
              <a:rPr kumimoji="0" lang="ja-JP" altLang="en-US" sz="1100" dirty="0">
                <a:solidFill>
                  <a:schemeClr val="accent2">
                    <a:lumMod val="75000"/>
                  </a:schemeClr>
                </a:solidFill>
              </a:rPr>
              <a:t>）</a:t>
            </a:r>
          </a:p>
        </p:txBody>
      </p:sp>
      <p:sp>
        <p:nvSpPr>
          <p:cNvPr id="74" name="正方形/長方形 73"/>
          <p:cNvSpPr/>
          <p:nvPr/>
        </p:nvSpPr>
        <p:spPr bwMode="auto">
          <a:xfrm>
            <a:off x="729928" y="4295064"/>
            <a:ext cx="521395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b="1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41</a:t>
            </a:r>
            <a:endParaRPr kumimoji="0" lang="ja-JP" altLang="en-US" b="1" dirty="0">
              <a:solidFill>
                <a:schemeClr val="accent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75" name="直線矢印コネクタ 74"/>
          <p:cNvCxnSpPr/>
          <p:nvPr/>
        </p:nvCxnSpPr>
        <p:spPr>
          <a:xfrm flipH="1">
            <a:off x="1291598" y="4474162"/>
            <a:ext cx="2746382" cy="1174"/>
          </a:xfrm>
          <a:prstGeom prst="straightConnector1">
            <a:avLst/>
          </a:prstGeom>
          <a:ln w="3175">
            <a:solidFill>
              <a:schemeClr val="accent2">
                <a:lumMod val="5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正方形/長方形 85"/>
          <p:cNvSpPr/>
          <p:nvPr/>
        </p:nvSpPr>
        <p:spPr bwMode="auto">
          <a:xfrm>
            <a:off x="729928" y="1734716"/>
            <a:ext cx="521395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b="1" dirty="0">
                <a:solidFill>
                  <a:schemeClr val="tx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82</a:t>
            </a:r>
            <a:endParaRPr kumimoji="0" lang="ja-JP" altLang="en-US" b="1" dirty="0">
              <a:solidFill>
                <a:schemeClr val="tx2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7" name="正方形/長方形 86"/>
          <p:cNvSpPr/>
          <p:nvPr/>
        </p:nvSpPr>
        <p:spPr bwMode="auto">
          <a:xfrm>
            <a:off x="729928" y="6141748"/>
            <a:ext cx="521395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b="1" dirty="0">
                <a:solidFill>
                  <a:schemeClr val="tx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endParaRPr kumimoji="0" lang="ja-JP" altLang="en-US" b="1" dirty="0">
              <a:solidFill>
                <a:schemeClr val="tx2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88" name="直線矢印コネクタ 87"/>
          <p:cNvCxnSpPr/>
          <p:nvPr/>
        </p:nvCxnSpPr>
        <p:spPr>
          <a:xfrm flipH="1">
            <a:off x="1327750" y="6300936"/>
            <a:ext cx="4631531" cy="12700"/>
          </a:xfrm>
          <a:prstGeom prst="straightConnector1">
            <a:avLst/>
          </a:prstGeom>
          <a:ln w="3175">
            <a:solidFill>
              <a:schemeClr val="tx2">
                <a:lumMod val="5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正方形/長方形 88"/>
          <p:cNvSpPr/>
          <p:nvPr/>
        </p:nvSpPr>
        <p:spPr bwMode="auto">
          <a:xfrm>
            <a:off x="7964326" y="1615083"/>
            <a:ext cx="1931826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r>
              <a:rPr kumimoji="0" lang="en-US" altLang="ja-JP" sz="2400" b="1" dirty="0" smtClean="0">
                <a:solidFill>
                  <a:schemeClr val="tx2">
                    <a:lumMod val="50000"/>
                  </a:schemeClr>
                </a:solidFill>
              </a:rPr>
              <a:t>2015</a:t>
            </a:r>
            <a:r>
              <a:rPr kumimoji="0" lang="ja-JP" altLang="en-US" sz="2400" b="1" dirty="0" smtClean="0">
                <a:solidFill>
                  <a:schemeClr val="tx2">
                    <a:lumMod val="50000"/>
                  </a:schemeClr>
                </a:solidFill>
              </a:rPr>
              <a:t>年</a:t>
            </a:r>
            <a:r>
              <a:rPr kumimoji="0" lang="en-US" altLang="ja-JP" sz="2400" b="1" dirty="0" smtClean="0">
                <a:solidFill>
                  <a:schemeClr val="tx2">
                    <a:lumMod val="50000"/>
                  </a:schemeClr>
                </a:solidFill>
              </a:rPr>
              <a:t>:27%</a:t>
            </a:r>
          </a:p>
        </p:txBody>
      </p:sp>
      <p:sp>
        <p:nvSpPr>
          <p:cNvPr id="90" name="正方形/長方形 89"/>
          <p:cNvSpPr/>
          <p:nvPr/>
        </p:nvSpPr>
        <p:spPr bwMode="auto">
          <a:xfrm>
            <a:off x="7767853" y="1956035"/>
            <a:ext cx="1950375" cy="222412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100" dirty="0">
                <a:solidFill>
                  <a:schemeClr val="tx2">
                    <a:lumMod val="50000"/>
                  </a:schemeClr>
                </a:solidFill>
              </a:rPr>
              <a:t>（</a:t>
            </a:r>
            <a:r>
              <a:rPr kumimoji="0" lang="ja-JP" altLang="en-US" sz="1100" b="1" dirty="0">
                <a:solidFill>
                  <a:schemeClr val="tx2">
                    <a:lumMod val="50000"/>
                  </a:schemeClr>
                </a:solidFill>
              </a:rPr>
              <a:t>石炭</a:t>
            </a:r>
            <a:r>
              <a:rPr kumimoji="0" lang="en-US" altLang="ja-JP" sz="1100" b="1" dirty="0">
                <a:solidFill>
                  <a:schemeClr val="tx2">
                    <a:lumMod val="50000"/>
                  </a:schemeClr>
                </a:solidFill>
              </a:rPr>
              <a:t>70%</a:t>
            </a:r>
            <a:r>
              <a:rPr kumimoji="0" lang="en-US" altLang="ja-JP" sz="1100" dirty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kumimoji="0" lang="ja-JP" altLang="en-US" sz="1100" dirty="0">
                <a:solidFill>
                  <a:schemeClr val="tx2">
                    <a:lumMod val="50000"/>
                  </a:schemeClr>
                </a:solidFill>
              </a:rPr>
              <a:t>ガス</a:t>
            </a:r>
            <a:r>
              <a:rPr kumimoji="0" lang="en-US" altLang="ja-JP" sz="1100" dirty="0">
                <a:solidFill>
                  <a:schemeClr val="tx2">
                    <a:lumMod val="50000"/>
                  </a:schemeClr>
                </a:solidFill>
              </a:rPr>
              <a:t>2%,</a:t>
            </a:r>
            <a:r>
              <a:rPr kumimoji="0" lang="ja-JP" altLang="en-US" sz="1100" dirty="0">
                <a:solidFill>
                  <a:schemeClr val="tx2">
                    <a:lumMod val="50000"/>
                  </a:schemeClr>
                </a:solidFill>
              </a:rPr>
              <a:t>石油</a:t>
            </a:r>
            <a:r>
              <a:rPr kumimoji="0" lang="en-US" altLang="ja-JP" sz="1100" dirty="0">
                <a:solidFill>
                  <a:schemeClr val="tx2">
                    <a:lumMod val="50000"/>
                  </a:schemeClr>
                </a:solidFill>
              </a:rPr>
              <a:t>0% </a:t>
            </a:r>
            <a:r>
              <a:rPr kumimoji="0" lang="ja-JP" altLang="en-US" sz="1100" dirty="0" smtClean="0">
                <a:solidFill>
                  <a:schemeClr val="tx2">
                    <a:lumMod val="50000"/>
                  </a:schemeClr>
                </a:solidFill>
              </a:rPr>
              <a:t>）</a:t>
            </a:r>
            <a:endParaRPr kumimoji="0" lang="ja-JP" altLang="en-US" sz="1100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91" name="直線矢印コネクタ 90"/>
          <p:cNvCxnSpPr/>
          <p:nvPr/>
        </p:nvCxnSpPr>
        <p:spPr>
          <a:xfrm flipH="1">
            <a:off x="1316413" y="1891432"/>
            <a:ext cx="6660923" cy="0"/>
          </a:xfrm>
          <a:prstGeom prst="straightConnector1">
            <a:avLst/>
          </a:prstGeom>
          <a:ln w="3175">
            <a:solidFill>
              <a:schemeClr val="tx2">
                <a:lumMod val="5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正方形/長方形 91"/>
          <p:cNvSpPr/>
          <p:nvPr/>
        </p:nvSpPr>
        <p:spPr bwMode="auto">
          <a:xfrm>
            <a:off x="7972136" y="2312775"/>
            <a:ext cx="2001854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r>
              <a:rPr kumimoji="0" lang="en-US" altLang="ja-JP" sz="2400" b="1" dirty="0" smtClean="0">
                <a:solidFill>
                  <a:schemeClr val="accent2">
                    <a:lumMod val="75000"/>
                  </a:schemeClr>
                </a:solidFill>
              </a:rPr>
              <a:t>2030</a:t>
            </a:r>
            <a:r>
              <a:rPr kumimoji="0" lang="ja-JP" altLang="en-US" sz="2400" b="1" dirty="0" smtClean="0">
                <a:solidFill>
                  <a:schemeClr val="accent2">
                    <a:lumMod val="75000"/>
                  </a:schemeClr>
                </a:solidFill>
              </a:rPr>
              <a:t>年</a:t>
            </a:r>
            <a:r>
              <a:rPr kumimoji="0" lang="en-US" altLang="ja-JP" sz="2400" b="1" dirty="0" smtClean="0">
                <a:solidFill>
                  <a:schemeClr val="accent2">
                    <a:lumMod val="75000"/>
                  </a:schemeClr>
                </a:solidFill>
              </a:rPr>
              <a:t>:42%</a:t>
            </a:r>
          </a:p>
        </p:txBody>
      </p:sp>
      <p:sp>
        <p:nvSpPr>
          <p:cNvPr id="93" name="正方形/長方形 92"/>
          <p:cNvSpPr/>
          <p:nvPr/>
        </p:nvSpPr>
        <p:spPr bwMode="auto">
          <a:xfrm>
            <a:off x="7761312" y="2647416"/>
            <a:ext cx="1950375" cy="222412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100" dirty="0">
                <a:solidFill>
                  <a:schemeClr val="accent2">
                    <a:lumMod val="75000"/>
                  </a:schemeClr>
                </a:solidFill>
              </a:rPr>
              <a:t>（</a:t>
            </a:r>
            <a:r>
              <a:rPr kumimoji="0" lang="ja-JP" altLang="en-US" sz="1100" b="1" dirty="0" smtClean="0">
                <a:solidFill>
                  <a:schemeClr val="accent2">
                    <a:lumMod val="75000"/>
                  </a:schemeClr>
                </a:solidFill>
              </a:rPr>
              <a:t>石炭</a:t>
            </a:r>
            <a:r>
              <a:rPr kumimoji="0" lang="en-US" altLang="ja-JP" sz="1100" b="1" dirty="0" smtClean="0">
                <a:solidFill>
                  <a:schemeClr val="accent2">
                    <a:lumMod val="75000"/>
                  </a:schemeClr>
                </a:solidFill>
              </a:rPr>
              <a:t>51%</a:t>
            </a:r>
            <a:r>
              <a:rPr kumimoji="0" lang="en-US" altLang="ja-JP" sz="1100" dirty="0" smtClean="0">
                <a:solidFill>
                  <a:schemeClr val="accent2">
                    <a:lumMod val="75000"/>
                  </a:schemeClr>
                </a:solidFill>
              </a:rPr>
              <a:t>,</a:t>
            </a:r>
            <a:r>
              <a:rPr kumimoji="0" lang="ja-JP" altLang="en-US" sz="1100" dirty="0" smtClean="0">
                <a:solidFill>
                  <a:schemeClr val="accent2">
                    <a:lumMod val="75000"/>
                  </a:schemeClr>
                </a:solidFill>
              </a:rPr>
              <a:t>ガス</a:t>
            </a:r>
            <a:r>
              <a:rPr kumimoji="0" lang="en-US" altLang="ja-JP" sz="1100" dirty="0" smtClean="0">
                <a:solidFill>
                  <a:schemeClr val="accent2">
                    <a:lumMod val="75000"/>
                  </a:schemeClr>
                </a:solidFill>
              </a:rPr>
              <a:t>7%,</a:t>
            </a:r>
            <a:r>
              <a:rPr kumimoji="0" lang="ja-JP" altLang="en-US" sz="1100" dirty="0">
                <a:solidFill>
                  <a:schemeClr val="accent2">
                    <a:lumMod val="75000"/>
                  </a:schemeClr>
                </a:solidFill>
              </a:rPr>
              <a:t>石油</a:t>
            </a:r>
            <a:r>
              <a:rPr kumimoji="0" lang="en-US" altLang="ja-JP" sz="1100" dirty="0">
                <a:solidFill>
                  <a:schemeClr val="accent2">
                    <a:lumMod val="75000"/>
                  </a:schemeClr>
                </a:solidFill>
              </a:rPr>
              <a:t>0% </a:t>
            </a:r>
            <a:r>
              <a:rPr kumimoji="0" lang="ja-JP" altLang="en-US" sz="1100" dirty="0" smtClean="0">
                <a:solidFill>
                  <a:schemeClr val="accent2">
                    <a:lumMod val="75000"/>
                  </a:schemeClr>
                </a:solidFill>
              </a:rPr>
              <a:t>）</a:t>
            </a:r>
            <a:endParaRPr kumimoji="0" lang="ja-JP" altLang="en-US" sz="11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4" name="円/楕円 93"/>
          <p:cNvSpPr/>
          <p:nvPr/>
        </p:nvSpPr>
        <p:spPr bwMode="auto">
          <a:xfrm>
            <a:off x="1202536" y="2517233"/>
            <a:ext cx="162000" cy="162302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2000" dirty="0"/>
          </a:p>
        </p:txBody>
      </p:sp>
      <p:sp>
        <p:nvSpPr>
          <p:cNvPr id="95" name="正方形/長方形 94"/>
          <p:cNvSpPr/>
          <p:nvPr/>
        </p:nvSpPr>
        <p:spPr bwMode="auto">
          <a:xfrm>
            <a:off x="729928" y="2431116"/>
            <a:ext cx="521395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b="1" dirty="0" smtClean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62</a:t>
            </a:r>
            <a:endParaRPr kumimoji="0" lang="ja-JP" altLang="en-US" b="1" dirty="0">
              <a:solidFill>
                <a:schemeClr val="accent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96" name="直線矢印コネクタ 95"/>
          <p:cNvCxnSpPr/>
          <p:nvPr/>
        </p:nvCxnSpPr>
        <p:spPr>
          <a:xfrm flipH="1">
            <a:off x="1291013" y="2585988"/>
            <a:ext cx="6673313" cy="0"/>
          </a:xfrm>
          <a:prstGeom prst="straightConnector1">
            <a:avLst/>
          </a:prstGeom>
          <a:ln w="3175">
            <a:solidFill>
              <a:schemeClr val="accent2">
                <a:lumMod val="5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円/楕円 96"/>
          <p:cNvSpPr/>
          <p:nvPr/>
        </p:nvSpPr>
        <p:spPr bwMode="auto">
          <a:xfrm>
            <a:off x="1202536" y="4789311"/>
            <a:ext cx="162000" cy="162302"/>
          </a:xfrm>
          <a:prstGeom prst="ellipse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endParaRPr kumimoji="0" lang="ja-JP" altLang="en-US" sz="2000" dirty="0"/>
          </a:p>
        </p:txBody>
      </p:sp>
      <p:sp>
        <p:nvSpPr>
          <p:cNvPr id="98" name="正方形/長方形 97"/>
          <p:cNvSpPr/>
          <p:nvPr/>
        </p:nvSpPr>
        <p:spPr bwMode="auto">
          <a:xfrm>
            <a:off x="729928" y="4685975"/>
            <a:ext cx="521395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b="1" dirty="0">
                <a:solidFill>
                  <a:schemeClr val="tx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34</a:t>
            </a:r>
            <a:endParaRPr kumimoji="0" lang="ja-JP" altLang="en-US" b="1" dirty="0">
              <a:solidFill>
                <a:schemeClr val="tx2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9" name="円/楕円 98"/>
          <p:cNvSpPr/>
          <p:nvPr/>
        </p:nvSpPr>
        <p:spPr bwMode="auto">
          <a:xfrm>
            <a:off x="1202536" y="5438138"/>
            <a:ext cx="162000" cy="162302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endParaRPr kumimoji="0" lang="ja-JP" altLang="en-US" sz="2000" dirty="0"/>
          </a:p>
        </p:txBody>
      </p:sp>
      <p:sp>
        <p:nvSpPr>
          <p:cNvPr id="100" name="正方形/長方形 99"/>
          <p:cNvSpPr/>
          <p:nvPr/>
        </p:nvSpPr>
        <p:spPr bwMode="auto">
          <a:xfrm>
            <a:off x="729928" y="5334802"/>
            <a:ext cx="521395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b="1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23</a:t>
            </a:r>
            <a:endParaRPr kumimoji="0" lang="ja-JP" altLang="en-US" b="1" dirty="0">
              <a:solidFill>
                <a:schemeClr val="accent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1" name="円/楕円 100"/>
          <p:cNvSpPr/>
          <p:nvPr/>
        </p:nvSpPr>
        <p:spPr bwMode="auto">
          <a:xfrm>
            <a:off x="1202536" y="3502744"/>
            <a:ext cx="162000" cy="162302"/>
          </a:xfrm>
          <a:prstGeom prst="ellipse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endParaRPr kumimoji="0" lang="ja-JP" altLang="en-US" sz="2000" dirty="0"/>
          </a:p>
        </p:txBody>
      </p:sp>
      <p:sp>
        <p:nvSpPr>
          <p:cNvPr id="102" name="正方形/長方形 101"/>
          <p:cNvSpPr/>
          <p:nvPr/>
        </p:nvSpPr>
        <p:spPr bwMode="auto">
          <a:xfrm>
            <a:off x="729928" y="3399408"/>
            <a:ext cx="521395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b="1" dirty="0">
                <a:solidFill>
                  <a:schemeClr val="tx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49</a:t>
            </a:r>
            <a:endParaRPr kumimoji="0" lang="ja-JP" altLang="en-US" b="1" dirty="0">
              <a:solidFill>
                <a:schemeClr val="tx2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3" name="正方形/長方形 102"/>
          <p:cNvSpPr/>
          <p:nvPr/>
        </p:nvSpPr>
        <p:spPr bwMode="auto">
          <a:xfrm>
            <a:off x="5951002" y="3293492"/>
            <a:ext cx="1951144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r>
              <a:rPr kumimoji="0" lang="en-US" altLang="ja-JP" sz="2400" b="1" dirty="0" smtClean="0">
                <a:solidFill>
                  <a:schemeClr val="tx2">
                    <a:lumMod val="50000"/>
                  </a:schemeClr>
                </a:solidFill>
              </a:rPr>
              <a:t>2015</a:t>
            </a:r>
            <a:r>
              <a:rPr kumimoji="0" lang="ja-JP" altLang="en-US" sz="2400" b="1" dirty="0" smtClean="0">
                <a:solidFill>
                  <a:schemeClr val="tx2">
                    <a:lumMod val="50000"/>
                  </a:schemeClr>
                </a:solidFill>
              </a:rPr>
              <a:t>年</a:t>
            </a:r>
            <a:r>
              <a:rPr kumimoji="0" lang="en-US" altLang="ja-JP" sz="2400" b="1" dirty="0" smtClean="0">
                <a:solidFill>
                  <a:schemeClr val="tx2">
                    <a:lumMod val="50000"/>
                  </a:schemeClr>
                </a:solidFill>
              </a:rPr>
              <a:t>:45%</a:t>
            </a:r>
            <a:endParaRPr kumimoji="0" lang="ja-JP" altLang="en-US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4" name="正方形/長方形 103"/>
          <p:cNvSpPr/>
          <p:nvPr/>
        </p:nvSpPr>
        <p:spPr bwMode="auto">
          <a:xfrm>
            <a:off x="5763336" y="3678932"/>
            <a:ext cx="2142125" cy="325633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r>
              <a:rPr kumimoji="0" lang="ja-JP" altLang="en-US" sz="1100" dirty="0" smtClean="0">
                <a:solidFill>
                  <a:schemeClr val="tx2">
                    <a:lumMod val="50000"/>
                  </a:schemeClr>
                </a:solidFill>
              </a:rPr>
              <a:t>（</a:t>
            </a:r>
            <a:r>
              <a:rPr kumimoji="0" lang="ja-JP" altLang="en-US" sz="1100" b="1" dirty="0" smtClean="0">
                <a:solidFill>
                  <a:schemeClr val="tx2">
                    <a:lumMod val="50000"/>
                  </a:schemeClr>
                </a:solidFill>
              </a:rPr>
              <a:t>石炭</a:t>
            </a:r>
            <a:r>
              <a:rPr kumimoji="0" lang="en-US" altLang="ja-JP" sz="1100" b="1" dirty="0" smtClean="0">
                <a:solidFill>
                  <a:schemeClr val="tx2">
                    <a:lumMod val="50000"/>
                  </a:schemeClr>
                </a:solidFill>
              </a:rPr>
              <a:t>44%</a:t>
            </a:r>
            <a:r>
              <a:rPr kumimoji="0" lang="en-US" altLang="ja-JP" sz="1100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kumimoji="0" lang="ja-JP" altLang="en-US" sz="1100" dirty="0" smtClean="0">
                <a:solidFill>
                  <a:schemeClr val="tx2">
                    <a:lumMod val="50000"/>
                  </a:schemeClr>
                </a:solidFill>
              </a:rPr>
              <a:t>ガス</a:t>
            </a:r>
            <a:r>
              <a:rPr kumimoji="0" lang="en-US" altLang="ja-JP" sz="1100" dirty="0" smtClean="0">
                <a:solidFill>
                  <a:schemeClr val="tx2">
                    <a:lumMod val="50000"/>
                  </a:schemeClr>
                </a:solidFill>
              </a:rPr>
              <a:t>10%,</a:t>
            </a:r>
            <a:r>
              <a:rPr kumimoji="0" lang="ja-JP" altLang="en-US" sz="1100" dirty="0" smtClean="0">
                <a:solidFill>
                  <a:schemeClr val="tx2">
                    <a:lumMod val="50000"/>
                  </a:schemeClr>
                </a:solidFill>
              </a:rPr>
              <a:t>石油</a:t>
            </a:r>
            <a:r>
              <a:rPr kumimoji="0" lang="en-US" altLang="ja-JP" sz="1100" dirty="0" smtClean="0">
                <a:solidFill>
                  <a:schemeClr val="tx2">
                    <a:lumMod val="50000"/>
                  </a:schemeClr>
                </a:solidFill>
              </a:rPr>
              <a:t>1%</a:t>
            </a:r>
            <a:r>
              <a:rPr kumimoji="0" lang="ja-JP" altLang="en-US" sz="1100" dirty="0" smtClean="0">
                <a:solidFill>
                  <a:schemeClr val="tx2">
                    <a:lumMod val="50000"/>
                  </a:schemeClr>
                </a:solidFill>
              </a:rPr>
              <a:t>）</a:t>
            </a:r>
            <a:endParaRPr kumimoji="0" lang="en-US" altLang="ja-JP" sz="11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kumimoji="0" lang="en-US" altLang="ja-JP" sz="1050" dirty="0">
                <a:solidFill>
                  <a:schemeClr val="tx2">
                    <a:lumMod val="50000"/>
                  </a:schemeClr>
                </a:solidFill>
              </a:rPr>
              <a:t>※</a:t>
            </a:r>
            <a:r>
              <a:rPr kumimoji="0" lang="en-US" altLang="ja-JP" sz="1050" dirty="0" smtClean="0">
                <a:solidFill>
                  <a:schemeClr val="tx2">
                    <a:lumMod val="50000"/>
                  </a:schemeClr>
                </a:solidFill>
              </a:rPr>
              <a:t>2030</a:t>
            </a:r>
            <a:r>
              <a:rPr kumimoji="0" lang="ja-JP" altLang="en-US" sz="1050" dirty="0" smtClean="0">
                <a:solidFill>
                  <a:schemeClr val="tx2">
                    <a:lumMod val="50000"/>
                  </a:schemeClr>
                </a:solidFill>
              </a:rPr>
              <a:t>年ゼロエミ比率</a:t>
            </a:r>
            <a:r>
              <a:rPr kumimoji="0" lang="en-US" altLang="ja-JP" sz="1050" dirty="0" smtClean="0">
                <a:solidFill>
                  <a:schemeClr val="tx2">
                    <a:lumMod val="50000"/>
                  </a:schemeClr>
                </a:solidFill>
              </a:rPr>
              <a:t>50%</a:t>
            </a:r>
            <a:r>
              <a:rPr kumimoji="0" lang="ja-JP" altLang="en-US" sz="1050" dirty="0" smtClean="0">
                <a:solidFill>
                  <a:schemeClr val="tx2">
                    <a:lumMod val="50000"/>
                  </a:schemeClr>
                </a:solidFill>
              </a:rPr>
              <a:t>程度</a:t>
            </a:r>
            <a:endParaRPr kumimoji="0" lang="ja-JP" altLang="en-US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105" name="直線矢印コネクタ 104"/>
          <p:cNvCxnSpPr/>
          <p:nvPr/>
        </p:nvCxnSpPr>
        <p:spPr>
          <a:xfrm flipH="1">
            <a:off x="1293293" y="3560316"/>
            <a:ext cx="4657709" cy="8632"/>
          </a:xfrm>
          <a:prstGeom prst="straightConnector1">
            <a:avLst/>
          </a:prstGeom>
          <a:ln w="3175">
            <a:solidFill>
              <a:schemeClr val="tx2">
                <a:lumMod val="5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正方形/長方形 105"/>
          <p:cNvSpPr/>
          <p:nvPr/>
        </p:nvSpPr>
        <p:spPr bwMode="auto">
          <a:xfrm>
            <a:off x="5953563" y="4564236"/>
            <a:ext cx="2001854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r>
              <a:rPr kumimoji="0" lang="en-US" altLang="ja-JP" sz="2400" b="1" dirty="0" smtClean="0">
                <a:solidFill>
                  <a:schemeClr val="tx2">
                    <a:lumMod val="50000"/>
                  </a:schemeClr>
                </a:solidFill>
              </a:rPr>
              <a:t>2015</a:t>
            </a:r>
            <a:r>
              <a:rPr kumimoji="0" lang="ja-JP" altLang="en-US" sz="2400" b="1" dirty="0" smtClean="0">
                <a:solidFill>
                  <a:schemeClr val="tx2">
                    <a:lumMod val="50000"/>
                  </a:schemeClr>
                </a:solidFill>
              </a:rPr>
              <a:t>年</a:t>
            </a:r>
            <a:r>
              <a:rPr kumimoji="0" lang="en-US" altLang="ja-JP" sz="2400" b="1" dirty="0" smtClean="0">
                <a:solidFill>
                  <a:schemeClr val="tx2">
                    <a:lumMod val="50000"/>
                  </a:schemeClr>
                </a:solidFill>
              </a:rPr>
              <a:t>:57%</a:t>
            </a:r>
            <a:endParaRPr kumimoji="0" lang="en-US" altLang="ja-JP" sz="16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7" name="正方形/長方形 106"/>
          <p:cNvSpPr/>
          <p:nvPr/>
        </p:nvSpPr>
        <p:spPr bwMode="auto">
          <a:xfrm>
            <a:off x="5814747" y="4911800"/>
            <a:ext cx="1950375" cy="222412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100" dirty="0" smtClean="0">
                <a:solidFill>
                  <a:schemeClr val="tx2">
                    <a:lumMod val="50000"/>
                  </a:schemeClr>
                </a:solidFill>
              </a:rPr>
              <a:t>（</a:t>
            </a:r>
            <a:r>
              <a:rPr kumimoji="0" lang="ja-JP" altLang="en-US" sz="1100" b="1" dirty="0" smtClean="0">
                <a:solidFill>
                  <a:schemeClr val="tx2">
                    <a:lumMod val="50000"/>
                  </a:schemeClr>
                </a:solidFill>
              </a:rPr>
              <a:t>石炭</a:t>
            </a:r>
            <a:r>
              <a:rPr kumimoji="0" lang="en-US" altLang="ja-JP" sz="1100" b="1" dirty="0" smtClean="0">
                <a:solidFill>
                  <a:schemeClr val="tx2">
                    <a:lumMod val="50000"/>
                  </a:schemeClr>
                </a:solidFill>
              </a:rPr>
              <a:t>26%</a:t>
            </a:r>
            <a:r>
              <a:rPr kumimoji="0" lang="en-US" altLang="ja-JP" sz="1100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r>
              <a:rPr kumimoji="0" lang="ja-JP" altLang="en-US" sz="1100" dirty="0" smtClean="0">
                <a:solidFill>
                  <a:schemeClr val="tx2">
                    <a:lumMod val="50000"/>
                  </a:schemeClr>
                </a:solidFill>
              </a:rPr>
              <a:t>ガス</a:t>
            </a:r>
            <a:r>
              <a:rPr kumimoji="0" lang="en-US" altLang="ja-JP" sz="1100" dirty="0" smtClean="0">
                <a:solidFill>
                  <a:schemeClr val="tx2">
                    <a:lumMod val="50000"/>
                  </a:schemeClr>
                </a:solidFill>
              </a:rPr>
              <a:t>16%,</a:t>
            </a:r>
            <a:r>
              <a:rPr kumimoji="0" lang="ja-JP" altLang="en-US" sz="1100" dirty="0" smtClean="0">
                <a:solidFill>
                  <a:schemeClr val="tx2">
                    <a:lumMod val="50000"/>
                  </a:schemeClr>
                </a:solidFill>
              </a:rPr>
              <a:t>石油</a:t>
            </a:r>
            <a:r>
              <a:rPr kumimoji="0" lang="en-US" altLang="ja-JP" sz="1100" dirty="0" smtClean="0">
                <a:solidFill>
                  <a:schemeClr val="tx2">
                    <a:lumMod val="50000"/>
                  </a:schemeClr>
                </a:solidFill>
              </a:rPr>
              <a:t>2%</a:t>
            </a:r>
            <a:r>
              <a:rPr kumimoji="0" lang="ja-JP" altLang="en-US" sz="1100" dirty="0" smtClean="0">
                <a:solidFill>
                  <a:schemeClr val="tx2">
                    <a:lumMod val="50000"/>
                  </a:schemeClr>
                </a:solidFill>
              </a:rPr>
              <a:t>）</a:t>
            </a:r>
            <a:endParaRPr kumimoji="0" lang="ja-JP" altLang="en-US" sz="11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8" name="正方形/長方形 107"/>
          <p:cNvSpPr/>
          <p:nvPr/>
        </p:nvSpPr>
        <p:spPr bwMode="auto">
          <a:xfrm>
            <a:off x="5959281" y="5278983"/>
            <a:ext cx="1982034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r>
              <a:rPr kumimoji="0" lang="en-US" altLang="ja-JP" sz="2400" b="1" dirty="0" smtClean="0">
                <a:solidFill>
                  <a:schemeClr val="accent2">
                    <a:lumMod val="75000"/>
                  </a:schemeClr>
                </a:solidFill>
              </a:rPr>
              <a:t>2030</a:t>
            </a:r>
            <a:r>
              <a:rPr kumimoji="0" lang="ja-JP" altLang="en-US" sz="2400" b="1" dirty="0" smtClean="0">
                <a:solidFill>
                  <a:schemeClr val="accent2">
                    <a:lumMod val="75000"/>
                  </a:schemeClr>
                </a:solidFill>
              </a:rPr>
              <a:t>年</a:t>
            </a:r>
            <a:r>
              <a:rPr kumimoji="0" lang="en-US" altLang="ja-JP" sz="2400" b="1" dirty="0" smtClean="0">
                <a:solidFill>
                  <a:schemeClr val="accent2">
                    <a:lumMod val="75000"/>
                  </a:schemeClr>
                </a:solidFill>
              </a:rPr>
              <a:t>:66%</a:t>
            </a:r>
            <a:endParaRPr kumimoji="0" lang="en-US" altLang="ja-JP" sz="16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9" name="正方形/長方形 108"/>
          <p:cNvSpPr/>
          <p:nvPr/>
        </p:nvSpPr>
        <p:spPr bwMode="auto">
          <a:xfrm>
            <a:off x="5757788" y="5632635"/>
            <a:ext cx="1950375" cy="222412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100" dirty="0" smtClean="0">
                <a:solidFill>
                  <a:schemeClr val="accent2">
                    <a:lumMod val="75000"/>
                  </a:schemeClr>
                </a:solidFill>
              </a:rPr>
              <a:t>（</a:t>
            </a:r>
            <a:r>
              <a:rPr kumimoji="0" lang="ja-JP" altLang="en-US" sz="1100" b="1" dirty="0" smtClean="0">
                <a:solidFill>
                  <a:schemeClr val="accent2">
                    <a:lumMod val="75000"/>
                  </a:schemeClr>
                </a:solidFill>
              </a:rPr>
              <a:t>石炭</a:t>
            </a:r>
            <a:r>
              <a:rPr kumimoji="0" lang="en-US" altLang="ja-JP" sz="1100" b="1" dirty="0" smtClean="0">
                <a:solidFill>
                  <a:schemeClr val="accent2">
                    <a:lumMod val="75000"/>
                  </a:schemeClr>
                </a:solidFill>
              </a:rPr>
              <a:t>12%</a:t>
            </a:r>
            <a:r>
              <a:rPr kumimoji="0" lang="en-US" altLang="ja-JP" sz="1100" dirty="0" smtClean="0">
                <a:solidFill>
                  <a:schemeClr val="accent2">
                    <a:lumMod val="75000"/>
                  </a:schemeClr>
                </a:solidFill>
              </a:rPr>
              <a:t>,</a:t>
            </a:r>
            <a:r>
              <a:rPr kumimoji="0" lang="ja-JP" altLang="en-US" sz="1100" dirty="0" smtClean="0">
                <a:solidFill>
                  <a:schemeClr val="accent2">
                    <a:lumMod val="75000"/>
                  </a:schemeClr>
                </a:solidFill>
              </a:rPr>
              <a:t>ガス</a:t>
            </a:r>
            <a:r>
              <a:rPr kumimoji="0" lang="en-US" altLang="ja-JP" sz="1100" dirty="0" smtClean="0">
                <a:solidFill>
                  <a:schemeClr val="accent2">
                    <a:lumMod val="75000"/>
                  </a:schemeClr>
                </a:solidFill>
              </a:rPr>
              <a:t>21%,</a:t>
            </a:r>
            <a:r>
              <a:rPr kumimoji="0" lang="ja-JP" altLang="en-US" sz="1100" dirty="0" smtClean="0">
                <a:solidFill>
                  <a:schemeClr val="accent2">
                    <a:lumMod val="75000"/>
                  </a:schemeClr>
                </a:solidFill>
              </a:rPr>
              <a:t>石油</a:t>
            </a:r>
            <a:r>
              <a:rPr kumimoji="0" lang="en-US" altLang="ja-JP" sz="1100" dirty="0" smtClean="0">
                <a:solidFill>
                  <a:schemeClr val="accent2">
                    <a:lumMod val="75000"/>
                  </a:schemeClr>
                </a:solidFill>
              </a:rPr>
              <a:t>1%</a:t>
            </a:r>
            <a:r>
              <a:rPr kumimoji="0" lang="ja-JP" altLang="en-US" sz="1100" dirty="0" smtClean="0">
                <a:solidFill>
                  <a:schemeClr val="accent2">
                    <a:lumMod val="75000"/>
                  </a:schemeClr>
                </a:solidFill>
              </a:rPr>
              <a:t>）</a:t>
            </a:r>
            <a:endParaRPr kumimoji="0" lang="ja-JP" altLang="en-US" sz="11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8" name="フリーフォーム 17"/>
          <p:cNvSpPr/>
          <p:nvPr/>
        </p:nvSpPr>
        <p:spPr bwMode="auto">
          <a:xfrm>
            <a:off x="947392" y="1523967"/>
            <a:ext cx="687981" cy="124059"/>
          </a:xfrm>
          <a:custGeom>
            <a:avLst/>
            <a:gdLst>
              <a:gd name="connsiteX0" fmla="*/ 0 w 469900"/>
              <a:gd name="connsiteY0" fmla="*/ 165122 h 165122"/>
              <a:gd name="connsiteX1" fmla="*/ 165100 w 469900"/>
              <a:gd name="connsiteY1" fmla="*/ 22 h 165122"/>
              <a:gd name="connsiteX2" fmla="*/ 330200 w 469900"/>
              <a:gd name="connsiteY2" fmla="*/ 152422 h 165122"/>
              <a:gd name="connsiteX3" fmla="*/ 469900 w 469900"/>
              <a:gd name="connsiteY3" fmla="*/ 50822 h 165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9900" h="165122">
                <a:moveTo>
                  <a:pt x="0" y="165122"/>
                </a:moveTo>
                <a:cubicBezTo>
                  <a:pt x="55033" y="83630"/>
                  <a:pt x="110067" y="2139"/>
                  <a:pt x="165100" y="22"/>
                </a:cubicBezTo>
                <a:cubicBezTo>
                  <a:pt x="220133" y="-2095"/>
                  <a:pt x="279400" y="143955"/>
                  <a:pt x="330200" y="152422"/>
                </a:cubicBezTo>
                <a:cubicBezTo>
                  <a:pt x="381000" y="160889"/>
                  <a:pt x="425450" y="105855"/>
                  <a:pt x="469900" y="50822"/>
                </a:cubicBezTo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フリーフォーム 112"/>
          <p:cNvSpPr/>
          <p:nvPr/>
        </p:nvSpPr>
        <p:spPr bwMode="auto">
          <a:xfrm>
            <a:off x="945952" y="1585257"/>
            <a:ext cx="687981" cy="124059"/>
          </a:xfrm>
          <a:custGeom>
            <a:avLst/>
            <a:gdLst>
              <a:gd name="connsiteX0" fmla="*/ 0 w 469900"/>
              <a:gd name="connsiteY0" fmla="*/ 165122 h 165122"/>
              <a:gd name="connsiteX1" fmla="*/ 165100 w 469900"/>
              <a:gd name="connsiteY1" fmla="*/ 22 h 165122"/>
              <a:gd name="connsiteX2" fmla="*/ 330200 w 469900"/>
              <a:gd name="connsiteY2" fmla="*/ 152422 h 165122"/>
              <a:gd name="connsiteX3" fmla="*/ 469900 w 469900"/>
              <a:gd name="connsiteY3" fmla="*/ 50822 h 165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9900" h="165122">
                <a:moveTo>
                  <a:pt x="0" y="165122"/>
                </a:moveTo>
                <a:cubicBezTo>
                  <a:pt x="55033" y="83630"/>
                  <a:pt x="110067" y="2139"/>
                  <a:pt x="165100" y="22"/>
                </a:cubicBezTo>
                <a:cubicBezTo>
                  <a:pt x="220133" y="-2095"/>
                  <a:pt x="279400" y="143955"/>
                  <a:pt x="330200" y="152422"/>
                </a:cubicBezTo>
                <a:cubicBezTo>
                  <a:pt x="381000" y="160889"/>
                  <a:pt x="425450" y="105855"/>
                  <a:pt x="469900" y="50822"/>
                </a:cubicBezTo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円/楕円 113"/>
          <p:cNvSpPr/>
          <p:nvPr/>
        </p:nvSpPr>
        <p:spPr bwMode="auto">
          <a:xfrm>
            <a:off x="1202536" y="3801004"/>
            <a:ext cx="162000" cy="162302"/>
          </a:xfrm>
          <a:prstGeom prst="ellipse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2000" dirty="0"/>
          </a:p>
        </p:txBody>
      </p:sp>
      <p:sp>
        <p:nvSpPr>
          <p:cNvPr id="115" name="正方形/長方形 114"/>
          <p:cNvSpPr/>
          <p:nvPr/>
        </p:nvSpPr>
        <p:spPr bwMode="auto">
          <a:xfrm>
            <a:off x="729928" y="3697668"/>
            <a:ext cx="521395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b="1" dirty="0" smtClean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47</a:t>
            </a:r>
            <a:endParaRPr kumimoji="0" lang="ja-JP" altLang="en-US" b="1" dirty="0">
              <a:solidFill>
                <a:schemeClr val="accent3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16" name="直線矢印コネクタ 115"/>
          <p:cNvCxnSpPr/>
          <p:nvPr/>
        </p:nvCxnSpPr>
        <p:spPr>
          <a:xfrm flipH="1" flipV="1">
            <a:off x="1310221" y="3869556"/>
            <a:ext cx="2727759" cy="7210"/>
          </a:xfrm>
          <a:prstGeom prst="straightConnector1">
            <a:avLst/>
          </a:prstGeom>
          <a:ln w="3175">
            <a:solidFill>
              <a:schemeClr val="accent3">
                <a:lumMod val="5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正方形/長方形 116"/>
          <p:cNvSpPr/>
          <p:nvPr/>
        </p:nvSpPr>
        <p:spPr bwMode="auto">
          <a:xfrm>
            <a:off x="4025280" y="3683124"/>
            <a:ext cx="1534254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r>
              <a:rPr kumimoji="0" lang="en-US" altLang="ja-JP" sz="2400" b="1" dirty="0" smtClean="0">
                <a:solidFill>
                  <a:schemeClr val="accent3">
                    <a:lumMod val="50000"/>
                  </a:schemeClr>
                </a:solidFill>
              </a:rPr>
              <a:t>2010</a:t>
            </a:r>
            <a:r>
              <a:rPr kumimoji="0" lang="ja-JP" altLang="en-US" sz="2400" b="1" dirty="0" smtClean="0">
                <a:solidFill>
                  <a:schemeClr val="accent3">
                    <a:lumMod val="50000"/>
                  </a:schemeClr>
                </a:solidFill>
              </a:rPr>
              <a:t>年</a:t>
            </a:r>
            <a:r>
              <a:rPr kumimoji="0" lang="en-US" altLang="ja-JP" sz="2400" b="1" dirty="0" smtClean="0">
                <a:solidFill>
                  <a:schemeClr val="accent3">
                    <a:lumMod val="50000"/>
                  </a:schemeClr>
                </a:solidFill>
              </a:rPr>
              <a:t>:35%</a:t>
            </a:r>
          </a:p>
        </p:txBody>
      </p:sp>
      <p:sp>
        <p:nvSpPr>
          <p:cNvPr id="118" name="正方形/長方形 117"/>
          <p:cNvSpPr/>
          <p:nvPr/>
        </p:nvSpPr>
        <p:spPr bwMode="auto">
          <a:xfrm>
            <a:off x="3847418" y="4036776"/>
            <a:ext cx="1950375" cy="222412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100" dirty="0" smtClean="0">
                <a:solidFill>
                  <a:schemeClr val="accent3">
                    <a:lumMod val="50000"/>
                  </a:schemeClr>
                </a:solidFill>
              </a:rPr>
              <a:t>（</a:t>
            </a:r>
            <a:r>
              <a:rPr kumimoji="0" lang="ja-JP" altLang="en-US" sz="1100" b="1" dirty="0" smtClean="0">
                <a:solidFill>
                  <a:schemeClr val="accent3">
                    <a:lumMod val="50000"/>
                  </a:schemeClr>
                </a:solidFill>
              </a:rPr>
              <a:t>石炭</a:t>
            </a:r>
            <a:r>
              <a:rPr kumimoji="0" lang="en-US" altLang="ja-JP" sz="1100" b="1" dirty="0" smtClean="0">
                <a:solidFill>
                  <a:schemeClr val="accent3">
                    <a:lumMod val="50000"/>
                  </a:schemeClr>
                </a:solidFill>
              </a:rPr>
              <a:t>26%</a:t>
            </a:r>
            <a:r>
              <a:rPr kumimoji="0" lang="en-US" altLang="ja-JP" sz="1100" dirty="0" smtClean="0">
                <a:solidFill>
                  <a:schemeClr val="accent3">
                    <a:lumMod val="50000"/>
                  </a:schemeClr>
                </a:solidFill>
              </a:rPr>
              <a:t>,</a:t>
            </a:r>
            <a:r>
              <a:rPr kumimoji="0" lang="ja-JP" altLang="en-US" sz="1100" dirty="0" smtClean="0">
                <a:solidFill>
                  <a:schemeClr val="accent3">
                    <a:lumMod val="50000"/>
                  </a:schemeClr>
                </a:solidFill>
              </a:rPr>
              <a:t>ガス</a:t>
            </a:r>
            <a:r>
              <a:rPr kumimoji="0" lang="en-US" altLang="ja-JP" sz="1100" dirty="0" smtClean="0">
                <a:solidFill>
                  <a:schemeClr val="accent3">
                    <a:lumMod val="50000"/>
                  </a:schemeClr>
                </a:solidFill>
              </a:rPr>
              <a:t>29%,</a:t>
            </a:r>
            <a:r>
              <a:rPr kumimoji="0" lang="ja-JP" altLang="en-US" sz="1100" dirty="0" smtClean="0">
                <a:solidFill>
                  <a:schemeClr val="accent3">
                    <a:lumMod val="50000"/>
                  </a:schemeClr>
                </a:solidFill>
              </a:rPr>
              <a:t>石油</a:t>
            </a:r>
            <a:r>
              <a:rPr kumimoji="0" lang="en-US" altLang="ja-JP" sz="1100" dirty="0" smtClean="0">
                <a:solidFill>
                  <a:schemeClr val="accent3">
                    <a:lumMod val="50000"/>
                  </a:schemeClr>
                </a:solidFill>
              </a:rPr>
              <a:t>10%</a:t>
            </a:r>
            <a:r>
              <a:rPr kumimoji="0" lang="ja-JP" altLang="en-US" sz="1100" dirty="0" smtClean="0">
                <a:solidFill>
                  <a:schemeClr val="accent3">
                    <a:lumMod val="50000"/>
                  </a:schemeClr>
                </a:solidFill>
              </a:rPr>
              <a:t>）</a:t>
            </a:r>
            <a:endParaRPr kumimoji="0" lang="ja-JP" altLang="en-US" sz="1100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119" name="直線矢印コネクタ 118"/>
          <p:cNvCxnSpPr/>
          <p:nvPr/>
        </p:nvCxnSpPr>
        <p:spPr>
          <a:xfrm flipH="1">
            <a:off x="1299466" y="4865073"/>
            <a:ext cx="4679861" cy="1174"/>
          </a:xfrm>
          <a:prstGeom prst="straightConnector1">
            <a:avLst/>
          </a:prstGeom>
          <a:ln w="3175">
            <a:solidFill>
              <a:schemeClr val="tx2">
                <a:lumMod val="5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線矢印コネクタ 119"/>
          <p:cNvCxnSpPr/>
          <p:nvPr/>
        </p:nvCxnSpPr>
        <p:spPr>
          <a:xfrm flipH="1">
            <a:off x="1294873" y="5510882"/>
            <a:ext cx="4656129" cy="0"/>
          </a:xfrm>
          <a:prstGeom prst="straightConnector1">
            <a:avLst/>
          </a:prstGeom>
          <a:ln w="3175">
            <a:solidFill>
              <a:schemeClr val="accent2">
                <a:lumMod val="5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フリーフォーム 120"/>
          <p:cNvSpPr/>
          <p:nvPr/>
        </p:nvSpPr>
        <p:spPr bwMode="auto">
          <a:xfrm>
            <a:off x="947392" y="5861339"/>
            <a:ext cx="687981" cy="124059"/>
          </a:xfrm>
          <a:custGeom>
            <a:avLst/>
            <a:gdLst>
              <a:gd name="connsiteX0" fmla="*/ 0 w 469900"/>
              <a:gd name="connsiteY0" fmla="*/ 165122 h 165122"/>
              <a:gd name="connsiteX1" fmla="*/ 165100 w 469900"/>
              <a:gd name="connsiteY1" fmla="*/ 22 h 165122"/>
              <a:gd name="connsiteX2" fmla="*/ 330200 w 469900"/>
              <a:gd name="connsiteY2" fmla="*/ 152422 h 165122"/>
              <a:gd name="connsiteX3" fmla="*/ 469900 w 469900"/>
              <a:gd name="connsiteY3" fmla="*/ 50822 h 165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9900" h="165122">
                <a:moveTo>
                  <a:pt x="0" y="165122"/>
                </a:moveTo>
                <a:cubicBezTo>
                  <a:pt x="55033" y="83630"/>
                  <a:pt x="110067" y="2139"/>
                  <a:pt x="165100" y="22"/>
                </a:cubicBezTo>
                <a:cubicBezTo>
                  <a:pt x="220133" y="-2095"/>
                  <a:pt x="279400" y="143955"/>
                  <a:pt x="330200" y="152422"/>
                </a:cubicBezTo>
                <a:cubicBezTo>
                  <a:pt x="381000" y="160889"/>
                  <a:pt x="425450" y="105855"/>
                  <a:pt x="469900" y="50822"/>
                </a:cubicBezTo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フリーフォーム 121"/>
          <p:cNvSpPr/>
          <p:nvPr/>
        </p:nvSpPr>
        <p:spPr bwMode="auto">
          <a:xfrm>
            <a:off x="945952" y="5922629"/>
            <a:ext cx="687981" cy="124059"/>
          </a:xfrm>
          <a:custGeom>
            <a:avLst/>
            <a:gdLst>
              <a:gd name="connsiteX0" fmla="*/ 0 w 469900"/>
              <a:gd name="connsiteY0" fmla="*/ 165122 h 165122"/>
              <a:gd name="connsiteX1" fmla="*/ 165100 w 469900"/>
              <a:gd name="connsiteY1" fmla="*/ 22 h 165122"/>
              <a:gd name="connsiteX2" fmla="*/ 330200 w 469900"/>
              <a:gd name="connsiteY2" fmla="*/ 152422 h 165122"/>
              <a:gd name="connsiteX3" fmla="*/ 469900 w 469900"/>
              <a:gd name="connsiteY3" fmla="*/ 50822 h 165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9900" h="165122">
                <a:moveTo>
                  <a:pt x="0" y="165122"/>
                </a:moveTo>
                <a:cubicBezTo>
                  <a:pt x="55033" y="83630"/>
                  <a:pt x="110067" y="2139"/>
                  <a:pt x="165100" y="22"/>
                </a:cubicBezTo>
                <a:cubicBezTo>
                  <a:pt x="220133" y="-2095"/>
                  <a:pt x="279400" y="143955"/>
                  <a:pt x="330200" y="152422"/>
                </a:cubicBezTo>
                <a:cubicBezTo>
                  <a:pt x="381000" y="160889"/>
                  <a:pt x="425450" y="105855"/>
                  <a:pt x="469900" y="50822"/>
                </a:cubicBezTo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607120" y="1878732"/>
            <a:ext cx="0" cy="4295080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テキスト ボックス 122"/>
          <p:cNvSpPr txBox="1"/>
          <p:nvPr/>
        </p:nvSpPr>
        <p:spPr>
          <a:xfrm>
            <a:off x="187167" y="6652468"/>
            <a:ext cx="66116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出所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日本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自動車研究所、</a:t>
            </a:r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IEA 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Energy </a:t>
            </a:r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Balances</a:t>
            </a:r>
            <a:r>
              <a:rPr kumimoji="1" lang="ja-JP" altLang="en-US" sz="11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WEO2016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等を基に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試算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9" name="正方形/長方形 78"/>
          <p:cNvSpPr/>
          <p:nvPr/>
        </p:nvSpPr>
        <p:spPr bwMode="auto">
          <a:xfrm>
            <a:off x="7972136" y="3028787"/>
            <a:ext cx="2001854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r>
              <a:rPr kumimoji="0" lang="en-US" altLang="ja-JP" sz="2400" b="1" dirty="0" smtClean="0">
                <a:solidFill>
                  <a:schemeClr val="accent4">
                    <a:lumMod val="50000"/>
                  </a:schemeClr>
                </a:solidFill>
              </a:rPr>
              <a:t>2040</a:t>
            </a:r>
            <a:r>
              <a:rPr kumimoji="0" lang="ja-JP" altLang="en-US" sz="2400" b="1" dirty="0" smtClean="0">
                <a:solidFill>
                  <a:schemeClr val="accent4">
                    <a:lumMod val="50000"/>
                  </a:schemeClr>
                </a:solidFill>
              </a:rPr>
              <a:t>年</a:t>
            </a:r>
            <a:r>
              <a:rPr kumimoji="0" lang="en-US" altLang="ja-JP" sz="2400" b="1" dirty="0" smtClean="0">
                <a:solidFill>
                  <a:schemeClr val="accent4">
                    <a:lumMod val="50000"/>
                  </a:schemeClr>
                </a:solidFill>
              </a:rPr>
              <a:t>:49%</a:t>
            </a:r>
          </a:p>
        </p:txBody>
      </p:sp>
      <p:sp>
        <p:nvSpPr>
          <p:cNvPr id="80" name="正方形/長方形 79"/>
          <p:cNvSpPr/>
          <p:nvPr/>
        </p:nvSpPr>
        <p:spPr bwMode="auto">
          <a:xfrm>
            <a:off x="7761312" y="3363428"/>
            <a:ext cx="1950375" cy="222412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100" dirty="0">
                <a:solidFill>
                  <a:schemeClr val="accent4">
                    <a:lumMod val="50000"/>
                  </a:schemeClr>
                </a:solidFill>
              </a:rPr>
              <a:t>（</a:t>
            </a:r>
            <a:r>
              <a:rPr kumimoji="0" lang="ja-JP" altLang="en-US" sz="1100" b="1" dirty="0" smtClean="0">
                <a:solidFill>
                  <a:schemeClr val="accent4">
                    <a:lumMod val="50000"/>
                  </a:schemeClr>
                </a:solidFill>
              </a:rPr>
              <a:t>石炭</a:t>
            </a:r>
            <a:r>
              <a:rPr kumimoji="0" lang="en-US" altLang="ja-JP" sz="1100" b="1" dirty="0" smtClean="0">
                <a:solidFill>
                  <a:schemeClr val="accent4">
                    <a:lumMod val="50000"/>
                  </a:schemeClr>
                </a:solidFill>
              </a:rPr>
              <a:t>43%</a:t>
            </a:r>
            <a:r>
              <a:rPr kumimoji="0" lang="en-US" altLang="ja-JP" sz="1100" dirty="0" smtClean="0">
                <a:solidFill>
                  <a:schemeClr val="accent4">
                    <a:lumMod val="50000"/>
                  </a:schemeClr>
                </a:solidFill>
              </a:rPr>
              <a:t>,</a:t>
            </a:r>
            <a:r>
              <a:rPr kumimoji="0" lang="ja-JP" altLang="en-US" sz="1100" dirty="0" smtClean="0">
                <a:solidFill>
                  <a:schemeClr val="accent4">
                    <a:lumMod val="50000"/>
                  </a:schemeClr>
                </a:solidFill>
              </a:rPr>
              <a:t>ガス</a:t>
            </a:r>
            <a:r>
              <a:rPr kumimoji="0" lang="en-US" altLang="ja-JP" sz="1100" dirty="0">
                <a:solidFill>
                  <a:schemeClr val="accent4">
                    <a:lumMod val="50000"/>
                  </a:schemeClr>
                </a:solidFill>
              </a:rPr>
              <a:t>8</a:t>
            </a:r>
            <a:r>
              <a:rPr kumimoji="0" lang="en-US" altLang="ja-JP" sz="1100" dirty="0" smtClean="0">
                <a:solidFill>
                  <a:schemeClr val="accent4">
                    <a:lumMod val="50000"/>
                  </a:schemeClr>
                </a:solidFill>
              </a:rPr>
              <a:t>%,</a:t>
            </a:r>
            <a:r>
              <a:rPr kumimoji="0" lang="ja-JP" altLang="en-US" sz="1100" dirty="0">
                <a:solidFill>
                  <a:schemeClr val="accent4">
                    <a:lumMod val="50000"/>
                  </a:schemeClr>
                </a:solidFill>
              </a:rPr>
              <a:t>石油</a:t>
            </a:r>
            <a:r>
              <a:rPr kumimoji="0" lang="en-US" altLang="ja-JP" sz="1100" dirty="0">
                <a:solidFill>
                  <a:schemeClr val="accent4">
                    <a:lumMod val="50000"/>
                  </a:schemeClr>
                </a:solidFill>
              </a:rPr>
              <a:t>0% </a:t>
            </a:r>
            <a:r>
              <a:rPr kumimoji="0" lang="ja-JP" altLang="en-US" sz="1100" dirty="0" smtClean="0">
                <a:solidFill>
                  <a:schemeClr val="accent4">
                    <a:lumMod val="50000"/>
                  </a:schemeClr>
                </a:solidFill>
              </a:rPr>
              <a:t>）</a:t>
            </a:r>
            <a:endParaRPr kumimoji="0" lang="ja-JP" altLang="en-US" sz="11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1" name="円/楕円 80"/>
          <p:cNvSpPr/>
          <p:nvPr/>
        </p:nvSpPr>
        <p:spPr bwMode="auto">
          <a:xfrm>
            <a:off x="1202536" y="3123137"/>
            <a:ext cx="162000" cy="162302"/>
          </a:xfrm>
          <a:prstGeom prst="ellipse">
            <a:avLst/>
          </a:prstGeom>
          <a:solidFill>
            <a:schemeClr val="accent4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2000" dirty="0"/>
          </a:p>
        </p:txBody>
      </p:sp>
      <p:sp>
        <p:nvSpPr>
          <p:cNvPr id="85" name="正方形/長方形 84"/>
          <p:cNvSpPr/>
          <p:nvPr/>
        </p:nvSpPr>
        <p:spPr bwMode="auto">
          <a:xfrm>
            <a:off x="729928" y="3037020"/>
            <a:ext cx="521395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b="1" dirty="0" smtClean="0">
                <a:solidFill>
                  <a:schemeClr val="accent4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53</a:t>
            </a:r>
            <a:endParaRPr kumimoji="0" lang="ja-JP" altLang="en-US" b="1" dirty="0">
              <a:solidFill>
                <a:schemeClr val="accent4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26" name="直線矢印コネクタ 125"/>
          <p:cNvCxnSpPr/>
          <p:nvPr/>
        </p:nvCxnSpPr>
        <p:spPr>
          <a:xfrm flipH="1">
            <a:off x="1291013" y="3191892"/>
            <a:ext cx="6673313" cy="0"/>
          </a:xfrm>
          <a:prstGeom prst="straightConnector1">
            <a:avLst/>
          </a:prstGeom>
          <a:ln w="3175">
            <a:solidFill>
              <a:schemeClr val="accent4">
                <a:lumMod val="5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正方形/長方形 126"/>
          <p:cNvSpPr/>
          <p:nvPr/>
        </p:nvSpPr>
        <p:spPr bwMode="auto">
          <a:xfrm>
            <a:off x="5901804" y="4314304"/>
            <a:ext cx="1129995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r>
              <a:rPr kumimoji="0" lang="en-US" altLang="ja-JP" sz="2000" b="1" dirty="0" smtClean="0">
                <a:solidFill>
                  <a:schemeClr val="tx2">
                    <a:lumMod val="50000"/>
                  </a:schemeClr>
                </a:solidFill>
              </a:rPr>
              <a:t>EU</a:t>
            </a:r>
          </a:p>
        </p:txBody>
      </p:sp>
      <p:sp>
        <p:nvSpPr>
          <p:cNvPr id="128" name="正方形/長方形 127"/>
          <p:cNvSpPr/>
          <p:nvPr/>
        </p:nvSpPr>
        <p:spPr bwMode="auto">
          <a:xfrm>
            <a:off x="5839229" y="3064768"/>
            <a:ext cx="1129995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r>
              <a:rPr kumimoji="0" lang="ja-JP" altLang="en-US" sz="1600" b="1" dirty="0" smtClean="0">
                <a:solidFill>
                  <a:schemeClr val="tx2">
                    <a:lumMod val="50000"/>
                  </a:schemeClr>
                </a:solidFill>
              </a:rPr>
              <a:t>ドイツ</a:t>
            </a:r>
            <a:endParaRPr kumimoji="0" lang="en-US" altLang="ja-JP" sz="16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9" name="正方形/長方形 128"/>
          <p:cNvSpPr/>
          <p:nvPr/>
        </p:nvSpPr>
        <p:spPr bwMode="auto">
          <a:xfrm>
            <a:off x="5838304" y="5739468"/>
            <a:ext cx="1129995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r>
              <a:rPr kumimoji="0" lang="ja-JP" altLang="en-US" sz="1600" b="1" dirty="0" smtClean="0">
                <a:solidFill>
                  <a:schemeClr val="tx2">
                    <a:lumMod val="50000"/>
                  </a:schemeClr>
                </a:solidFill>
              </a:rPr>
              <a:t>フランス</a:t>
            </a:r>
            <a:endParaRPr kumimoji="0" lang="en-US" altLang="ja-JP" sz="16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0" name="正方形/長方形 129"/>
          <p:cNvSpPr/>
          <p:nvPr/>
        </p:nvSpPr>
        <p:spPr bwMode="auto">
          <a:xfrm>
            <a:off x="5901804" y="5029930"/>
            <a:ext cx="1129995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r>
              <a:rPr kumimoji="0" lang="en-US" altLang="ja-JP" sz="2000" b="1" dirty="0" smtClean="0">
                <a:solidFill>
                  <a:schemeClr val="accent2">
                    <a:lumMod val="75000"/>
                  </a:schemeClr>
                </a:solidFill>
              </a:rPr>
              <a:t>EU</a:t>
            </a:r>
          </a:p>
        </p:txBody>
      </p:sp>
      <p:sp>
        <p:nvSpPr>
          <p:cNvPr id="5" name="下矢印 4"/>
          <p:cNvSpPr/>
          <p:nvPr/>
        </p:nvSpPr>
        <p:spPr bwMode="auto">
          <a:xfrm>
            <a:off x="2334572" y="2605386"/>
            <a:ext cx="1170952" cy="656009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38" name="テキスト ボックス 137"/>
          <p:cNvSpPr txBox="1"/>
          <p:nvPr/>
        </p:nvSpPr>
        <p:spPr>
          <a:xfrm>
            <a:off x="2489502" y="2708920"/>
            <a:ext cx="893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低減の</a:t>
            </a:r>
            <a:endParaRPr kumimoji="1"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可能性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0" name="テキスト ボックス 139"/>
          <p:cNvSpPr txBox="1"/>
          <p:nvPr/>
        </p:nvSpPr>
        <p:spPr>
          <a:xfrm>
            <a:off x="2072680" y="1451898"/>
            <a:ext cx="18941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※2015</a:t>
            </a:r>
            <a:r>
              <a:rPr kumimoji="1" lang="ja-JP" altLang="en-US" sz="1100" dirty="0" smtClean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年の平均燃費想定</a:t>
            </a:r>
            <a:endParaRPr kumimoji="1" lang="ja-JP" altLang="en-US" sz="1100" dirty="0"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2106588" y="2382788"/>
            <a:ext cx="17417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100" dirty="0" smtClean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直近の最高燃費想定</a:t>
            </a:r>
            <a:endParaRPr kumimoji="1" lang="ja-JP" altLang="en-US" sz="1100" dirty="0"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2" name="正方形/長方形 141"/>
          <p:cNvSpPr/>
          <p:nvPr/>
        </p:nvSpPr>
        <p:spPr bwMode="auto">
          <a:xfrm>
            <a:off x="573212" y="487076"/>
            <a:ext cx="1394776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1600" b="1" dirty="0" smtClean="0"/>
              <a:t>CO2</a:t>
            </a:r>
            <a:r>
              <a:rPr kumimoji="0" lang="ja-JP" altLang="en-US" sz="1600" b="1" dirty="0" smtClean="0"/>
              <a:t>排出量</a:t>
            </a:r>
            <a:r>
              <a:rPr kumimoji="0" lang="en-US" altLang="ja-JP" sz="1600" b="1" baseline="30000" dirty="0" smtClean="0"/>
              <a:t>※</a:t>
            </a:r>
          </a:p>
          <a:p>
            <a:pPr algn="ctr"/>
            <a:r>
              <a:rPr kumimoji="0" lang="en-US" altLang="ja-JP" sz="1400" b="1" dirty="0" smtClean="0"/>
              <a:t>[g-CO2/km]</a:t>
            </a:r>
            <a:endParaRPr kumimoji="0" lang="ja-JP" altLang="en-US" sz="1400" b="1" dirty="0"/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344488" y="921420"/>
            <a:ext cx="1810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燃料製造から自動車走行まで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Well to Wheel</a:t>
            </a:r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6044721" y="6657727"/>
            <a:ext cx="35983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欧州・中国のライフサイクル計算には一部日本の想定を適用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4" name="下矢印 123"/>
          <p:cNvSpPr/>
          <p:nvPr/>
        </p:nvSpPr>
        <p:spPr bwMode="auto">
          <a:xfrm flipV="1">
            <a:off x="4573555" y="3246124"/>
            <a:ext cx="451453" cy="400755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25" name="下矢印 124"/>
          <p:cNvSpPr/>
          <p:nvPr/>
        </p:nvSpPr>
        <p:spPr bwMode="auto">
          <a:xfrm>
            <a:off x="6527651" y="5117973"/>
            <a:ext cx="496598" cy="183235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31" name="下矢印 130"/>
          <p:cNvSpPr/>
          <p:nvPr/>
        </p:nvSpPr>
        <p:spPr bwMode="auto">
          <a:xfrm>
            <a:off x="8481392" y="2176289"/>
            <a:ext cx="496598" cy="183235"/>
          </a:xfrm>
          <a:prstGeom prst="downArrow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bg2">
                <a:lumMod val="1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33" name="下矢印 132"/>
          <p:cNvSpPr/>
          <p:nvPr/>
        </p:nvSpPr>
        <p:spPr bwMode="auto">
          <a:xfrm>
            <a:off x="8481392" y="2885725"/>
            <a:ext cx="496598" cy="183235"/>
          </a:xfrm>
          <a:prstGeom prst="downArrow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bg2">
                <a:lumMod val="1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7" name="右カーブ矢印 6"/>
          <p:cNvSpPr/>
          <p:nvPr/>
        </p:nvSpPr>
        <p:spPr bwMode="auto">
          <a:xfrm>
            <a:off x="3643649" y="2854110"/>
            <a:ext cx="373247" cy="1620052"/>
          </a:xfrm>
          <a:prstGeom prst="curvedRightArrow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22484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304</Words>
  <Application>Microsoft Office PowerPoint</Application>
  <PresentationFormat>A4 210 x 297 mm</PresentationFormat>
  <Paragraphs>58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1</cp:revision>
  <cp:lastPrinted>2018-03-30T02:21:52Z</cp:lastPrinted>
  <dcterms:created xsi:type="dcterms:W3CDTF">2018-04-23T08:34:49Z</dcterms:created>
  <dcterms:modified xsi:type="dcterms:W3CDTF">2018-04-23T08:35:46Z</dcterms:modified>
</cp:coreProperties>
</file>