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30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3607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743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 bwMode="auto">
          <a:xfrm>
            <a:off x="5130455" y="472191"/>
            <a:ext cx="4515386" cy="229695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EV</a:t>
            </a: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・</a:t>
            </a: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PHV </a:t>
            </a: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定量台数目標</a:t>
            </a:r>
            <a:endParaRPr kumimoji="0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1" name="右矢印 40"/>
          <p:cNvSpPr/>
          <p:nvPr/>
        </p:nvSpPr>
        <p:spPr bwMode="auto">
          <a:xfrm>
            <a:off x="1174267" y="744008"/>
            <a:ext cx="8487005" cy="1446072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2" name="右矢印 41"/>
          <p:cNvSpPr/>
          <p:nvPr/>
        </p:nvSpPr>
        <p:spPr bwMode="auto">
          <a:xfrm>
            <a:off x="1174267" y="1682415"/>
            <a:ext cx="8487005" cy="1446072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3" name="右矢印 42"/>
          <p:cNvSpPr/>
          <p:nvPr/>
        </p:nvSpPr>
        <p:spPr bwMode="auto">
          <a:xfrm>
            <a:off x="1174267" y="2617535"/>
            <a:ext cx="8487005" cy="1446072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4" name="右矢印 43"/>
          <p:cNvSpPr/>
          <p:nvPr/>
        </p:nvSpPr>
        <p:spPr bwMode="auto">
          <a:xfrm>
            <a:off x="1174267" y="3587843"/>
            <a:ext cx="8487005" cy="1446072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5" name="右矢印 44"/>
          <p:cNvSpPr/>
          <p:nvPr/>
        </p:nvSpPr>
        <p:spPr bwMode="auto">
          <a:xfrm>
            <a:off x="1174267" y="4510263"/>
            <a:ext cx="8487005" cy="1446072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6" name="右矢印 45"/>
          <p:cNvSpPr/>
          <p:nvPr/>
        </p:nvSpPr>
        <p:spPr bwMode="auto">
          <a:xfrm>
            <a:off x="1174267" y="5481728"/>
            <a:ext cx="8487005" cy="1446072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-112960" y="-127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marR="0" lvl="0" indent="0" algn="l" defTabSz="6659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28650" algn="l"/>
              </a:tabLst>
              <a:defRPr/>
            </a:pPr>
            <a:r>
              <a:rPr kumimoji="0" lang="en-US" altLang="ja-JP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EV</a:t>
            </a:r>
            <a:r>
              <a:rPr kumimoji="0" lang="ja-JP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化</a:t>
            </a:r>
            <a:r>
              <a:rPr kumimoji="0" lang="ja-JP" altLang="en-US" sz="2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へ</a:t>
            </a:r>
            <a:r>
              <a:rPr kumimoji="0" lang="ja-JP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の各国のスタンス</a:t>
            </a:r>
            <a:endParaRPr kumimoji="0" lang="en-US" altLang="ja-JP" sz="2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200472" y="1010161"/>
            <a:ext cx="1164792" cy="90667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日本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00472" y="1958293"/>
            <a:ext cx="1164792" cy="90667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英国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00472" y="2902109"/>
            <a:ext cx="1164792" cy="90667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フランス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00472" y="3845925"/>
            <a:ext cx="1164792" cy="90667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ドイツ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00472" y="4789741"/>
            <a:ext cx="1164792" cy="90667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中国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00472" y="5746256"/>
            <a:ext cx="1164792" cy="90667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米国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（加州）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4" name="右矢印 3"/>
          <p:cNvSpPr/>
          <p:nvPr/>
        </p:nvSpPr>
        <p:spPr bwMode="auto">
          <a:xfrm>
            <a:off x="5135434" y="648653"/>
            <a:ext cx="4612161" cy="413531"/>
          </a:xfrm>
          <a:prstGeom prst="right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8411789" y="646088"/>
            <a:ext cx="971799" cy="39401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7375872" y="646088"/>
            <a:ext cx="971799" cy="39401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386674" y="486258"/>
            <a:ext cx="2303857" cy="47007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主な目標・発言</a:t>
            </a:r>
            <a:endParaRPr kumimoji="0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607159" y="1860610"/>
            <a:ext cx="1901719" cy="76782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ガソリン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ディーゼル車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販売終了</a:t>
            </a:r>
            <a:r>
              <a:rPr kumimoji="0" lang="en-US" altLang="ja-JP" sz="14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680416" y="2802808"/>
            <a:ext cx="1728836" cy="76782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2040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GHG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排出自動車の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販売終了</a:t>
            </a:r>
            <a:r>
              <a:rPr kumimoji="0" lang="en-US" altLang="ja-JP" sz="1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endParaRPr kumimoji="0" lang="en-US" altLang="ja-JP" sz="1400" b="1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1293292" y="3736641"/>
            <a:ext cx="2531188" cy="84461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ディーゼル・ガソリン車の禁止は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独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政府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のアジェンダ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存在しない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1450008" y="4797276"/>
            <a:ext cx="2091891" cy="63456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から生産量の一部</a:t>
            </a:r>
            <a:r>
              <a:rPr kumimoji="0" lang="en-US" altLang="ja-JP" sz="14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FCV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PHV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するよう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義務化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7537" y="6639163"/>
            <a:ext cx="96904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※1PHV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HV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の終了については明言されていない　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 2019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10%,2020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12%  ※3 2020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6% (EV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FCV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のみの値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 ※4 Zero Emission Vehicle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（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FCV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PHV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1555924" y="5657387"/>
            <a:ext cx="1901719" cy="84461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販売量の一部</a:t>
            </a:r>
            <a:r>
              <a:rPr kumimoji="0" lang="en-US" altLang="ja-JP" sz="14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※3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ZEV</a:t>
            </a:r>
            <a:r>
              <a:rPr kumimoji="0" lang="en-US" altLang="ja-JP" sz="14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※4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とする規制あり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(2018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kumimoji="0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HV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が対象外に）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6300262" y="646088"/>
            <a:ext cx="971799" cy="39401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6060216" y="2057108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6088125" y="2910641"/>
            <a:ext cx="1293465" cy="84461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8326459" y="2183862"/>
            <a:ext cx="1293465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ガソリン・ディーゼル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販売終了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8250644" y="3107266"/>
            <a:ext cx="142281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ガソリン・ディーゼル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販売終了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6200368" y="3932738"/>
            <a:ext cx="1068979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7373364" y="3964466"/>
            <a:ext cx="1068979" cy="63456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6054606" y="4854934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7132323" y="4850578"/>
            <a:ext cx="1565093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8,000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6214882" y="5837400"/>
            <a:ext cx="1068979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6051571" y="1095192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7333772" y="1090836"/>
            <a:ext cx="1068979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20~30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（新車販売）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1568624" y="945568"/>
            <a:ext cx="1901719" cy="76782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年までに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PHV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の新車販売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20~30%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を目指す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258242" y="646088"/>
            <a:ext cx="971799" cy="39401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5018196" y="2052984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5046105" y="2906517"/>
            <a:ext cx="1293465" cy="84461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5158348" y="3928614"/>
            <a:ext cx="1068979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012586" y="4850810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5172862" y="5833276"/>
            <a:ext cx="1068979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5009551" y="1091068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（累計）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大かっこ 1"/>
          <p:cNvSpPr/>
          <p:nvPr/>
        </p:nvSpPr>
        <p:spPr>
          <a:xfrm>
            <a:off x="8202818" y="2031278"/>
            <a:ext cx="1484900" cy="76782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58" name="大かっこ 57"/>
          <p:cNvSpPr/>
          <p:nvPr/>
        </p:nvSpPr>
        <p:spPr>
          <a:xfrm>
            <a:off x="8207928" y="2950468"/>
            <a:ext cx="1484900" cy="76782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1509316" y="1569492"/>
            <a:ext cx="1901719" cy="38391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（経済産業省）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1627933" y="2518296"/>
            <a:ext cx="1901719" cy="38391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（運輸省、環境・食料農村地域省）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1589832" y="3454524"/>
            <a:ext cx="1901719" cy="38391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ユロ・エコロジー大臣）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1712640" y="4411836"/>
            <a:ext cx="1728835" cy="38391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政府報道官）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1501013" y="5349342"/>
            <a:ext cx="1901719" cy="38391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（工信部）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1533303" y="6319478"/>
            <a:ext cx="1901719" cy="38391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カリフォルニア州）</a:t>
            </a: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3754329" y="472190"/>
            <a:ext cx="1334271" cy="484145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全自動車台数</a:t>
            </a:r>
            <a:endParaRPr kumimoji="0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</a:t>
            </a:r>
            <a:r>
              <a:rPr kumimoji="0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2015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年）</a:t>
            </a:r>
            <a:endParaRPr kumimoji="0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755960" y="1095192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8,000</a:t>
            </a: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3755960" y="2073229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4,000</a:t>
            </a: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3755960" y="2979809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4,000</a:t>
            </a: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3755960" y="3928613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5,000</a:t>
            </a: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3755960" y="4894063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6,000</a:t>
            </a: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3755960" y="5855751"/>
            <a:ext cx="1353756" cy="698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2,500</a:t>
            </a: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万台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6295752" y="6389231"/>
            <a:ext cx="11224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en-US" altLang="ja-JP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年の目標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5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276</Words>
  <Application>Microsoft Office PowerPoint</Application>
  <PresentationFormat>A4 210 x 297 mm</PresentationFormat>
  <Paragraphs>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2018-05-08T09:20:12Z</dcterms:created>
  <dcterms:modified xsi:type="dcterms:W3CDTF">2018-05-08T09:20:42Z</dcterms:modified>
</cp:coreProperties>
</file>