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  <p:sldMasterId id="2147483660" r:id="rId2"/>
  </p:sldMasterIdLst>
  <p:notesMasterIdLst>
    <p:notesMasterId r:id="rId4"/>
  </p:notesMasterIdLst>
  <p:handoutMasterIdLst>
    <p:handoutMasterId r:id="rId5"/>
  </p:handoutMasterIdLst>
  <p:sldIdLst>
    <p:sldId id="256" r:id="rId3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47" autoAdjust="0"/>
  </p:normalViewPr>
  <p:slideViewPr>
    <p:cSldViewPr>
      <p:cViewPr varScale="1">
        <p:scale>
          <a:sx n="113" d="100"/>
          <a:sy n="113" d="100"/>
        </p:scale>
        <p:origin x="1327" y="75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2018/5/8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2018/5/8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2018/5/8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2018/5/8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1905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2018/5/8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1307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2018/5/8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336075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2018/5/8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2018/5/8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37437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正方形/長方形 46"/>
          <p:cNvSpPr/>
          <p:nvPr/>
        </p:nvSpPr>
        <p:spPr bwMode="auto">
          <a:xfrm>
            <a:off x="5130455" y="472191"/>
            <a:ext cx="4515386" cy="229695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EV</a:t>
            </a:r>
            <a:r>
              <a:rPr kumimoji="0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・</a:t>
            </a:r>
            <a:r>
              <a:rPr kumimoji="0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PHV </a:t>
            </a:r>
            <a:r>
              <a:rPr kumimoji="0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定量台数目標</a:t>
            </a:r>
            <a:endParaRPr kumimoji="0" lang="en-US" altLang="ja-JP" sz="16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41" name="右矢印 40"/>
          <p:cNvSpPr/>
          <p:nvPr/>
        </p:nvSpPr>
        <p:spPr bwMode="auto">
          <a:xfrm>
            <a:off x="1174267" y="744008"/>
            <a:ext cx="8487005" cy="1446072"/>
          </a:xfrm>
          <a:prstGeom prst="rightArrow">
            <a:avLst>
              <a:gd name="adj1" fmla="val 61758"/>
              <a:gd name="adj2" fmla="val 0"/>
            </a:avLst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42" name="右矢印 41"/>
          <p:cNvSpPr/>
          <p:nvPr/>
        </p:nvSpPr>
        <p:spPr bwMode="auto">
          <a:xfrm>
            <a:off x="1174267" y="1682415"/>
            <a:ext cx="8487005" cy="1446072"/>
          </a:xfrm>
          <a:prstGeom prst="rightArrow">
            <a:avLst>
              <a:gd name="adj1" fmla="val 61758"/>
              <a:gd name="adj2" fmla="val 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43" name="右矢印 42"/>
          <p:cNvSpPr/>
          <p:nvPr/>
        </p:nvSpPr>
        <p:spPr bwMode="auto">
          <a:xfrm>
            <a:off x="1174267" y="2617535"/>
            <a:ext cx="8487005" cy="1446072"/>
          </a:xfrm>
          <a:prstGeom prst="rightArrow">
            <a:avLst>
              <a:gd name="adj1" fmla="val 61758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44" name="右矢印 43"/>
          <p:cNvSpPr/>
          <p:nvPr/>
        </p:nvSpPr>
        <p:spPr bwMode="auto">
          <a:xfrm>
            <a:off x="1174267" y="3587843"/>
            <a:ext cx="8487005" cy="1446072"/>
          </a:xfrm>
          <a:prstGeom prst="rightArrow">
            <a:avLst>
              <a:gd name="adj1" fmla="val 61758"/>
              <a:gd name="adj2" fmla="val 0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45" name="右矢印 44"/>
          <p:cNvSpPr/>
          <p:nvPr/>
        </p:nvSpPr>
        <p:spPr bwMode="auto">
          <a:xfrm>
            <a:off x="1174267" y="4510263"/>
            <a:ext cx="8487005" cy="1446072"/>
          </a:xfrm>
          <a:prstGeom prst="rightArrow">
            <a:avLst>
              <a:gd name="adj1" fmla="val 61758"/>
              <a:gd name="adj2" fmla="val 0"/>
            </a:avLst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46" name="右矢印 45"/>
          <p:cNvSpPr/>
          <p:nvPr/>
        </p:nvSpPr>
        <p:spPr bwMode="auto">
          <a:xfrm>
            <a:off x="1174267" y="5481728"/>
            <a:ext cx="8487005" cy="1446072"/>
          </a:xfrm>
          <a:prstGeom prst="rightArrow">
            <a:avLst>
              <a:gd name="adj1" fmla="val 61758"/>
              <a:gd name="adj2" fmla="val 0"/>
            </a:avLst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-112960" y="-12700"/>
            <a:ext cx="10137576" cy="486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5533" tIns="42766" rIns="85533" bIns="42766">
            <a:spAutoFit/>
          </a:bodyPr>
          <a:lstStyle>
            <a:defPPr>
              <a:defRPr lang="ja-JP"/>
            </a:defPPr>
            <a:lvl1pPr defTabSz="665964">
              <a:tabLst>
                <a:tab pos="628650" algn="l"/>
              </a:tabLst>
              <a:defRPr kumimoji="0" sz="2200" b="1" ker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marR="0" lvl="0" indent="0" algn="l" defTabSz="6659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628650" algn="l"/>
              </a:tabLst>
              <a:defRPr/>
            </a:pPr>
            <a:r>
              <a:rPr kumimoji="0" lang="en-US" altLang="ja-JP" sz="2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EV</a:t>
            </a:r>
            <a:r>
              <a:rPr kumimoji="0" lang="ja-JP" altLang="en-US" sz="2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化</a:t>
            </a:r>
            <a:r>
              <a:rPr kumimoji="0" lang="ja-JP" altLang="en-US" sz="2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へ</a:t>
            </a:r>
            <a:r>
              <a:rPr kumimoji="0" lang="ja-JP" altLang="en-US" sz="2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の各国のスタンス</a:t>
            </a:r>
            <a:endParaRPr kumimoji="0" lang="en-US" altLang="ja-JP" sz="2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 bwMode="auto">
          <a:xfrm>
            <a:off x="200472" y="1010161"/>
            <a:ext cx="1164792" cy="906671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日本</a:t>
            </a:r>
            <a:endParaRPr kumimoji="0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 bwMode="auto">
          <a:xfrm>
            <a:off x="200472" y="1958293"/>
            <a:ext cx="1164792" cy="906671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英国</a:t>
            </a:r>
            <a:endParaRPr kumimoji="0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0" name="正方形/長方形 9"/>
          <p:cNvSpPr/>
          <p:nvPr/>
        </p:nvSpPr>
        <p:spPr bwMode="auto">
          <a:xfrm>
            <a:off x="200472" y="2902109"/>
            <a:ext cx="1164792" cy="906671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フランス</a:t>
            </a:r>
            <a:endParaRPr kumimoji="0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1" name="正方形/長方形 10"/>
          <p:cNvSpPr/>
          <p:nvPr/>
        </p:nvSpPr>
        <p:spPr bwMode="auto">
          <a:xfrm>
            <a:off x="200472" y="3845925"/>
            <a:ext cx="1164792" cy="906671"/>
          </a:xfrm>
          <a:prstGeom prst="rect">
            <a:avLst/>
          </a:prstGeom>
          <a:solidFill>
            <a:schemeClr val="accent4">
              <a:lumMod val="50000"/>
            </a:schemeClr>
          </a:solidFill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ドイツ</a:t>
            </a:r>
            <a:endParaRPr kumimoji="0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2" name="正方形/長方形 11"/>
          <p:cNvSpPr/>
          <p:nvPr/>
        </p:nvSpPr>
        <p:spPr bwMode="auto">
          <a:xfrm>
            <a:off x="200472" y="4789741"/>
            <a:ext cx="1164792" cy="906671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中国</a:t>
            </a:r>
            <a:endParaRPr kumimoji="0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3" name="正方形/長方形 12"/>
          <p:cNvSpPr/>
          <p:nvPr/>
        </p:nvSpPr>
        <p:spPr bwMode="auto">
          <a:xfrm>
            <a:off x="200472" y="5746256"/>
            <a:ext cx="1164792" cy="906671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米国</a:t>
            </a:r>
            <a:endParaRPr kumimoji="0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（加州）</a:t>
            </a:r>
            <a:endParaRPr kumimoji="0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4" name="右矢印 3"/>
          <p:cNvSpPr/>
          <p:nvPr/>
        </p:nvSpPr>
        <p:spPr bwMode="auto">
          <a:xfrm>
            <a:off x="5135434" y="648653"/>
            <a:ext cx="4612161" cy="413531"/>
          </a:xfrm>
          <a:prstGeom prst="rightArrow">
            <a:avLst/>
          </a:prstGeom>
          <a:solidFill>
            <a:srgbClr val="DDDDDD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7" name="正方形/長方形 16"/>
          <p:cNvSpPr/>
          <p:nvPr/>
        </p:nvSpPr>
        <p:spPr bwMode="auto">
          <a:xfrm>
            <a:off x="8411789" y="646088"/>
            <a:ext cx="971799" cy="39401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2040</a:t>
            </a: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endParaRPr kumimoji="0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 bwMode="auto">
          <a:xfrm>
            <a:off x="7375872" y="646088"/>
            <a:ext cx="971799" cy="39401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2030</a:t>
            </a: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endParaRPr kumimoji="0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 bwMode="auto">
          <a:xfrm>
            <a:off x="1386674" y="486258"/>
            <a:ext cx="2303857" cy="470078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主な目標・発言</a:t>
            </a:r>
            <a:endParaRPr kumimoji="0" lang="en-US" altLang="ja-JP" sz="16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1607159" y="1860610"/>
            <a:ext cx="1901719" cy="767828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2040</a:t>
            </a:r>
            <a:r>
              <a:rPr kumimoji="0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年まで</a:t>
            </a: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endParaRPr kumimoji="0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ガソリン</a:t>
            </a:r>
            <a:r>
              <a:rPr kumimoji="0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ディーゼル車</a:t>
            </a:r>
            <a:endParaRPr kumimoji="0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販売終了</a:t>
            </a:r>
            <a:r>
              <a:rPr kumimoji="0" lang="en-US" altLang="ja-JP" sz="1400" b="1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※1</a:t>
            </a:r>
          </a:p>
        </p:txBody>
      </p:sp>
      <p:sp>
        <p:nvSpPr>
          <p:cNvPr id="21" name="正方形/長方形 20"/>
          <p:cNvSpPr/>
          <p:nvPr/>
        </p:nvSpPr>
        <p:spPr bwMode="auto">
          <a:xfrm>
            <a:off x="1680416" y="2802808"/>
            <a:ext cx="1728836" cy="767828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2040</a:t>
            </a:r>
            <a:r>
              <a:rPr kumimoji="0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年まで</a:t>
            </a: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endParaRPr kumimoji="0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GHG</a:t>
            </a: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排出自動車の</a:t>
            </a:r>
            <a:endParaRPr kumimoji="0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販売終了</a:t>
            </a:r>
            <a:r>
              <a:rPr kumimoji="0" lang="en-US" altLang="ja-JP" sz="14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※1</a:t>
            </a:r>
            <a:endParaRPr kumimoji="0" lang="en-US" altLang="ja-JP" sz="1400" b="1" i="0" u="none" strike="noStrike" kern="1200" cap="none" spc="0" normalizeH="0" baseline="30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 bwMode="auto">
          <a:xfrm>
            <a:off x="1293292" y="3736641"/>
            <a:ext cx="2531188" cy="844611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ディーゼル・ガソリン車の禁止は</a:t>
            </a:r>
            <a:endParaRPr kumimoji="0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独</a:t>
            </a:r>
            <a:r>
              <a:rPr kumimoji="0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政府</a:t>
            </a: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のアジェンダ</a:t>
            </a:r>
            <a:r>
              <a:rPr kumimoji="0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</a:t>
            </a:r>
            <a:endParaRPr kumimoji="0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存在しない</a:t>
            </a:r>
            <a:endParaRPr kumimoji="0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 bwMode="auto">
          <a:xfrm>
            <a:off x="1450008" y="4797276"/>
            <a:ext cx="2091891" cy="634568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</a:t>
            </a:r>
            <a:r>
              <a:rPr kumimoji="0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から生産量の一部</a:t>
            </a:r>
            <a:r>
              <a:rPr kumimoji="0" lang="en-US" altLang="ja-JP" sz="1400" b="1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※2</a:t>
            </a: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endParaRPr kumimoji="0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EV</a:t>
            </a: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FCV</a:t>
            </a: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PHV</a:t>
            </a:r>
            <a:r>
              <a:rPr kumimoji="0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</a:t>
            </a: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するよう</a:t>
            </a:r>
            <a:endParaRPr kumimoji="0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義務化</a:t>
            </a:r>
            <a:endParaRPr kumimoji="0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187537" y="6639163"/>
            <a:ext cx="969047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※1PHV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HV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の終了については明言されていない　 </a:t>
            </a: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※2 2019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10%,2020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12%  ※3 2020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 </a:t>
            </a: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6% (EV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FCV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のみの値</a:t>
            </a: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  ※4 Zero Emission Vehicle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（</a:t>
            </a: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EV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FCV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PHV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25" name="正方形/長方形 24"/>
          <p:cNvSpPr/>
          <p:nvPr/>
        </p:nvSpPr>
        <p:spPr bwMode="auto">
          <a:xfrm>
            <a:off x="1555924" y="5657387"/>
            <a:ext cx="1901719" cy="844611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販売量の一部</a:t>
            </a:r>
            <a:r>
              <a:rPr kumimoji="0" lang="en-US" altLang="ja-JP" sz="1400" b="1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※3</a:t>
            </a: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endParaRPr kumimoji="0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ZEV</a:t>
            </a:r>
            <a:r>
              <a:rPr kumimoji="0" lang="en-US" altLang="ja-JP" sz="1400" b="1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※4</a:t>
            </a: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とする規制あり</a:t>
            </a:r>
            <a:endParaRPr kumimoji="0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(2018</a:t>
            </a:r>
            <a:r>
              <a:rPr kumimoji="0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kumimoji="0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から</a:t>
            </a:r>
            <a:r>
              <a:rPr kumimoji="0" lang="en-US" altLang="ja-JP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HV</a:t>
            </a:r>
            <a:r>
              <a:rPr kumimoji="0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が対象外に）</a:t>
            </a:r>
            <a:endParaRPr kumimoji="0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 bwMode="auto">
          <a:xfrm>
            <a:off x="6300262" y="646088"/>
            <a:ext cx="971799" cy="39401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2020</a:t>
            </a: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endParaRPr kumimoji="0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 bwMode="auto">
          <a:xfrm>
            <a:off x="6060216" y="2057108"/>
            <a:ext cx="1353756" cy="69802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150</a:t>
            </a: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万台</a:t>
            </a:r>
            <a:endParaRPr kumimoji="0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（累計</a:t>
            </a: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0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 bwMode="auto">
          <a:xfrm>
            <a:off x="6088125" y="2910641"/>
            <a:ext cx="1293465" cy="844611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200</a:t>
            </a: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万台</a:t>
            </a:r>
            <a:endParaRPr kumimoji="0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（累計</a:t>
            </a: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0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 bwMode="auto">
          <a:xfrm>
            <a:off x="8326459" y="2183862"/>
            <a:ext cx="1293465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ガソリン・ディーゼル</a:t>
            </a:r>
            <a:endParaRPr kumimoji="0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販売終了</a:t>
            </a:r>
            <a:endParaRPr kumimoji="0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 bwMode="auto">
          <a:xfrm>
            <a:off x="8250644" y="3107266"/>
            <a:ext cx="1422812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ガソリン・ディーゼル</a:t>
            </a:r>
            <a:endParaRPr kumimoji="0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販売終了</a:t>
            </a:r>
            <a:endParaRPr kumimoji="0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 bwMode="auto">
          <a:xfrm>
            <a:off x="6200368" y="3932738"/>
            <a:ext cx="1068979" cy="69802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100</a:t>
            </a: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万台</a:t>
            </a:r>
            <a:endParaRPr kumimoji="0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（累計</a:t>
            </a: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0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 bwMode="auto">
          <a:xfrm>
            <a:off x="7373364" y="3964466"/>
            <a:ext cx="1068979" cy="634568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600</a:t>
            </a: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万台</a:t>
            </a:r>
            <a:endParaRPr kumimoji="0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（累計</a:t>
            </a: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0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 bwMode="auto">
          <a:xfrm>
            <a:off x="6054606" y="4854934"/>
            <a:ext cx="1353756" cy="69802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500</a:t>
            </a: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万台</a:t>
            </a:r>
            <a:endParaRPr kumimoji="0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（累計</a:t>
            </a: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0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 bwMode="auto">
          <a:xfrm>
            <a:off x="7132323" y="4850578"/>
            <a:ext cx="1565093" cy="69802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8,000</a:t>
            </a: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万台</a:t>
            </a:r>
            <a:endParaRPr kumimoji="0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（累計</a:t>
            </a: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0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 bwMode="auto">
          <a:xfrm>
            <a:off x="6214882" y="5837400"/>
            <a:ext cx="1068979" cy="69802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150</a:t>
            </a: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万台</a:t>
            </a:r>
            <a:endParaRPr kumimoji="0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（累計</a:t>
            </a: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0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 bwMode="auto">
          <a:xfrm>
            <a:off x="6051571" y="1095192"/>
            <a:ext cx="1353756" cy="69802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100</a:t>
            </a: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万台</a:t>
            </a:r>
            <a:endParaRPr kumimoji="0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（累計</a:t>
            </a: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0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9" name="正方形/長方形 48"/>
          <p:cNvSpPr/>
          <p:nvPr/>
        </p:nvSpPr>
        <p:spPr bwMode="auto">
          <a:xfrm>
            <a:off x="7333772" y="1090836"/>
            <a:ext cx="1068979" cy="69802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20~30</a:t>
            </a:r>
            <a:r>
              <a: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%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（新車販売）</a:t>
            </a:r>
            <a:endParaRPr kumimoji="0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0" name="正方形/長方形 49"/>
          <p:cNvSpPr/>
          <p:nvPr/>
        </p:nvSpPr>
        <p:spPr bwMode="auto">
          <a:xfrm>
            <a:off x="1568624" y="945568"/>
            <a:ext cx="1901719" cy="767828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2030</a:t>
            </a: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年までに</a:t>
            </a:r>
            <a:endParaRPr kumimoji="0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EV</a:t>
            </a: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PHV</a:t>
            </a: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の新車販売</a:t>
            </a:r>
            <a:endParaRPr kumimoji="0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20~30%</a:t>
            </a: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を目指す</a:t>
            </a:r>
            <a:endParaRPr kumimoji="0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1" name="正方形/長方形 50"/>
          <p:cNvSpPr/>
          <p:nvPr/>
        </p:nvSpPr>
        <p:spPr bwMode="auto">
          <a:xfrm>
            <a:off x="5258242" y="646088"/>
            <a:ext cx="971799" cy="39401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2016</a:t>
            </a: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endParaRPr kumimoji="0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 bwMode="auto">
          <a:xfrm>
            <a:off x="5018196" y="2052984"/>
            <a:ext cx="1353756" cy="69802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</a:t>
            </a: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万台</a:t>
            </a:r>
            <a:endParaRPr kumimoji="0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（累計</a:t>
            </a: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0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3" name="正方形/長方形 52"/>
          <p:cNvSpPr/>
          <p:nvPr/>
        </p:nvSpPr>
        <p:spPr bwMode="auto">
          <a:xfrm>
            <a:off x="5046105" y="2906517"/>
            <a:ext cx="1293465" cy="844611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</a:t>
            </a: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万台</a:t>
            </a:r>
            <a:endParaRPr kumimoji="0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（累計</a:t>
            </a: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0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 bwMode="auto">
          <a:xfrm>
            <a:off x="5158348" y="3928614"/>
            <a:ext cx="1068979" cy="69802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</a:t>
            </a: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万台</a:t>
            </a:r>
            <a:endParaRPr kumimoji="0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（累計</a:t>
            </a: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0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 bwMode="auto">
          <a:xfrm>
            <a:off x="5012586" y="4850810"/>
            <a:ext cx="1353756" cy="69802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65</a:t>
            </a: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万台</a:t>
            </a:r>
            <a:endParaRPr kumimoji="0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（累計</a:t>
            </a: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0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6" name="正方形/長方形 55"/>
          <p:cNvSpPr/>
          <p:nvPr/>
        </p:nvSpPr>
        <p:spPr bwMode="auto">
          <a:xfrm>
            <a:off x="5172862" y="5833276"/>
            <a:ext cx="1068979" cy="69802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56</a:t>
            </a: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万台</a:t>
            </a:r>
            <a:endParaRPr kumimoji="0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（累計</a:t>
            </a: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0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7" name="正方形/長方形 56"/>
          <p:cNvSpPr/>
          <p:nvPr/>
        </p:nvSpPr>
        <p:spPr bwMode="auto">
          <a:xfrm>
            <a:off x="5009551" y="1091068"/>
            <a:ext cx="1353756" cy="69802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万台</a:t>
            </a:r>
            <a:endParaRPr kumimoji="0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（累計）</a:t>
            </a:r>
            <a:endParaRPr kumimoji="0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大かっこ 1"/>
          <p:cNvSpPr/>
          <p:nvPr/>
        </p:nvSpPr>
        <p:spPr>
          <a:xfrm>
            <a:off x="8202818" y="2031278"/>
            <a:ext cx="1484900" cy="767828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58" name="大かっこ 57"/>
          <p:cNvSpPr/>
          <p:nvPr/>
        </p:nvSpPr>
        <p:spPr>
          <a:xfrm>
            <a:off x="8207928" y="2950468"/>
            <a:ext cx="1484900" cy="767828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60" name="正方形/長方形 59"/>
          <p:cNvSpPr/>
          <p:nvPr/>
        </p:nvSpPr>
        <p:spPr bwMode="auto">
          <a:xfrm>
            <a:off x="1509316" y="1569492"/>
            <a:ext cx="1901719" cy="383914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（経済産業省）</a:t>
            </a:r>
            <a:endParaRPr kumimoji="0" lang="en-US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 bwMode="auto">
          <a:xfrm>
            <a:off x="1627933" y="2518296"/>
            <a:ext cx="1901719" cy="383914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（運輸省、環境・食料農村地域省）</a:t>
            </a:r>
            <a:endParaRPr kumimoji="0" lang="en-US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2" name="正方形/長方形 61"/>
          <p:cNvSpPr/>
          <p:nvPr/>
        </p:nvSpPr>
        <p:spPr bwMode="auto">
          <a:xfrm>
            <a:off x="1589832" y="3454524"/>
            <a:ext cx="1901719" cy="383914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kumimoji="0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ユロ・エコロジー大臣）</a:t>
            </a:r>
            <a:endParaRPr kumimoji="0" lang="en-US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3" name="正方形/長方形 62"/>
          <p:cNvSpPr/>
          <p:nvPr/>
        </p:nvSpPr>
        <p:spPr bwMode="auto">
          <a:xfrm>
            <a:off x="1712640" y="4411836"/>
            <a:ext cx="1728835" cy="383914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kumimoji="0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政府報道官）</a:t>
            </a:r>
            <a:endParaRPr kumimoji="0" lang="en-US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4" name="正方形/長方形 63"/>
          <p:cNvSpPr/>
          <p:nvPr/>
        </p:nvSpPr>
        <p:spPr bwMode="auto">
          <a:xfrm>
            <a:off x="1501013" y="5349342"/>
            <a:ext cx="1901719" cy="383914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（工信部）</a:t>
            </a:r>
            <a:endParaRPr kumimoji="0" lang="en-US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5" name="正方形/長方形 64"/>
          <p:cNvSpPr/>
          <p:nvPr/>
        </p:nvSpPr>
        <p:spPr bwMode="auto">
          <a:xfrm>
            <a:off x="1533303" y="6319478"/>
            <a:ext cx="1901719" cy="383914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kumimoji="0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カリフォルニア州）</a:t>
            </a:r>
            <a:endParaRPr kumimoji="0" lang="en-US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6" name="正方形/長方形 65"/>
          <p:cNvSpPr/>
          <p:nvPr/>
        </p:nvSpPr>
        <p:spPr bwMode="auto">
          <a:xfrm>
            <a:off x="3754329" y="472190"/>
            <a:ext cx="1334271" cy="484145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全自動車台数</a:t>
            </a:r>
            <a:endParaRPr kumimoji="0" lang="en-US" altLang="ja-JP" sz="16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（</a:t>
            </a:r>
            <a:r>
              <a:rPr kumimoji="0" lang="en-US" altLang="ja-JP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2015</a:t>
            </a:r>
            <a:r>
              <a:rPr kumimoji="0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年）</a:t>
            </a:r>
            <a:endParaRPr kumimoji="0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67" name="正方形/長方形 66"/>
          <p:cNvSpPr/>
          <p:nvPr/>
        </p:nvSpPr>
        <p:spPr bwMode="auto">
          <a:xfrm>
            <a:off x="3755960" y="1095192"/>
            <a:ext cx="1353756" cy="69802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8,000</a:t>
            </a:r>
            <a:r>
              <a:rPr kumimoji="0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万台</a:t>
            </a:r>
            <a:endParaRPr kumimoji="0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 bwMode="auto">
          <a:xfrm>
            <a:off x="3755960" y="2073229"/>
            <a:ext cx="1353756" cy="69802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4,000</a:t>
            </a:r>
            <a:r>
              <a:rPr kumimoji="0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万台</a:t>
            </a:r>
            <a:endParaRPr kumimoji="0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9" name="正方形/長方形 68"/>
          <p:cNvSpPr/>
          <p:nvPr/>
        </p:nvSpPr>
        <p:spPr bwMode="auto">
          <a:xfrm>
            <a:off x="3755960" y="2979809"/>
            <a:ext cx="1353756" cy="69802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4,000</a:t>
            </a:r>
            <a:r>
              <a:rPr kumimoji="0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万台</a:t>
            </a:r>
            <a:endParaRPr kumimoji="0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0" name="正方形/長方形 69"/>
          <p:cNvSpPr/>
          <p:nvPr/>
        </p:nvSpPr>
        <p:spPr bwMode="auto">
          <a:xfrm>
            <a:off x="3755960" y="3928613"/>
            <a:ext cx="1353756" cy="69802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5,000</a:t>
            </a:r>
            <a:r>
              <a:rPr kumimoji="0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万台</a:t>
            </a:r>
            <a:endParaRPr kumimoji="0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1" name="正方形/長方形 70"/>
          <p:cNvSpPr/>
          <p:nvPr/>
        </p:nvSpPr>
        <p:spPr bwMode="auto">
          <a:xfrm>
            <a:off x="3755960" y="4894063"/>
            <a:ext cx="1353756" cy="69802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kumimoji="0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kumimoji="0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6,000</a:t>
            </a:r>
            <a:r>
              <a:rPr kumimoji="0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万台</a:t>
            </a:r>
            <a:endParaRPr kumimoji="0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2" name="正方形/長方形 71"/>
          <p:cNvSpPr/>
          <p:nvPr/>
        </p:nvSpPr>
        <p:spPr bwMode="auto">
          <a:xfrm>
            <a:off x="3755960" y="5855751"/>
            <a:ext cx="1353756" cy="69802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2,500</a:t>
            </a:r>
            <a:r>
              <a:rPr kumimoji="0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万台</a:t>
            </a:r>
            <a:endParaRPr kumimoji="0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3" name="正方形/長方形 72"/>
          <p:cNvSpPr/>
          <p:nvPr/>
        </p:nvSpPr>
        <p:spPr>
          <a:xfrm>
            <a:off x="6295752" y="6389231"/>
            <a:ext cx="112242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kumimoji="1" lang="en-US" altLang="ja-JP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2025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年の目標</a:t>
            </a:r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159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パワポヘッダー（sample）.pptx" id="{DF0AD369-B502-4521-A0E0-07EB53E90DFA}" vid="{A6AA4691-7124-4580-8060-E7956D1A8F77}"/>
    </a:ext>
  </a:extLst>
</a:theme>
</file>

<file path=ppt/theme/theme2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276</Words>
  <Application>Microsoft Office PowerPoint</Application>
  <PresentationFormat>A4 210 x 297 mm</PresentationFormat>
  <Paragraphs>82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メイリオ</vt:lpstr>
      <vt:lpstr>Arial</vt:lpstr>
      <vt:lpstr>Calibri</vt:lpstr>
      <vt:lpstr>Wingdings</vt:lpstr>
      <vt:lpstr>【機○・記載例なし】</vt:lpstr>
      <vt:lpstr>blank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1</cp:revision>
  <cp:lastPrinted>2018-03-30T02:21:52Z</cp:lastPrinted>
  <dcterms:created xsi:type="dcterms:W3CDTF">2018-05-08T09:20:12Z</dcterms:created>
  <dcterms:modified xsi:type="dcterms:W3CDTF">2018-05-08T09:20:42Z</dcterms:modified>
</cp:coreProperties>
</file>