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9" r:id="rId3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2" autoAdjust="0"/>
    <p:restoredTop sz="94647" autoAdjust="0"/>
  </p:normalViewPr>
  <p:slideViewPr>
    <p:cSldViewPr>
      <p:cViewPr varScale="1">
        <p:scale>
          <a:sx n="73" d="100"/>
          <a:sy n="73" d="100"/>
        </p:scale>
        <p:origin x="1146" y="5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2018/4/23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テキスト ボックス 39"/>
          <p:cNvSpPr txBox="1"/>
          <p:nvPr/>
        </p:nvSpPr>
        <p:spPr>
          <a:xfrm>
            <a:off x="0" y="0"/>
            <a:ext cx="9919648" cy="455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5533" tIns="42766" rIns="85533" bIns="42766">
            <a:spAutoFit/>
          </a:bodyPr>
          <a:lstStyle>
            <a:defPPr>
              <a:defRPr lang="ja-JP"/>
            </a:defPPr>
            <a:lvl1pPr defTabSz="665964">
              <a:tabLst>
                <a:tab pos="628650" algn="l"/>
              </a:tabLst>
              <a:defRPr kumimoji="0" sz="2200" b="1" ker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ja-JP" altLang="en-US" sz="2400" dirty="0" smtClean="0"/>
              <a:t>調整</a:t>
            </a:r>
            <a:r>
              <a:rPr lang="ja-JP" altLang="en-US" sz="2400" dirty="0"/>
              <a:t>火力維持＋蓄電池コストの抜本的低減</a:t>
            </a:r>
            <a:endParaRPr lang="en-US" altLang="ja-JP" sz="24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7539493" y="6381328"/>
            <a:ext cx="2377867" cy="261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（出所）資源エネルギー庁試算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1365300" y="867857"/>
            <a:ext cx="1800200" cy="706432"/>
          </a:xfrm>
          <a:prstGeom prst="rect">
            <a:avLst/>
          </a:prstGeom>
          <a:solidFill>
            <a:schemeClr val="tx2"/>
          </a:solidFill>
          <a:ln>
            <a:noFill/>
            <a:headEnd/>
            <a:tailEnd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2400" b="1" dirty="0"/>
              <a:t>現状</a:t>
            </a:r>
            <a:endParaRPr kumimoji="0" lang="en-US" altLang="ja-JP" sz="2400" b="1" dirty="0"/>
          </a:p>
        </p:txBody>
      </p:sp>
      <p:sp>
        <p:nvSpPr>
          <p:cNvPr id="38" name="正方形/長方形 37"/>
          <p:cNvSpPr/>
          <p:nvPr/>
        </p:nvSpPr>
        <p:spPr bwMode="auto">
          <a:xfrm>
            <a:off x="3400474" y="866909"/>
            <a:ext cx="1853258" cy="7064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  <a:headEnd/>
            <a:tailEnd/>
          </a:ln>
          <a:extLst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2400" b="1" dirty="0"/>
              <a:t>将来</a:t>
            </a:r>
            <a:endParaRPr kumimoji="0" lang="en-US" altLang="ja-JP" sz="2400" b="1" dirty="0"/>
          </a:p>
        </p:txBody>
      </p:sp>
      <p:sp>
        <p:nvSpPr>
          <p:cNvPr id="3" name="正方形/長方形 2"/>
          <p:cNvSpPr/>
          <p:nvPr/>
        </p:nvSpPr>
        <p:spPr bwMode="auto">
          <a:xfrm>
            <a:off x="70408" y="2175550"/>
            <a:ext cx="1254291" cy="1008112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2400" b="1" dirty="0">
                <a:solidFill>
                  <a:schemeClr val="bg1"/>
                </a:solidFill>
              </a:rPr>
              <a:t>発電</a:t>
            </a:r>
          </a:p>
        </p:txBody>
      </p:sp>
      <p:sp>
        <p:nvSpPr>
          <p:cNvPr id="39" name="正方形/長方形 38"/>
          <p:cNvSpPr/>
          <p:nvPr/>
        </p:nvSpPr>
        <p:spPr bwMode="auto">
          <a:xfrm>
            <a:off x="56457" y="3450486"/>
            <a:ext cx="1254291" cy="1008112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2400" b="1" dirty="0">
                <a:solidFill>
                  <a:schemeClr val="bg1"/>
                </a:solidFill>
              </a:rPr>
              <a:t>調整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259384" y="2450857"/>
            <a:ext cx="2069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再エネ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3290366" y="2472065"/>
            <a:ext cx="2069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再エネ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233984" y="3819009"/>
            <a:ext cx="2069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火力</a:t>
            </a: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269158" y="3823226"/>
            <a:ext cx="2069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蓄電池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5253732" y="866909"/>
            <a:ext cx="4562850" cy="7064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5338440" y="917709"/>
            <a:ext cx="1368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現在の</a:t>
            </a:r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コスト</a:t>
            </a: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6905600" y="913517"/>
            <a:ext cx="1368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家庭用</a:t>
            </a:r>
            <a:endParaRPr kumimoji="1"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パリティ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8574608" y="934725"/>
            <a:ext cx="13681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産業</a:t>
            </a:r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用</a:t>
            </a:r>
            <a:endParaRPr kumimoji="1"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パリティ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二等辺三角形 11"/>
          <p:cNvSpPr/>
          <p:nvPr/>
        </p:nvSpPr>
        <p:spPr bwMode="auto">
          <a:xfrm flipV="1">
            <a:off x="1416100" y="4579083"/>
            <a:ext cx="1662634" cy="228724"/>
          </a:xfrm>
          <a:prstGeom prst="triangle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55" name="二等辺三角形 54"/>
          <p:cNvSpPr/>
          <p:nvPr/>
        </p:nvSpPr>
        <p:spPr bwMode="auto">
          <a:xfrm flipV="1">
            <a:off x="3591098" y="4579083"/>
            <a:ext cx="1662634" cy="228724"/>
          </a:xfrm>
          <a:prstGeom prst="triangle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519090" y="4926423"/>
            <a:ext cx="21581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ＣＯ２フリー</a:t>
            </a: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481782" y="4951039"/>
            <a:ext cx="21581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ＣＯ２排出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785" y="6402536"/>
            <a:ext cx="946151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8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蓄電池は、バックアップ無しでの成立を前提に、１日の需要全体の</a:t>
            </a:r>
            <a:r>
              <a:rPr kumimoji="1" lang="en-US" altLang="ja-JP" sz="8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kumimoji="1" lang="ja-JP" altLang="en-US" sz="8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日分の容量が必要と仮定。パリティは、</a:t>
            </a:r>
            <a:r>
              <a:rPr lang="ja-JP" altLang="en-US" sz="8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人件費・材料費を考慮すると成立しない可能性あり</a:t>
            </a:r>
            <a:endParaRPr lang="en-US" altLang="ja-JP" sz="8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8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（上記記載の蓄電池コストは</a:t>
            </a:r>
            <a:r>
              <a:rPr lang="ja-JP" altLang="en-US" sz="8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電池パック</a:t>
            </a:r>
            <a:r>
              <a:rPr kumimoji="1" lang="ja-JP" altLang="en-US" sz="8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のコストを表し、システム全体では５～１０倍のコストとなると仮定）。調整コストに</a:t>
            </a:r>
            <a:r>
              <a:rPr kumimoji="1" lang="ja-JP" altLang="en-US" sz="8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は抑制費用・系統</a:t>
            </a:r>
            <a:r>
              <a:rPr kumimoji="1" lang="ja-JP" altLang="en-US" sz="8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費用を含む</a:t>
            </a:r>
            <a:r>
              <a:rPr kumimoji="1" lang="ja-JP" altLang="en-US" sz="8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1" lang="en-US" altLang="ja-JP" sz="8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ja-JP" sz="850" dirty="0" smtClean="0"/>
              <a:t>なお</a:t>
            </a:r>
            <a:r>
              <a:rPr lang="ja-JP" altLang="ja-JP" sz="850" dirty="0"/>
              <a:t>、ここでの「パリティ」は、系統を通してバックアップ火力も活用した分散型再エネが、系統電力と同コストとなる「グリッドパリティ」等の定義とは異なる点に留意</a:t>
            </a:r>
            <a:r>
              <a:rPr lang="ja-JP" altLang="ja-JP" sz="850" dirty="0" smtClean="0"/>
              <a:t>。</a:t>
            </a:r>
            <a:endParaRPr lang="ja-JP" altLang="ja-JP" sz="850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5043958" y="2480474"/>
            <a:ext cx="2069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5069358" y="3759701"/>
            <a:ext cx="2069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130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  <a:endParaRPr kumimoji="1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5012308" y="1626755"/>
            <a:ext cx="2069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150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6598418" y="2467774"/>
            <a:ext cx="2069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8237710" y="2480474"/>
            <a:ext cx="2069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6681192" y="3755509"/>
            <a:ext cx="2069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18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8305526" y="3759726"/>
            <a:ext cx="2069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6619912" y="1635164"/>
            <a:ext cx="2069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25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712640" y="3103955"/>
            <a:ext cx="10441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+</a:t>
            </a:r>
            <a:endParaRPr kumimoji="1"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777568" y="3103146"/>
            <a:ext cx="10441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+</a:t>
            </a:r>
            <a:endParaRPr kumimoji="1"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529064" y="3086939"/>
            <a:ext cx="10441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+</a:t>
            </a:r>
            <a:endParaRPr kumimoji="1"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7098444" y="3069238"/>
            <a:ext cx="10441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+</a:t>
            </a:r>
            <a:endParaRPr kumimoji="1"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8796920" y="3081938"/>
            <a:ext cx="10441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+</a:t>
            </a:r>
            <a:endParaRPr kumimoji="1"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8301210" y="1643672"/>
            <a:ext cx="2069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668888" y="2018735"/>
            <a:ext cx="677108" cy="54223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＝</a:t>
            </a:r>
            <a:endParaRPr kumimoji="1"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7296036" y="1999421"/>
            <a:ext cx="677108" cy="54223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＝</a:t>
            </a:r>
            <a:endParaRPr kumimoji="1"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8918312" y="2010326"/>
            <a:ext cx="677108" cy="54223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＝</a:t>
            </a:r>
            <a:endParaRPr kumimoji="1" lang="ja-JP" altLang="en-US" sz="3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4868292" y="4146832"/>
            <a:ext cx="25329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蓄電池コスト：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万円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/kWh</a:t>
            </a:r>
          </a:p>
        </p:txBody>
      </p:sp>
      <p:sp>
        <p:nvSpPr>
          <p:cNvPr id="21" name="上カーブ矢印 20"/>
          <p:cNvSpPr/>
          <p:nvPr/>
        </p:nvSpPr>
        <p:spPr bwMode="auto">
          <a:xfrm>
            <a:off x="6547780" y="4566180"/>
            <a:ext cx="1104553" cy="228724"/>
          </a:xfrm>
          <a:prstGeom prst="curvedUpArrow">
            <a:avLst/>
          </a:prstGeom>
          <a:solidFill>
            <a:srgbClr val="C00000"/>
          </a:solidFill>
          <a:ln w="952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81" name="上カーブ矢印 80"/>
          <p:cNvSpPr/>
          <p:nvPr/>
        </p:nvSpPr>
        <p:spPr bwMode="auto">
          <a:xfrm>
            <a:off x="6499076" y="4578880"/>
            <a:ext cx="2819902" cy="372740"/>
          </a:xfrm>
          <a:prstGeom prst="curvedUpArrow">
            <a:avLst/>
          </a:prstGeom>
          <a:solidFill>
            <a:srgbClr val="C00000"/>
          </a:solidFill>
          <a:ln w="952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609122" y="4799423"/>
            <a:ext cx="1058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100</a:t>
            </a:r>
            <a:r>
              <a:rPr lang="ja-JP" altLang="en-US" sz="16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</a:t>
            </a:r>
            <a:endParaRPr lang="en-US" altLang="ja-JP" sz="1600" b="1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6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en-US" altLang="ja-JP" sz="16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endParaRPr kumimoji="1" lang="ja-JP" altLang="en-US" sz="1600" b="1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8155198" y="4926220"/>
            <a:ext cx="1058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1000</a:t>
            </a:r>
            <a:r>
              <a:rPr lang="ja-JP" altLang="en-US" sz="16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</a:t>
            </a:r>
            <a:endParaRPr lang="en-US" altLang="ja-JP" sz="1600" b="1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6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en-US" altLang="ja-JP" sz="16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endParaRPr kumimoji="1" lang="ja-JP" altLang="en-US" sz="1600" b="1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6681192" y="3569821"/>
            <a:ext cx="7531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b="1" dirty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＞</a:t>
            </a:r>
            <a:endParaRPr lang="en-US" altLang="ja-JP" sz="4800" b="1" dirty="0">
              <a:solidFill>
                <a:schemeClr val="accent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8232302" y="3564670"/>
            <a:ext cx="7531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b="1" dirty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＞</a:t>
            </a:r>
            <a:endParaRPr lang="en-US" altLang="ja-JP" sz="4800" b="1" dirty="0">
              <a:solidFill>
                <a:schemeClr val="accent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7113240" y="2898155"/>
            <a:ext cx="28064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年目標）　　　　 （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年目標）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1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9307666" y="6525345"/>
            <a:ext cx="621030" cy="365125"/>
          </a:xfrm>
        </p:spPr>
        <p:txBody>
          <a:bodyPr/>
          <a:lstStyle/>
          <a:p>
            <a:fld id="{D9550142-B990-490A-A107-ED7302A7FD52}" type="slidenum">
              <a:rPr kumimoji="1" lang="ja-JP" altLang="en-US" smtClean="0"/>
              <a:t>0</a:t>
            </a:fld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223348" y="636518"/>
            <a:ext cx="2608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単位：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円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/kWh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6439768" y="4134132"/>
            <a:ext cx="25329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蓄電池コスト：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400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/kWh</a:t>
            </a: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8011244" y="4214851"/>
            <a:ext cx="25329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蓄電池コスト：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/kWh</a:t>
            </a:r>
          </a:p>
        </p:txBody>
      </p:sp>
      <p:sp>
        <p:nvSpPr>
          <p:cNvPr id="4" name="大かっこ 3"/>
          <p:cNvSpPr/>
          <p:nvPr/>
        </p:nvSpPr>
        <p:spPr>
          <a:xfrm>
            <a:off x="5567164" y="4588678"/>
            <a:ext cx="1069354" cy="969784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448548" y="4604355"/>
            <a:ext cx="134262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LIB</a:t>
            </a:r>
            <a:r>
              <a:rPr kumimoji="1"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のセル価格</a:t>
            </a:r>
            <a:endParaRPr kumimoji="1"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エネ庁ヒアリング</a:t>
            </a:r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pPr algn="ctr"/>
            <a:endParaRPr kumimoji="1" lang="en-US" altLang="ja-JP" sz="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sz="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NAS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はシステムで</a:t>
            </a: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万円</a:t>
            </a:r>
            <a:r>
              <a: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/kWh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程度</a:t>
            </a: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1"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2012｢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蓄電池戦略</a:t>
            </a:r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｣</a:t>
            </a:r>
          </a:p>
          <a:p>
            <a:pPr algn="ctr"/>
            <a:r>
              <a:rPr kumimoji="1"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経産省</a:t>
            </a:r>
            <a:r>
              <a:rPr kumimoji="1"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kumimoji="1" lang="ja-JP" altLang="en-US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3088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右矢印 53"/>
          <p:cNvSpPr/>
          <p:nvPr/>
        </p:nvSpPr>
        <p:spPr bwMode="auto">
          <a:xfrm>
            <a:off x="5999852" y="5382067"/>
            <a:ext cx="3919796" cy="1109369"/>
          </a:xfrm>
          <a:prstGeom prst="rightArrow">
            <a:avLst>
              <a:gd name="adj1" fmla="val 63738"/>
              <a:gd name="adj2" fmla="val 35118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53" name="右矢印 52"/>
          <p:cNvSpPr/>
          <p:nvPr/>
        </p:nvSpPr>
        <p:spPr bwMode="auto">
          <a:xfrm>
            <a:off x="3702420" y="4606528"/>
            <a:ext cx="5499052" cy="1109369"/>
          </a:xfrm>
          <a:prstGeom prst="rightArrow">
            <a:avLst>
              <a:gd name="adj1" fmla="val 63738"/>
              <a:gd name="adj2" fmla="val 3511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5" name="右矢印 4"/>
          <p:cNvSpPr/>
          <p:nvPr/>
        </p:nvSpPr>
        <p:spPr bwMode="auto">
          <a:xfrm>
            <a:off x="1920156" y="3844032"/>
            <a:ext cx="6561236" cy="1109369"/>
          </a:xfrm>
          <a:prstGeom prst="rightArrow">
            <a:avLst>
              <a:gd name="adj1" fmla="val 63738"/>
              <a:gd name="adj2" fmla="val 35118"/>
            </a:avLst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52" name="下矢印 51"/>
          <p:cNvSpPr/>
          <p:nvPr/>
        </p:nvSpPr>
        <p:spPr bwMode="auto">
          <a:xfrm>
            <a:off x="7367391" y="646088"/>
            <a:ext cx="2459928" cy="3418284"/>
          </a:xfrm>
          <a:prstGeom prst="downArrow">
            <a:avLst>
              <a:gd name="adj1" fmla="val 74323"/>
              <a:gd name="adj2" fmla="val 15503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2200" dirty="0"/>
          </a:p>
        </p:txBody>
      </p:sp>
      <p:sp>
        <p:nvSpPr>
          <p:cNvPr id="51" name="下矢印 50"/>
          <p:cNvSpPr/>
          <p:nvPr/>
        </p:nvSpPr>
        <p:spPr bwMode="auto">
          <a:xfrm>
            <a:off x="4585620" y="646088"/>
            <a:ext cx="2459928" cy="3418284"/>
          </a:xfrm>
          <a:prstGeom prst="downArrow">
            <a:avLst>
              <a:gd name="adj1" fmla="val 74323"/>
              <a:gd name="adj2" fmla="val 1498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2200" dirty="0"/>
          </a:p>
        </p:txBody>
      </p:sp>
      <p:sp>
        <p:nvSpPr>
          <p:cNvPr id="2" name="下矢印 1"/>
          <p:cNvSpPr/>
          <p:nvPr/>
        </p:nvSpPr>
        <p:spPr bwMode="auto">
          <a:xfrm>
            <a:off x="1760292" y="624881"/>
            <a:ext cx="2459928" cy="3418284"/>
          </a:xfrm>
          <a:prstGeom prst="downArrow">
            <a:avLst>
              <a:gd name="adj1" fmla="val 74323"/>
              <a:gd name="adj2" fmla="val 13954"/>
            </a:avLst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2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0" y="0"/>
            <a:ext cx="9919648" cy="455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5533" tIns="42766" rIns="85533" bIns="42766">
            <a:spAutoFit/>
          </a:bodyPr>
          <a:lstStyle>
            <a:defPPr>
              <a:defRPr lang="ja-JP"/>
            </a:defPPr>
            <a:lvl1pPr defTabSz="665964">
              <a:tabLst>
                <a:tab pos="628650" algn="l"/>
              </a:tabLst>
              <a:defRPr kumimoji="0" sz="2200" b="1" ker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ja-JP" altLang="en-US" sz="2400" dirty="0" smtClean="0"/>
              <a:t>再エネ</a:t>
            </a:r>
            <a:r>
              <a:rPr lang="ja-JP" altLang="en-US" sz="2400" dirty="0"/>
              <a:t>の進展に応じた電力ＮＷの構造改革</a:t>
            </a:r>
            <a:endParaRPr lang="en-US" altLang="ja-JP" sz="2400" dirty="0"/>
          </a:p>
        </p:txBody>
      </p:sp>
      <p:sp>
        <p:nvSpPr>
          <p:cNvPr id="30" name="正方形/長方形 29"/>
          <p:cNvSpPr/>
          <p:nvPr/>
        </p:nvSpPr>
        <p:spPr bwMode="auto">
          <a:xfrm>
            <a:off x="129069" y="1174619"/>
            <a:ext cx="1662873" cy="805713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2400" b="1" dirty="0">
                <a:solidFill>
                  <a:schemeClr val="bg1"/>
                </a:solidFill>
              </a:rPr>
              <a:t>電源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946681" y="1237100"/>
            <a:ext cx="21748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火力・</a:t>
            </a:r>
            <a:r>
              <a:rPr lang="ja-JP" altLang="en-US" sz="2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原子力</a:t>
            </a:r>
            <a:endParaRPr lang="en-US" altLang="ja-JP" sz="2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765104" y="1220183"/>
            <a:ext cx="20692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再エネ</a:t>
            </a:r>
            <a:endParaRPr lang="en-US" altLang="ja-JP" sz="2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＋火力</a:t>
            </a:r>
            <a:endParaRPr lang="en-US" altLang="ja-JP" sz="2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570688" y="1222152"/>
            <a:ext cx="20692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分散型再エネ</a:t>
            </a:r>
            <a:endParaRPr lang="en-US" altLang="ja-JP" sz="2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en-US" altLang="ja-JP" sz="2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+</a:t>
            </a:r>
            <a:r>
              <a:rPr lang="ja-JP" altLang="en-US" sz="2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蓄電池</a:t>
            </a:r>
            <a:endParaRPr lang="en-US" altLang="ja-JP" sz="2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 bwMode="auto">
          <a:xfrm>
            <a:off x="153864" y="4043164"/>
            <a:ext cx="1662873" cy="2232248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2400" b="1" dirty="0">
                <a:solidFill>
                  <a:schemeClr val="bg1"/>
                </a:solidFill>
              </a:rPr>
              <a:t>求められる</a:t>
            </a:r>
            <a:endParaRPr kumimoji="0" lang="en-US" altLang="ja-JP" sz="2400" b="1" dirty="0">
              <a:solidFill>
                <a:schemeClr val="bg1"/>
              </a:solidFill>
            </a:endParaRPr>
          </a:p>
          <a:p>
            <a:pPr algn="ctr"/>
            <a:r>
              <a:rPr kumimoji="0" lang="ja-JP" altLang="en-US" sz="2400" b="1" dirty="0">
                <a:solidFill>
                  <a:schemeClr val="bg1"/>
                </a:solidFill>
              </a:rPr>
              <a:t>ＮＷ投資</a:t>
            </a:r>
          </a:p>
        </p:txBody>
      </p:sp>
      <p:sp>
        <p:nvSpPr>
          <p:cNvPr id="40" name="正方形/長方形 39"/>
          <p:cNvSpPr/>
          <p:nvPr/>
        </p:nvSpPr>
        <p:spPr bwMode="auto">
          <a:xfrm>
            <a:off x="150716" y="2945342"/>
            <a:ext cx="1662873" cy="805713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2400" b="1" dirty="0">
                <a:solidFill>
                  <a:schemeClr val="bg1"/>
                </a:solidFill>
              </a:rPr>
              <a:t>ＮＷの</a:t>
            </a:r>
            <a:endParaRPr kumimoji="0" lang="en-US" altLang="ja-JP" sz="2400" b="1" dirty="0">
              <a:solidFill>
                <a:schemeClr val="bg1"/>
              </a:solidFill>
            </a:endParaRPr>
          </a:p>
          <a:p>
            <a:pPr algn="ctr"/>
            <a:r>
              <a:rPr kumimoji="0" lang="ja-JP" altLang="en-US" sz="2400" b="1" dirty="0">
                <a:solidFill>
                  <a:schemeClr val="bg1"/>
                </a:solidFill>
              </a:rPr>
              <a:t>プレーヤー</a:t>
            </a:r>
            <a:endParaRPr kumimoji="0" lang="en-US" altLang="ja-JP" sz="2400" b="1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857700" y="2916436"/>
            <a:ext cx="206928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旧一般</a:t>
            </a:r>
            <a:endParaRPr lang="en-US" altLang="ja-JP" sz="2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電気事業者</a:t>
            </a:r>
            <a:endParaRPr lang="en-US" altLang="ja-JP" sz="2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社）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579196" y="3107060"/>
            <a:ext cx="20692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多様な</a:t>
            </a:r>
            <a:endParaRPr lang="en-US" altLang="ja-JP" sz="2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プレーヤー</a:t>
            </a:r>
            <a:endParaRPr lang="en-US" altLang="ja-JP" sz="2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 bwMode="auto">
          <a:xfrm>
            <a:off x="129508" y="2047223"/>
            <a:ext cx="1662873" cy="805713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2400" b="1" dirty="0">
                <a:solidFill>
                  <a:schemeClr val="bg1"/>
                </a:solidFill>
              </a:rPr>
              <a:t>電源の立地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870400" y="2043684"/>
            <a:ext cx="20692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需要地域</a:t>
            </a:r>
            <a:endParaRPr lang="en-US" altLang="ja-JP" sz="2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臨海部</a:t>
            </a:r>
            <a:endParaRPr lang="en-US" altLang="ja-JP" sz="2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796754" y="2077592"/>
            <a:ext cx="206928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供給適地中心</a:t>
            </a:r>
            <a:endParaRPr lang="en-US" altLang="ja-JP" sz="2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（北海道・九州等）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7566496" y="2098948"/>
            <a:ext cx="20692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需要地</a:t>
            </a:r>
            <a:endParaRPr lang="en-US" altLang="ja-JP" sz="2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近接</a:t>
            </a:r>
            <a:endParaRPr lang="en-US" altLang="ja-JP" sz="2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601344" y="4787492"/>
            <a:ext cx="206928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3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ＮＷの</a:t>
            </a:r>
            <a:endParaRPr lang="en-US" altLang="ja-JP" sz="23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3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再設計</a:t>
            </a:r>
            <a:endParaRPr lang="en-US" altLang="ja-JP" sz="23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920156" y="4017297"/>
            <a:ext cx="20692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3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既存</a:t>
            </a:r>
            <a:r>
              <a:rPr lang="en-US" altLang="ja-JP" sz="23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NW</a:t>
            </a:r>
            <a:r>
              <a:rPr lang="ja-JP" altLang="en-US" sz="23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endParaRPr lang="en-US" altLang="ja-JP" sz="23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3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更新投資</a:t>
            </a:r>
            <a:endParaRPr lang="en-US" altLang="ja-JP" sz="23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7288906" y="5588431"/>
            <a:ext cx="206928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3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分散ＮＷ</a:t>
            </a:r>
            <a:endParaRPr lang="en-US" altLang="ja-JP" sz="23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300" b="1" dirty="0" err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への</a:t>
            </a:r>
            <a:r>
              <a:rPr lang="ja-JP" altLang="en-US" sz="23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投資</a:t>
            </a:r>
            <a:endParaRPr lang="en-US" altLang="ja-JP" sz="23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星 32 9"/>
          <p:cNvSpPr/>
          <p:nvPr/>
        </p:nvSpPr>
        <p:spPr bwMode="auto">
          <a:xfrm>
            <a:off x="3580594" y="4263380"/>
            <a:ext cx="1272700" cy="935932"/>
          </a:xfrm>
          <a:prstGeom prst="star32">
            <a:avLst>
              <a:gd name="adj" fmla="val 40673"/>
            </a:avLst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800" b="1" dirty="0">
                <a:solidFill>
                  <a:schemeClr val="bg1"/>
                </a:solidFill>
              </a:rPr>
              <a:t>構造</a:t>
            </a:r>
            <a:endParaRPr kumimoji="0" lang="en-US" altLang="ja-JP" sz="1800" b="1" dirty="0">
              <a:solidFill>
                <a:schemeClr val="bg1"/>
              </a:solidFill>
            </a:endParaRPr>
          </a:p>
          <a:p>
            <a:pPr algn="ctr"/>
            <a:r>
              <a:rPr kumimoji="0" lang="ja-JP" altLang="en-US" sz="1800" b="1" dirty="0">
                <a:solidFill>
                  <a:schemeClr val="bg1"/>
                </a:solidFill>
              </a:rPr>
              <a:t>変化</a:t>
            </a:r>
          </a:p>
        </p:txBody>
      </p:sp>
      <p:sp>
        <p:nvSpPr>
          <p:cNvPr id="55" name="星 32 54"/>
          <p:cNvSpPr/>
          <p:nvPr/>
        </p:nvSpPr>
        <p:spPr bwMode="auto">
          <a:xfrm>
            <a:off x="6344596" y="5064148"/>
            <a:ext cx="1272700" cy="935932"/>
          </a:xfrm>
          <a:prstGeom prst="star32">
            <a:avLst>
              <a:gd name="adj" fmla="val 40673"/>
            </a:avLst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800" b="1" dirty="0">
                <a:solidFill>
                  <a:schemeClr val="bg1"/>
                </a:solidFill>
              </a:rPr>
              <a:t>構造</a:t>
            </a:r>
            <a:endParaRPr kumimoji="0" lang="en-US" altLang="ja-JP" sz="1800" b="1" dirty="0">
              <a:solidFill>
                <a:schemeClr val="bg1"/>
              </a:solidFill>
            </a:endParaRPr>
          </a:p>
          <a:p>
            <a:pPr algn="ctr"/>
            <a:r>
              <a:rPr kumimoji="0" lang="ja-JP" altLang="en-US" sz="1800" b="1" dirty="0">
                <a:solidFill>
                  <a:schemeClr val="bg1"/>
                </a:solidFill>
              </a:rPr>
              <a:t>変化</a:t>
            </a:r>
          </a:p>
        </p:txBody>
      </p:sp>
      <p:sp>
        <p:nvSpPr>
          <p:cNvPr id="29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605295" y="6525345"/>
            <a:ext cx="2311400" cy="365125"/>
          </a:xfrm>
        </p:spPr>
        <p:txBody>
          <a:bodyPr/>
          <a:lstStyle/>
          <a:p>
            <a:fld id="{D9550142-B990-490A-A107-ED7302A7FD52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709318" y="2924716"/>
            <a:ext cx="206928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旧一般</a:t>
            </a:r>
            <a:endParaRPr lang="en-US" altLang="ja-JP" sz="2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電気事業者</a:t>
            </a:r>
            <a:endParaRPr lang="en-US" altLang="ja-JP" sz="2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社）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 bwMode="auto">
          <a:xfrm>
            <a:off x="2059980" y="624881"/>
            <a:ext cx="1854302" cy="381247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今まで</a:t>
            </a:r>
          </a:p>
        </p:txBody>
      </p:sp>
      <p:sp>
        <p:nvSpPr>
          <p:cNvPr id="32" name="正方形/長方形 31"/>
          <p:cNvSpPr/>
          <p:nvPr/>
        </p:nvSpPr>
        <p:spPr bwMode="auto">
          <a:xfrm>
            <a:off x="4877690" y="620688"/>
            <a:ext cx="1854302" cy="381247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現状</a:t>
            </a: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7660602" y="607988"/>
            <a:ext cx="1854302" cy="381247"/>
          </a:xfrm>
          <a:prstGeom prst="rect">
            <a:avLst/>
          </a:prstGeom>
          <a:solidFill>
            <a:schemeClr val="accent4"/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将来</a:t>
            </a:r>
          </a:p>
        </p:txBody>
      </p:sp>
    </p:spTree>
    <p:extLst>
      <p:ext uri="{BB962C8B-B14F-4D97-AF65-F5344CB8AC3E}">
        <p14:creationId xmlns:p14="http://schemas.microsoft.com/office/powerpoint/2010/main" val="2098946898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25</TotalTime>
  <Words>339</Words>
  <Application>Microsoft Office PowerPoint</Application>
  <PresentationFormat>A4 210 x 297 mm</PresentationFormat>
  <Paragraphs>101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10</cp:revision>
  <cp:lastPrinted>2018-03-30T02:21:52Z</cp:lastPrinted>
  <dcterms:created xsi:type="dcterms:W3CDTF">2018-04-23T05:51:57Z</dcterms:created>
  <dcterms:modified xsi:type="dcterms:W3CDTF">2018-04-23T06:17:28Z</dcterms:modified>
</cp:coreProperties>
</file>