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0" r:id="rId2"/>
    <p:sldId id="261" r:id="rId3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2" autoAdjust="0"/>
    <p:restoredTop sz="94647" autoAdjust="0"/>
  </p:normalViewPr>
  <p:slideViewPr>
    <p:cSldViewPr>
      <p:cViewPr varScale="1">
        <p:scale>
          <a:sx n="59" d="100"/>
          <a:sy n="59" d="100"/>
        </p:scale>
        <p:origin x="204" y="6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ja-JP" altLang="en-US" smtClean="0"/>
              <a:t>機密性○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813628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2019/6/17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角丸四角形 57"/>
          <p:cNvSpPr/>
          <p:nvPr/>
        </p:nvSpPr>
        <p:spPr>
          <a:xfrm>
            <a:off x="92403" y="1612628"/>
            <a:ext cx="2392030" cy="833261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/>
          </a:p>
        </p:txBody>
      </p:sp>
      <p:sp>
        <p:nvSpPr>
          <p:cNvPr id="60" name="角丸四角形 59"/>
          <p:cNvSpPr/>
          <p:nvPr/>
        </p:nvSpPr>
        <p:spPr>
          <a:xfrm>
            <a:off x="92403" y="2651575"/>
            <a:ext cx="2392030" cy="833261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/>
          </a:p>
        </p:txBody>
      </p:sp>
      <p:sp>
        <p:nvSpPr>
          <p:cNvPr id="64" name="角丸四角形 63"/>
          <p:cNvSpPr/>
          <p:nvPr/>
        </p:nvSpPr>
        <p:spPr>
          <a:xfrm>
            <a:off x="92403" y="3659687"/>
            <a:ext cx="2392030" cy="833261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/>
          </a:p>
        </p:txBody>
      </p:sp>
      <p:sp>
        <p:nvSpPr>
          <p:cNvPr id="23" name="角丸四角形 22"/>
          <p:cNvSpPr/>
          <p:nvPr/>
        </p:nvSpPr>
        <p:spPr>
          <a:xfrm>
            <a:off x="92403" y="4661667"/>
            <a:ext cx="2392030" cy="833261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/>
          </a:p>
        </p:txBody>
      </p:sp>
      <p:graphicFrame>
        <p:nvGraphicFramePr>
          <p:cNvPr id="66" name="表 65"/>
          <p:cNvGraphicFramePr>
            <a:graphicFrameLocks noGrp="1"/>
          </p:cNvGraphicFramePr>
          <p:nvPr>
            <p:extLst/>
          </p:nvPr>
        </p:nvGraphicFramePr>
        <p:xfrm>
          <a:off x="0" y="1066716"/>
          <a:ext cx="7382076" cy="45502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767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2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178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3134">
                <a:tc>
                  <a:txBody>
                    <a:bodyPr/>
                    <a:lstStyle/>
                    <a:p>
                      <a:pPr algn="ctr"/>
                      <a:endParaRPr kumimoji="1" lang="ja-JP" altLang="en-US" sz="1600" u="none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2010</a:t>
                      </a:r>
                      <a:r>
                        <a:rPr kumimoji="1" lang="ja-JP" altLang="en-US" sz="2400" b="1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kumimoji="1" lang="en-US" altLang="ja-JP" sz="2400" b="1" u="none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b="0" u="none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2016</a:t>
                      </a:r>
                      <a:r>
                        <a:rPr kumimoji="1" lang="ja-JP" altLang="en-US" sz="2400" b="1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kumimoji="1" lang="ja-JP" altLang="en-US" sz="2000" b="1" u="none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32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再エネ比率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14%</a:t>
                      </a:r>
                      <a:endParaRPr kumimoji="1" lang="ja-JP" altLang="en-US" sz="28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29%</a:t>
                      </a:r>
                      <a:endParaRPr kumimoji="1" lang="ja-JP" altLang="en-US" sz="28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32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ガス火力</a:t>
                      </a:r>
                      <a:endParaRPr kumimoji="1" lang="en-US" altLang="ja-JP" sz="20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設備利用率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43%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32%</a:t>
                      </a:r>
                      <a:endParaRPr kumimoji="1" lang="ja-JP" altLang="en-US" sz="28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32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平均スポット価格</a:t>
                      </a:r>
                      <a:endParaRPr kumimoji="1" lang="en-US" altLang="ja-JP" sz="20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€</a:t>
                      </a:r>
                      <a:r>
                        <a:rPr kumimoji="1" lang="en-US" altLang="ja-JP" sz="20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/MWh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44</a:t>
                      </a:r>
                      <a:r>
                        <a:rPr kumimoji="1" lang="ja-JP" altLang="en-US" sz="2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</a:t>
                      </a:r>
                      <a:r>
                        <a:rPr kumimoji="1" lang="ja-JP" altLang="en-US" sz="2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€ </a:t>
                      </a:r>
                      <a:endParaRPr kumimoji="1" lang="ja-JP" altLang="en-US" sz="28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32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スポット価格の変動幅</a:t>
                      </a:r>
                      <a:endParaRPr kumimoji="1" lang="en-US" altLang="ja-JP" sz="20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（変動係数</a:t>
                      </a:r>
                      <a:r>
                        <a:rPr kumimoji="1" lang="en-US" altLang="ja-JP" sz="1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:σ/</a:t>
                      </a:r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平均）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en-US" altLang="ja-JP" sz="2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en-US" altLang="ja-JP" sz="2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%</a:t>
                      </a:r>
                      <a:endParaRPr kumimoji="1" lang="ja-JP" altLang="en-US" sz="28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43%</a:t>
                      </a:r>
                      <a:endParaRPr kumimoji="1" lang="en-US" altLang="ja-JP" sz="28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3" name="テキスト ボックス 62"/>
          <p:cNvSpPr txBox="1"/>
          <p:nvPr/>
        </p:nvSpPr>
        <p:spPr>
          <a:xfrm>
            <a:off x="0" y="0"/>
            <a:ext cx="9919648" cy="794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5533" tIns="42766" rIns="85533" bIns="42766">
            <a:spAutoFit/>
          </a:bodyPr>
          <a:lstStyle>
            <a:defPPr>
              <a:defRPr lang="ja-JP"/>
            </a:defPPr>
            <a:lvl1pPr defTabSz="665964">
              <a:tabLst>
                <a:tab pos="628650" algn="l"/>
              </a:tabLst>
              <a:defRPr kumimoji="0" sz="2200" b="1" ker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1168400" indent="-1168400"/>
            <a:r>
              <a:rPr lang="ja-JP" altLang="en-US" sz="2300" dirty="0" smtClean="0"/>
              <a:t>限界</a:t>
            </a:r>
            <a:r>
              <a:rPr lang="ja-JP" altLang="en-US" sz="2300" dirty="0"/>
              <a:t>費用ゼロの再エネ普及で火力利用率が低下し、大型電源の</a:t>
            </a:r>
            <a:r>
              <a:rPr lang="ja-JP" altLang="en-US" sz="2300" dirty="0" smtClean="0"/>
              <a:t>採算性が悪化。</a:t>
            </a:r>
            <a:endParaRPr lang="en-US" altLang="ja-JP" sz="2300" dirty="0" smtClean="0"/>
          </a:p>
          <a:p>
            <a:pPr marL="1168400" indent="-1168400"/>
            <a:r>
              <a:rPr lang="ja-JP" altLang="en-US" sz="2300" dirty="0"/>
              <a:t>スポット価格の乱高下により投資の予見可能性が低下。</a:t>
            </a: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6589916" y="3381296"/>
            <a:ext cx="18852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採算性が悪化</a:t>
            </a:r>
            <a:endParaRPr lang="en-US" altLang="ja-JP" sz="1600" b="1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￬</a:t>
            </a:r>
            <a:endParaRPr lang="en-US" altLang="ja-JP" sz="1600" b="1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新規電源投資が</a:t>
            </a:r>
            <a:endParaRPr lang="en-US" altLang="ja-JP" sz="1600" b="1" dirty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より困難に</a:t>
            </a:r>
            <a:endParaRPr lang="en-US" altLang="ja-JP" sz="1600" b="1" dirty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↑</a:t>
            </a:r>
            <a:endParaRPr lang="en-US" altLang="ja-JP" sz="16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4" name="下矢印 83"/>
          <p:cNvSpPr/>
          <p:nvPr/>
        </p:nvSpPr>
        <p:spPr>
          <a:xfrm rot="16200000">
            <a:off x="4337029" y="2342672"/>
            <a:ext cx="893239" cy="1323247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4205525" y="2834471"/>
            <a:ext cx="9295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▲</a:t>
            </a:r>
            <a:r>
              <a:rPr lang="en-US" altLang="ja-JP" sz="1600" b="1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11%</a:t>
            </a:r>
          </a:p>
        </p:txBody>
      </p:sp>
      <p:sp>
        <p:nvSpPr>
          <p:cNvPr id="115" name="下矢印 114"/>
          <p:cNvSpPr/>
          <p:nvPr/>
        </p:nvSpPr>
        <p:spPr>
          <a:xfrm rot="16200000">
            <a:off x="4333645" y="1323989"/>
            <a:ext cx="893239" cy="1323246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4202142" y="1815787"/>
            <a:ext cx="9295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+15%</a:t>
            </a:r>
          </a:p>
        </p:txBody>
      </p:sp>
      <p:sp>
        <p:nvSpPr>
          <p:cNvPr id="117" name="下矢印 116"/>
          <p:cNvSpPr/>
          <p:nvPr/>
        </p:nvSpPr>
        <p:spPr>
          <a:xfrm rot="16200000">
            <a:off x="4337029" y="3350784"/>
            <a:ext cx="893239" cy="1323247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3976420" y="3842583"/>
            <a:ext cx="12212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▲</a:t>
            </a:r>
            <a:r>
              <a:rPr lang="en-US" altLang="ja-JP" sz="1600" b="1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600" b="1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€</a:t>
            </a:r>
            <a:endParaRPr lang="en-US" altLang="ja-JP" sz="1600" b="1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291149" y="1052736"/>
            <a:ext cx="21178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ドイツの現象</a:t>
            </a: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5321255" y="5543654"/>
            <a:ext cx="412164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※2010, 2016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年の原油価格</a:t>
            </a:r>
            <a: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(WTI)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はそれぞれ</a:t>
            </a:r>
            <a: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$79/</a:t>
            </a:r>
            <a:r>
              <a:rPr lang="en-US" altLang="ja-JP" sz="1100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bbl</a:t>
            </a:r>
            <a: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 $43/</a:t>
            </a:r>
            <a:r>
              <a:rPr lang="en-US" altLang="ja-JP" sz="1100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bbl</a:t>
            </a:r>
            <a:endParaRPr lang="ja-JP" altLang="en-US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角丸四角形 2"/>
          <p:cNvSpPr/>
          <p:nvPr/>
        </p:nvSpPr>
        <p:spPr bwMode="auto">
          <a:xfrm>
            <a:off x="5595630" y="2562464"/>
            <a:ext cx="1077054" cy="1867420"/>
          </a:xfrm>
          <a:prstGeom prst="roundRect">
            <a:avLst/>
          </a:prstGeom>
          <a:noFill/>
          <a:ln w="19050">
            <a:solidFill>
              <a:schemeClr val="accent1">
                <a:lumMod val="75000"/>
              </a:schemeClr>
            </a:solidFill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469613" y="6639163"/>
            <a:ext cx="80738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（出典）</a:t>
            </a:r>
            <a:r>
              <a:rPr lang="pt-BR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ENTSO-E, AG Energiebilanzen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等より資源エネルギー庁作成</a:t>
            </a:r>
            <a:endParaRPr lang="en-US" altLang="ja-JP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66296" y="3171840"/>
            <a:ext cx="14782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 smtClean="0">
                <a:solidFill>
                  <a:schemeClr val="tx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×</a:t>
            </a:r>
            <a:r>
              <a:rPr kumimoji="1" lang="ja-JP" altLang="en-US" sz="3600" b="1" dirty="0" smtClean="0">
                <a:solidFill>
                  <a:schemeClr val="tx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→</a:t>
            </a:r>
            <a:endParaRPr kumimoji="1" lang="ja-JP" altLang="en-US" sz="3600" b="1" dirty="0">
              <a:solidFill>
                <a:schemeClr val="tx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下矢印 23"/>
          <p:cNvSpPr/>
          <p:nvPr/>
        </p:nvSpPr>
        <p:spPr>
          <a:xfrm rot="16200000">
            <a:off x="4315012" y="4377050"/>
            <a:ext cx="893239" cy="1323247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220924" y="4867652"/>
            <a:ext cx="9295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+12%</a:t>
            </a:r>
            <a:endParaRPr lang="en-US" altLang="ja-JP" sz="16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 bwMode="auto">
          <a:xfrm>
            <a:off x="5620340" y="4604734"/>
            <a:ext cx="1077054" cy="873737"/>
          </a:xfrm>
          <a:prstGeom prst="roundRect">
            <a:avLst/>
          </a:prstGeom>
          <a:noFill/>
          <a:ln w="19050">
            <a:solidFill>
              <a:srgbClr val="C00000"/>
            </a:solidFill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621884" y="4635817"/>
            <a:ext cx="21136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変動が大きくなり</a:t>
            </a:r>
            <a:endParaRPr lang="en-US" altLang="ja-JP" sz="16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予見性が</a:t>
            </a:r>
            <a:r>
              <a:rPr lang="ja-JP" altLang="en-US" sz="1600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低下、</a:t>
            </a:r>
            <a:endParaRPr lang="en-US" altLang="ja-JP" sz="1600" b="1" dirty="0" smtClean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リスクプレミアム</a:t>
            </a:r>
            <a:r>
              <a:rPr lang="ja-JP" altLang="en-US" sz="16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上昇</a:t>
            </a:r>
            <a:endParaRPr lang="en-US" altLang="ja-JP" sz="16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星 32 4"/>
          <p:cNvSpPr/>
          <p:nvPr/>
        </p:nvSpPr>
        <p:spPr bwMode="auto">
          <a:xfrm>
            <a:off x="8427822" y="3496073"/>
            <a:ext cx="1539124" cy="1221843"/>
          </a:xfrm>
          <a:prstGeom prst="star32">
            <a:avLst/>
          </a:prstGeom>
          <a:solidFill>
            <a:schemeClr val="accent3">
              <a:lumMod val="50000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800" b="1" dirty="0">
                <a:solidFill>
                  <a:schemeClr val="bg1"/>
                </a:solidFill>
              </a:rPr>
              <a:t>将来の</a:t>
            </a:r>
            <a:endParaRPr kumimoji="0" lang="en-US" altLang="ja-JP" sz="1800" b="1" dirty="0">
              <a:solidFill>
                <a:schemeClr val="bg1"/>
              </a:solidFill>
            </a:endParaRPr>
          </a:p>
          <a:p>
            <a:pPr algn="ctr"/>
            <a:r>
              <a:rPr kumimoji="0" lang="ja-JP" altLang="en-US" b="1" dirty="0">
                <a:solidFill>
                  <a:schemeClr val="bg1"/>
                </a:solidFill>
              </a:rPr>
              <a:t>価格高騰</a:t>
            </a:r>
            <a:endParaRPr kumimoji="0" lang="en-US" altLang="ja-JP" b="1" dirty="0">
              <a:solidFill>
                <a:schemeClr val="bg1"/>
              </a:solidFill>
            </a:endParaRPr>
          </a:p>
          <a:p>
            <a:pPr algn="ctr"/>
            <a:r>
              <a:rPr kumimoji="0" lang="ja-JP" altLang="en-US" b="1" dirty="0">
                <a:solidFill>
                  <a:schemeClr val="bg1"/>
                </a:solidFill>
              </a:rPr>
              <a:t>リスク</a:t>
            </a:r>
            <a:endParaRPr kumimoji="0" lang="ja-JP" altLang="en-US" sz="1800" b="1" dirty="0">
              <a:solidFill>
                <a:schemeClr val="bg1"/>
              </a:solidFill>
            </a:endParaRPr>
          </a:p>
        </p:txBody>
      </p:sp>
      <p:sp>
        <p:nvSpPr>
          <p:cNvPr id="6" name="右矢印 5"/>
          <p:cNvSpPr/>
          <p:nvPr/>
        </p:nvSpPr>
        <p:spPr bwMode="auto">
          <a:xfrm>
            <a:off x="8296900" y="3779519"/>
            <a:ext cx="162454" cy="650365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29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605295" y="6525345"/>
            <a:ext cx="2311400" cy="365125"/>
          </a:xfrm>
        </p:spPr>
        <p:txBody>
          <a:bodyPr/>
          <a:lstStyle/>
          <a:p>
            <a:fld id="{D9550142-B990-490A-A107-ED7302A7FD52}" type="slidenum">
              <a:rPr kumimoji="1" lang="ja-JP" altLang="en-US" smtClean="0"/>
              <a:t>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82894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テキスト ボックス 36"/>
          <p:cNvSpPr txBox="1"/>
          <p:nvPr/>
        </p:nvSpPr>
        <p:spPr>
          <a:xfrm>
            <a:off x="1466764" y="1993805"/>
            <a:ext cx="1152000" cy="124649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本体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・再エネ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・配電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・小売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原子力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ドイツのみ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720752" y="1993805"/>
            <a:ext cx="1152000" cy="12926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Uniper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・火力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・水力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トレーディング</a:t>
            </a:r>
            <a:endParaRPr kumimoji="1"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・原子力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国外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kumimoji="1" lang="ja-JP" altLang="en-US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472540" y="1628800"/>
            <a:ext cx="24218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E.ON(</a:t>
            </a:r>
            <a:r>
              <a:rPr lang="ja-JP" altLang="en-US" sz="16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独</a:t>
            </a:r>
            <a:r>
              <a:rPr lang="en-US" altLang="ja-JP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kumimoji="1" lang="ja-JP" altLang="en-US" sz="16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1" name="上カーブ矢印 40"/>
          <p:cNvSpPr/>
          <p:nvPr/>
        </p:nvSpPr>
        <p:spPr bwMode="auto">
          <a:xfrm>
            <a:off x="2421632" y="3270441"/>
            <a:ext cx="576064" cy="225897"/>
          </a:xfrm>
          <a:prstGeom prst="curvedUpArrow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256026" y="3271917"/>
            <a:ext cx="8856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切り離し</a:t>
            </a:r>
            <a:endParaRPr kumimoji="1" lang="ja-JP" altLang="en-US" sz="12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6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28</TotalTime>
  <Words>177</Words>
  <Application>Microsoft Office PowerPoint</Application>
  <PresentationFormat>A4 210 x 297 mm</PresentationFormat>
  <Paragraphs>54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ＭＳ Ｐゴシック</vt:lpstr>
      <vt:lpstr>メイリオ</vt:lpstr>
      <vt:lpstr>Arial</vt:lpstr>
      <vt:lpstr>Calibri</vt:lpstr>
      <vt:lpstr>Wingdings</vt:lpstr>
      <vt:lpstr>【機○・記載例なし】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11</cp:revision>
  <cp:lastPrinted>2018-03-30T02:21:52Z</cp:lastPrinted>
  <dcterms:created xsi:type="dcterms:W3CDTF">2018-04-23T05:51:57Z</dcterms:created>
  <dcterms:modified xsi:type="dcterms:W3CDTF">2019-06-17T02:44:54Z</dcterms:modified>
</cp:coreProperties>
</file>