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59" d="100"/>
          <a:sy n="59" d="100"/>
        </p:scale>
        <p:origin x="204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1362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角丸四角形 57"/>
          <p:cNvSpPr/>
          <p:nvPr/>
        </p:nvSpPr>
        <p:spPr>
          <a:xfrm>
            <a:off x="92403" y="1612628"/>
            <a:ext cx="2392030" cy="833261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/>
          </a:p>
        </p:txBody>
      </p:sp>
      <p:sp>
        <p:nvSpPr>
          <p:cNvPr id="60" name="角丸四角形 59"/>
          <p:cNvSpPr/>
          <p:nvPr/>
        </p:nvSpPr>
        <p:spPr>
          <a:xfrm>
            <a:off x="92403" y="2651575"/>
            <a:ext cx="2392030" cy="833261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/>
          </a:p>
        </p:txBody>
      </p:sp>
      <p:sp>
        <p:nvSpPr>
          <p:cNvPr id="64" name="角丸四角形 63"/>
          <p:cNvSpPr/>
          <p:nvPr/>
        </p:nvSpPr>
        <p:spPr>
          <a:xfrm>
            <a:off x="92403" y="3659687"/>
            <a:ext cx="2392030" cy="83326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/>
          </a:p>
        </p:txBody>
      </p:sp>
      <p:sp>
        <p:nvSpPr>
          <p:cNvPr id="23" name="角丸四角形 22"/>
          <p:cNvSpPr/>
          <p:nvPr/>
        </p:nvSpPr>
        <p:spPr>
          <a:xfrm>
            <a:off x="92403" y="4661667"/>
            <a:ext cx="2392030" cy="83326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/>
          </p:nvPr>
        </p:nvGraphicFramePr>
        <p:xfrm>
          <a:off x="0" y="1066716"/>
          <a:ext cx="7382076" cy="4550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6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7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134">
                <a:tc>
                  <a:txBody>
                    <a:bodyPr/>
                    <a:lstStyle/>
                    <a:p>
                      <a:pPr algn="ctr"/>
                      <a:endParaRPr kumimoji="1" lang="ja-JP" altLang="en-US" sz="1600" u="none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2010</a:t>
                      </a:r>
                      <a:r>
                        <a:rPr kumimoji="1" lang="ja-JP" altLang="en-US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24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2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20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再エネ比率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14%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29%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ガス火力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設備利用率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32%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平均スポット価格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€</a:t>
                      </a:r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/MWh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€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€ 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スポット価格の変動幅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（変動係数</a:t>
                      </a: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:σ/</a:t>
                      </a: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平均）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%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43%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0" y="0"/>
            <a:ext cx="9919648" cy="79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168400" indent="-1168400"/>
            <a:r>
              <a:rPr lang="ja-JP" altLang="en-US" sz="2300" dirty="0" smtClean="0"/>
              <a:t>限界</a:t>
            </a:r>
            <a:r>
              <a:rPr lang="ja-JP" altLang="en-US" sz="2300" dirty="0"/>
              <a:t>費用ゼロの再エネ普及で火力利用率が低下し、大型電源の</a:t>
            </a:r>
            <a:r>
              <a:rPr lang="ja-JP" altLang="en-US" sz="2300" dirty="0" smtClean="0"/>
              <a:t>採算性が悪化。</a:t>
            </a:r>
            <a:endParaRPr lang="en-US" altLang="ja-JP" sz="2300" dirty="0" smtClean="0"/>
          </a:p>
          <a:p>
            <a:pPr marL="1168400" indent="-1168400"/>
            <a:r>
              <a:rPr lang="ja-JP" altLang="en-US" sz="2300" dirty="0"/>
              <a:t>スポット価格の乱高下により投資の予見可能性が低下。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89916" y="3381296"/>
            <a:ext cx="18852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採算性が悪化</a:t>
            </a:r>
            <a:endParaRPr lang="en-US" altLang="ja-JP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￬</a:t>
            </a:r>
            <a:endParaRPr lang="en-US" altLang="ja-JP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新規電源投資が</a:t>
            </a:r>
            <a:endParaRPr lang="en-US" altLang="ja-JP" sz="1600" b="1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より困難に</a:t>
            </a:r>
            <a:endParaRPr lang="en-US" altLang="ja-JP" sz="1600" b="1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下矢印 83"/>
          <p:cNvSpPr/>
          <p:nvPr/>
        </p:nvSpPr>
        <p:spPr>
          <a:xfrm rot="16200000">
            <a:off x="4337029" y="2342672"/>
            <a:ext cx="893239" cy="132324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205525" y="2834471"/>
            <a:ext cx="92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11%</a:t>
            </a:r>
          </a:p>
        </p:txBody>
      </p:sp>
      <p:sp>
        <p:nvSpPr>
          <p:cNvPr id="115" name="下矢印 114"/>
          <p:cNvSpPr/>
          <p:nvPr/>
        </p:nvSpPr>
        <p:spPr>
          <a:xfrm rot="16200000">
            <a:off x="4333645" y="1323989"/>
            <a:ext cx="893239" cy="132324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202142" y="1815787"/>
            <a:ext cx="92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+15%</a:t>
            </a:r>
          </a:p>
        </p:txBody>
      </p:sp>
      <p:sp>
        <p:nvSpPr>
          <p:cNvPr id="117" name="下矢印 116"/>
          <p:cNvSpPr/>
          <p:nvPr/>
        </p:nvSpPr>
        <p:spPr>
          <a:xfrm rot="16200000">
            <a:off x="4337029" y="3350784"/>
            <a:ext cx="893239" cy="132324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976420" y="3842583"/>
            <a:ext cx="1221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</a:t>
            </a:r>
            <a:r>
              <a:rPr lang="en-US" altLang="ja-JP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€</a:t>
            </a:r>
            <a:endParaRPr lang="en-US" altLang="ja-JP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91149" y="1052736"/>
            <a:ext cx="2117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ドイツの現象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321255" y="5543654"/>
            <a:ext cx="41216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※2010, 2016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年の原油価格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(WTI)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はそれぞれ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$79/</a:t>
            </a:r>
            <a:r>
              <a:rPr lang="en-US" altLang="ja-JP" sz="1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bbl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$43/</a:t>
            </a:r>
            <a:r>
              <a:rPr lang="en-US" altLang="ja-JP" sz="1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bbl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5595630" y="2562464"/>
            <a:ext cx="1077054" cy="186742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69613" y="6639163"/>
            <a:ext cx="8073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（出典）</a:t>
            </a:r>
            <a:r>
              <a:rPr lang="pt-BR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ENTSO-E, AG Energiebilanzen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等より資源エネルギー庁作成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66296" y="3171840"/>
            <a:ext cx="1478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kumimoji="1" lang="ja-JP" altLang="en-US" sz="3600" b="1" dirty="0" smtClean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</a:t>
            </a:r>
            <a:endParaRPr kumimoji="1" lang="ja-JP" altLang="en-US" sz="3600" b="1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下矢印 23"/>
          <p:cNvSpPr/>
          <p:nvPr/>
        </p:nvSpPr>
        <p:spPr>
          <a:xfrm rot="16200000">
            <a:off x="4315012" y="4377050"/>
            <a:ext cx="893239" cy="132324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20924" y="4867652"/>
            <a:ext cx="92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+12%</a:t>
            </a:r>
            <a:endParaRPr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5620340" y="4604734"/>
            <a:ext cx="1077054" cy="873737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21884" y="4635817"/>
            <a:ext cx="2113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変動が大きくなり</a:t>
            </a:r>
            <a:endParaRPr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予見性が</a:t>
            </a:r>
            <a:r>
              <a:rPr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低下、</a:t>
            </a:r>
            <a:endParaRPr lang="en-US" altLang="ja-JP" sz="16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リスクプレミアム</a:t>
            </a:r>
            <a:r>
              <a:rPr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上昇</a:t>
            </a:r>
            <a:endParaRPr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星 32 4"/>
          <p:cNvSpPr/>
          <p:nvPr/>
        </p:nvSpPr>
        <p:spPr bwMode="auto">
          <a:xfrm>
            <a:off x="8427822" y="3496073"/>
            <a:ext cx="1539124" cy="1221843"/>
          </a:xfrm>
          <a:prstGeom prst="star32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b="1" dirty="0">
                <a:solidFill>
                  <a:schemeClr val="bg1"/>
                </a:solidFill>
              </a:rPr>
              <a:t>将来の</a:t>
            </a:r>
            <a:endParaRPr kumimoji="0" lang="en-US" altLang="ja-JP" sz="1800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価格高騰</a:t>
            </a:r>
            <a:endParaRPr kumimoji="0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リスク</a:t>
            </a:r>
            <a:endParaRPr kumimoji="0"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右矢印 5"/>
          <p:cNvSpPr/>
          <p:nvPr/>
        </p:nvSpPr>
        <p:spPr bwMode="auto">
          <a:xfrm>
            <a:off x="8296900" y="3779519"/>
            <a:ext cx="162454" cy="6503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89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1466764" y="1993805"/>
            <a:ext cx="1152000" cy="12464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本体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・再エネ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・配電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・小売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ドイツのみ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720752" y="1993805"/>
            <a:ext cx="115200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Uniper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・火力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・水力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トレーディング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・原子力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国外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72540" y="1628800"/>
            <a:ext cx="24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E.ON(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上カーブ矢印 40"/>
          <p:cNvSpPr/>
          <p:nvPr/>
        </p:nvSpPr>
        <p:spPr bwMode="auto">
          <a:xfrm>
            <a:off x="2421632" y="3270441"/>
            <a:ext cx="576064" cy="225897"/>
          </a:xfrm>
          <a:prstGeom prst="curvedUp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56026" y="3271917"/>
            <a:ext cx="885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切り離し</a:t>
            </a:r>
            <a:endParaRPr kumimoji="1"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</TotalTime>
  <Words>177</Words>
  <Application>Microsoft Office PowerPoint</Application>
  <PresentationFormat>A4 210 x 297 mm</PresentationFormat>
  <Paragraphs>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11</cp:revision>
  <cp:lastPrinted>2018-03-30T02:21:52Z</cp:lastPrinted>
  <dcterms:created xsi:type="dcterms:W3CDTF">2018-04-23T05:51:57Z</dcterms:created>
  <dcterms:modified xsi:type="dcterms:W3CDTF">2019-06-17T02:44:54Z</dcterms:modified>
</cp:coreProperties>
</file>