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2" autoAdjust="0"/>
    <p:restoredTop sz="94647" autoAdjust="0"/>
  </p:normalViewPr>
  <p:slideViewPr>
    <p:cSldViewPr>
      <p:cViewPr varScale="1">
        <p:scale>
          <a:sx n="113" d="100"/>
          <a:sy n="113" d="100"/>
        </p:scale>
        <p:origin x="1327" y="75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2018/4/25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テキスト ボックス 183"/>
          <p:cNvSpPr txBox="1"/>
          <p:nvPr/>
        </p:nvSpPr>
        <p:spPr>
          <a:xfrm>
            <a:off x="3568613" y="6582985"/>
            <a:ext cx="60055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（出所）</a:t>
            </a:r>
            <a: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IEA CO2 emissions from fuel combustion 2017, 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総合エネルギー統計より作成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8" name="正方形/長方形 157"/>
          <p:cNvSpPr/>
          <p:nvPr/>
        </p:nvSpPr>
        <p:spPr bwMode="auto">
          <a:xfrm>
            <a:off x="6364760" y="5185592"/>
            <a:ext cx="1142280" cy="439434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67" name="正方形/長方形 166"/>
          <p:cNvSpPr/>
          <p:nvPr/>
        </p:nvSpPr>
        <p:spPr bwMode="auto">
          <a:xfrm>
            <a:off x="4903712" y="5179913"/>
            <a:ext cx="1142280" cy="439434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68" name="正方形/長方形 167"/>
          <p:cNvSpPr/>
          <p:nvPr/>
        </p:nvSpPr>
        <p:spPr bwMode="auto">
          <a:xfrm>
            <a:off x="6385968" y="1280120"/>
            <a:ext cx="1142280" cy="56313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69" name="正方形/長方形 168"/>
          <p:cNvSpPr/>
          <p:nvPr/>
        </p:nvSpPr>
        <p:spPr bwMode="auto">
          <a:xfrm>
            <a:off x="4917408" y="1281691"/>
            <a:ext cx="1142280" cy="56313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70" name="正方形/長方形 169"/>
          <p:cNvSpPr/>
          <p:nvPr/>
        </p:nvSpPr>
        <p:spPr bwMode="auto">
          <a:xfrm>
            <a:off x="2741640" y="1264651"/>
            <a:ext cx="1142280" cy="56313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71" name="正方形/長方形 170"/>
          <p:cNvSpPr/>
          <p:nvPr/>
        </p:nvSpPr>
        <p:spPr bwMode="auto">
          <a:xfrm>
            <a:off x="1307088" y="1251189"/>
            <a:ext cx="1142280" cy="56313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74" name="正方形/長方形 173"/>
          <p:cNvSpPr/>
          <p:nvPr/>
        </p:nvSpPr>
        <p:spPr bwMode="auto">
          <a:xfrm>
            <a:off x="150513" y="2099496"/>
            <a:ext cx="1105811" cy="1349003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ja-JP" altLang="en-US" b="1" dirty="0">
                <a:solidFill>
                  <a:schemeClr val="bg1"/>
                </a:solidFill>
              </a:rPr>
              <a:t>安定</a:t>
            </a:r>
            <a:endParaRPr kumimoji="0" lang="en-US" altLang="ja-JP" b="1" dirty="0">
              <a:solidFill>
                <a:schemeClr val="bg1"/>
              </a:solidFill>
            </a:endParaRPr>
          </a:p>
          <a:p>
            <a:pPr algn="ctr"/>
            <a:r>
              <a:rPr kumimoji="0" lang="ja-JP" altLang="en-US" b="1" dirty="0">
                <a:solidFill>
                  <a:schemeClr val="bg1"/>
                </a:solidFill>
              </a:rPr>
              <a:t>ゼロエミ</a:t>
            </a:r>
            <a:endParaRPr kumimoji="0" lang="en-US" altLang="ja-JP" b="1" dirty="0">
              <a:solidFill>
                <a:schemeClr val="bg1"/>
              </a:solidFill>
            </a:endParaRPr>
          </a:p>
        </p:txBody>
      </p:sp>
      <p:sp>
        <p:nvSpPr>
          <p:cNvPr id="175" name="正方形/長方形 174"/>
          <p:cNvSpPr/>
          <p:nvPr/>
        </p:nvSpPr>
        <p:spPr bwMode="auto">
          <a:xfrm>
            <a:off x="1281598" y="461596"/>
            <a:ext cx="8497078" cy="386776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b="1" dirty="0">
                <a:solidFill>
                  <a:schemeClr val="bg1"/>
                </a:solidFill>
              </a:rPr>
              <a:t>EU</a:t>
            </a:r>
            <a:r>
              <a:rPr kumimoji="0" lang="ja-JP" altLang="en-US" b="1" dirty="0">
                <a:solidFill>
                  <a:schemeClr val="bg1"/>
                </a:solidFill>
              </a:rPr>
              <a:t>主要国・日本の</a:t>
            </a:r>
            <a:r>
              <a:rPr kumimoji="0" lang="en-US" altLang="ja-JP" b="1" dirty="0">
                <a:solidFill>
                  <a:schemeClr val="bg1"/>
                </a:solidFill>
              </a:rPr>
              <a:t>CO2</a:t>
            </a:r>
            <a:r>
              <a:rPr kumimoji="0" lang="ja-JP" altLang="en-US" b="1" dirty="0">
                <a:solidFill>
                  <a:schemeClr val="bg1"/>
                </a:solidFill>
              </a:rPr>
              <a:t>排出係数と発電構成 </a:t>
            </a:r>
            <a:r>
              <a:rPr kumimoji="0" lang="en-US" altLang="ja-JP" sz="1400" b="1" dirty="0">
                <a:solidFill>
                  <a:schemeClr val="bg1"/>
                </a:solidFill>
              </a:rPr>
              <a:t>(2015</a:t>
            </a:r>
            <a:r>
              <a:rPr kumimoji="0" lang="ja-JP" altLang="en-US" sz="1400" b="1" dirty="0">
                <a:solidFill>
                  <a:schemeClr val="bg1"/>
                </a:solidFill>
              </a:rPr>
              <a:t>年</a:t>
            </a:r>
            <a:r>
              <a:rPr kumimoji="0" lang="en-US" altLang="ja-JP" sz="1400" b="1" dirty="0">
                <a:solidFill>
                  <a:schemeClr val="bg1"/>
                </a:solidFill>
              </a:rPr>
              <a:t>)</a:t>
            </a:r>
            <a:endParaRPr kumimoji="0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76" name="正方形/長方形 175"/>
          <p:cNvSpPr/>
          <p:nvPr/>
        </p:nvSpPr>
        <p:spPr bwMode="auto">
          <a:xfrm>
            <a:off x="150513" y="3652813"/>
            <a:ext cx="1105811" cy="134900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ja-JP" altLang="en-US" b="1" dirty="0">
                <a:solidFill>
                  <a:schemeClr val="bg1"/>
                </a:solidFill>
              </a:rPr>
              <a:t>変動</a:t>
            </a:r>
            <a:endParaRPr kumimoji="0" lang="en-US" altLang="ja-JP" b="1" dirty="0">
              <a:solidFill>
                <a:schemeClr val="bg1"/>
              </a:solidFill>
            </a:endParaRPr>
          </a:p>
          <a:p>
            <a:pPr algn="ctr"/>
            <a:r>
              <a:rPr kumimoji="0" lang="ja-JP" altLang="en-US" b="1" dirty="0">
                <a:solidFill>
                  <a:schemeClr val="bg1"/>
                </a:solidFill>
              </a:rPr>
              <a:t>ゼロエミ</a:t>
            </a:r>
            <a:endParaRPr kumimoji="0" lang="en-US" altLang="ja-JP" b="1" dirty="0">
              <a:solidFill>
                <a:schemeClr val="bg1"/>
              </a:solidFill>
            </a:endParaRPr>
          </a:p>
        </p:txBody>
      </p:sp>
      <p:sp>
        <p:nvSpPr>
          <p:cNvPr id="177" name="正方形/長方形 176"/>
          <p:cNvSpPr/>
          <p:nvPr/>
        </p:nvSpPr>
        <p:spPr bwMode="auto">
          <a:xfrm>
            <a:off x="150513" y="5143220"/>
            <a:ext cx="1105811" cy="134900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ja-JP" altLang="en-US" b="1" dirty="0">
                <a:solidFill>
                  <a:schemeClr val="bg1"/>
                </a:solidFill>
              </a:rPr>
              <a:t>火力</a:t>
            </a:r>
            <a:endParaRPr kumimoji="0" lang="en-US" altLang="ja-JP" b="1" dirty="0">
              <a:solidFill>
                <a:schemeClr val="bg1"/>
              </a:solidFill>
            </a:endParaRPr>
          </a:p>
        </p:txBody>
      </p:sp>
      <p:sp>
        <p:nvSpPr>
          <p:cNvPr id="178" name="正方形/長方形 177"/>
          <p:cNvSpPr/>
          <p:nvPr/>
        </p:nvSpPr>
        <p:spPr bwMode="auto">
          <a:xfrm>
            <a:off x="1281598" y="888669"/>
            <a:ext cx="1186978" cy="1027509"/>
          </a:xfrm>
          <a:prstGeom prst="rect">
            <a:avLst/>
          </a:prstGeom>
          <a:noFill/>
          <a:ln w="9525">
            <a:solidFill>
              <a:schemeClr val="tx2">
                <a:lumMod val="50000"/>
              </a:schemeClr>
            </a:solidFill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600" b="1" dirty="0"/>
              <a:t>スウェーデン</a:t>
            </a:r>
            <a:endParaRPr kumimoji="0" lang="en-US" altLang="ja-JP" sz="1600" b="1" dirty="0"/>
          </a:p>
          <a:p>
            <a:pPr algn="ctr"/>
            <a:r>
              <a:rPr kumimoji="0" lang="en-US" altLang="ja-JP" sz="2000" b="1" dirty="0">
                <a:solidFill>
                  <a:srgbClr val="C00000"/>
                </a:solidFill>
              </a:rPr>
              <a:t>11</a:t>
            </a:r>
            <a:r>
              <a:rPr kumimoji="0" lang="en-US" altLang="ja-JP" sz="1100" b="1" dirty="0"/>
              <a:t>gCO2/kWh</a:t>
            </a:r>
          </a:p>
          <a:p>
            <a:pPr algn="ctr"/>
            <a:r>
              <a:rPr kumimoji="0" lang="en-US" altLang="ja-JP" sz="2000" b="1" dirty="0">
                <a:solidFill>
                  <a:srgbClr val="C00000"/>
                </a:solidFill>
              </a:rPr>
              <a:t>20</a:t>
            </a:r>
            <a:r>
              <a:rPr kumimoji="0" lang="ja-JP" altLang="en-US" sz="1200" b="1" dirty="0"/>
              <a:t>円</a:t>
            </a:r>
            <a:r>
              <a:rPr kumimoji="0" lang="en-US" altLang="ja-JP" sz="1200" b="1" dirty="0"/>
              <a:t>/kWh</a:t>
            </a:r>
            <a:endParaRPr kumimoji="0" lang="ja-JP" altLang="en-US" sz="1200" b="1" dirty="0"/>
          </a:p>
        </p:txBody>
      </p:sp>
      <p:sp>
        <p:nvSpPr>
          <p:cNvPr id="179" name="正方形/長方形 178"/>
          <p:cNvSpPr/>
          <p:nvPr/>
        </p:nvSpPr>
        <p:spPr bwMode="auto">
          <a:xfrm>
            <a:off x="2720752" y="888670"/>
            <a:ext cx="1186978" cy="1027508"/>
          </a:xfrm>
          <a:prstGeom prst="rect">
            <a:avLst/>
          </a:prstGeom>
          <a:noFill/>
          <a:ln w="9525">
            <a:solidFill>
              <a:schemeClr val="tx2">
                <a:lumMod val="50000"/>
              </a:schemeClr>
            </a:solidFill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600" b="1" dirty="0"/>
              <a:t>フランス</a:t>
            </a:r>
            <a:endParaRPr kumimoji="0" lang="en-US" altLang="ja-JP" sz="1600" b="1" dirty="0"/>
          </a:p>
          <a:p>
            <a:pPr algn="ctr"/>
            <a:r>
              <a:rPr kumimoji="0" lang="en-US" altLang="ja-JP" sz="2000" b="1" dirty="0">
                <a:solidFill>
                  <a:srgbClr val="C00000"/>
                </a:solidFill>
              </a:rPr>
              <a:t>46</a:t>
            </a:r>
            <a:r>
              <a:rPr kumimoji="0" lang="en-US" altLang="ja-JP" sz="1100" b="1" dirty="0"/>
              <a:t>gCO2/kWh</a:t>
            </a:r>
          </a:p>
          <a:p>
            <a:pPr algn="ctr"/>
            <a:r>
              <a:rPr kumimoji="0" lang="en-US" altLang="ja-JP" sz="2000" b="1" dirty="0">
                <a:solidFill>
                  <a:srgbClr val="C00000"/>
                </a:solidFill>
              </a:rPr>
              <a:t>22</a:t>
            </a:r>
            <a:r>
              <a:rPr kumimoji="0" lang="ja-JP" altLang="en-US" sz="1200" b="1" dirty="0"/>
              <a:t>円</a:t>
            </a:r>
            <a:r>
              <a:rPr kumimoji="0" lang="en-US" altLang="ja-JP" sz="1200" b="1" dirty="0"/>
              <a:t>/kWh</a:t>
            </a:r>
            <a:endParaRPr kumimoji="0" lang="ja-JP" altLang="en-US" sz="1200" b="1" dirty="0"/>
          </a:p>
        </p:txBody>
      </p:sp>
      <p:cxnSp>
        <p:nvCxnSpPr>
          <p:cNvPr id="180" name="直線コネクタ 179"/>
          <p:cNvCxnSpPr/>
          <p:nvPr/>
        </p:nvCxnSpPr>
        <p:spPr>
          <a:xfrm>
            <a:off x="160819" y="5068144"/>
            <a:ext cx="9529246" cy="0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正方形/長方形 180"/>
          <p:cNvSpPr/>
          <p:nvPr/>
        </p:nvSpPr>
        <p:spPr bwMode="auto">
          <a:xfrm>
            <a:off x="8589692" y="894205"/>
            <a:ext cx="1186978" cy="1036771"/>
          </a:xfrm>
          <a:prstGeom prst="rect">
            <a:avLst/>
          </a:prstGeom>
          <a:noFill/>
          <a:ln w="9525">
            <a:solidFill>
              <a:schemeClr val="tx2">
                <a:lumMod val="50000"/>
              </a:schemeClr>
            </a:solidFill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600" b="1" dirty="0"/>
              <a:t>日本</a:t>
            </a:r>
            <a:endParaRPr kumimoji="0" lang="en-US" altLang="ja-JP" sz="1600" b="1" dirty="0"/>
          </a:p>
          <a:p>
            <a:pPr algn="ctr"/>
            <a:r>
              <a:rPr kumimoji="0" lang="en-US" altLang="ja-JP" sz="2000" b="1" dirty="0">
                <a:solidFill>
                  <a:srgbClr val="C00000"/>
                </a:solidFill>
              </a:rPr>
              <a:t>540</a:t>
            </a:r>
            <a:r>
              <a:rPr kumimoji="0" lang="en-US" altLang="ja-JP" sz="1100" b="1" dirty="0"/>
              <a:t>gCO2/kWh</a:t>
            </a:r>
          </a:p>
          <a:p>
            <a:pPr algn="ctr"/>
            <a:r>
              <a:rPr kumimoji="0" lang="en-US" altLang="ja-JP" sz="2000" b="1" dirty="0">
                <a:solidFill>
                  <a:srgbClr val="C00000"/>
                </a:solidFill>
              </a:rPr>
              <a:t>24</a:t>
            </a:r>
            <a:r>
              <a:rPr kumimoji="0" lang="ja-JP" altLang="en-US" sz="1200" b="1" dirty="0"/>
              <a:t>円</a:t>
            </a:r>
            <a:r>
              <a:rPr kumimoji="0" lang="en-US" altLang="ja-JP" sz="1200" b="1" dirty="0"/>
              <a:t>/kWh</a:t>
            </a:r>
            <a:endParaRPr kumimoji="0" lang="ja-JP" altLang="en-US" sz="1200" b="1" dirty="0"/>
          </a:p>
        </p:txBody>
      </p:sp>
      <p:sp>
        <p:nvSpPr>
          <p:cNvPr id="182" name="正方形/長方形 181"/>
          <p:cNvSpPr/>
          <p:nvPr/>
        </p:nvSpPr>
        <p:spPr bwMode="auto">
          <a:xfrm>
            <a:off x="4891938" y="894205"/>
            <a:ext cx="1186978" cy="1042687"/>
          </a:xfrm>
          <a:prstGeom prst="rect">
            <a:avLst/>
          </a:prstGeom>
          <a:noFill/>
          <a:ln w="9525">
            <a:solidFill>
              <a:schemeClr val="tx2">
                <a:lumMod val="50000"/>
              </a:schemeClr>
            </a:solidFill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600" b="1" dirty="0"/>
              <a:t>デンマーク</a:t>
            </a:r>
            <a:endParaRPr kumimoji="0" lang="en-US" altLang="ja-JP" sz="1600" b="1" dirty="0"/>
          </a:p>
          <a:p>
            <a:pPr algn="ctr"/>
            <a:r>
              <a:rPr kumimoji="0" lang="en-US" altLang="ja-JP" sz="2000" b="1" dirty="0">
                <a:solidFill>
                  <a:srgbClr val="C00000"/>
                </a:solidFill>
              </a:rPr>
              <a:t>174</a:t>
            </a:r>
            <a:r>
              <a:rPr kumimoji="0" lang="en-US" altLang="ja-JP" sz="1100" b="1" dirty="0"/>
              <a:t>gCO2/kWh</a:t>
            </a:r>
          </a:p>
          <a:p>
            <a:pPr algn="ctr"/>
            <a:r>
              <a:rPr kumimoji="0" lang="en-US" altLang="ja-JP" sz="2000" b="1" dirty="0">
                <a:solidFill>
                  <a:srgbClr val="C00000"/>
                </a:solidFill>
              </a:rPr>
              <a:t>41</a:t>
            </a:r>
            <a:r>
              <a:rPr kumimoji="0" lang="ja-JP" altLang="en-US" sz="1200" b="1" dirty="0"/>
              <a:t>円</a:t>
            </a:r>
            <a:r>
              <a:rPr kumimoji="0" lang="en-US" altLang="ja-JP" sz="1200" b="1" dirty="0"/>
              <a:t>/kWh</a:t>
            </a:r>
            <a:endParaRPr kumimoji="0" lang="ja-JP" altLang="en-US" sz="1200" b="1" dirty="0"/>
          </a:p>
        </p:txBody>
      </p:sp>
      <p:sp>
        <p:nvSpPr>
          <p:cNvPr id="183" name="正方形/長方形 182"/>
          <p:cNvSpPr/>
          <p:nvPr/>
        </p:nvSpPr>
        <p:spPr bwMode="auto">
          <a:xfrm>
            <a:off x="6358310" y="894205"/>
            <a:ext cx="1186978" cy="1020681"/>
          </a:xfrm>
          <a:prstGeom prst="rect">
            <a:avLst/>
          </a:prstGeom>
          <a:noFill/>
          <a:ln w="9525">
            <a:solidFill>
              <a:schemeClr val="tx2">
                <a:lumMod val="50000"/>
              </a:schemeClr>
            </a:solidFill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600" b="1" dirty="0"/>
              <a:t>ドイツ</a:t>
            </a:r>
            <a:endParaRPr kumimoji="0" lang="en-US" altLang="ja-JP" sz="1600" b="1" dirty="0"/>
          </a:p>
          <a:p>
            <a:pPr algn="ctr"/>
            <a:r>
              <a:rPr kumimoji="0" lang="en-US" altLang="ja-JP" sz="2000" b="1" dirty="0">
                <a:solidFill>
                  <a:srgbClr val="C00000"/>
                </a:solidFill>
              </a:rPr>
              <a:t>450</a:t>
            </a:r>
            <a:r>
              <a:rPr kumimoji="0" lang="en-US" altLang="ja-JP" sz="1100" b="1" dirty="0"/>
              <a:t>gCO2/kWh</a:t>
            </a:r>
          </a:p>
          <a:p>
            <a:pPr algn="ctr"/>
            <a:r>
              <a:rPr kumimoji="0" lang="en-US" altLang="ja-JP" sz="2000" b="1" dirty="0">
                <a:solidFill>
                  <a:srgbClr val="C00000"/>
                </a:solidFill>
              </a:rPr>
              <a:t>40</a:t>
            </a:r>
            <a:r>
              <a:rPr kumimoji="0" lang="ja-JP" altLang="en-US" sz="1200" b="1" dirty="0"/>
              <a:t>円</a:t>
            </a:r>
            <a:r>
              <a:rPr kumimoji="0" lang="en-US" altLang="ja-JP" sz="1200" b="1" dirty="0"/>
              <a:t>/kWh</a:t>
            </a:r>
            <a:endParaRPr kumimoji="0" lang="ja-JP" altLang="en-US" sz="1200" b="1" dirty="0"/>
          </a:p>
        </p:txBody>
      </p:sp>
      <p:sp>
        <p:nvSpPr>
          <p:cNvPr id="185" name="正方形/長方形 184"/>
          <p:cNvSpPr/>
          <p:nvPr/>
        </p:nvSpPr>
        <p:spPr bwMode="auto">
          <a:xfrm>
            <a:off x="1386779" y="2091483"/>
            <a:ext cx="1107729" cy="52443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88</a:t>
            </a:r>
            <a:r>
              <a:rPr kumimoji="0" lang="en-US" altLang="ja-JP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%</a:t>
            </a:r>
            <a:endParaRPr kumimoji="0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6" name="正方形/長方形 185"/>
          <p:cNvSpPr/>
          <p:nvPr/>
        </p:nvSpPr>
        <p:spPr bwMode="auto">
          <a:xfrm>
            <a:off x="1439564" y="2671261"/>
            <a:ext cx="874706" cy="43341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200" b="1" dirty="0"/>
              <a:t>安定再エネ</a:t>
            </a:r>
            <a:r>
              <a:rPr kumimoji="0" lang="en-US" altLang="ja-JP" sz="1200" b="1" dirty="0"/>
              <a:t>: 53%</a:t>
            </a:r>
          </a:p>
          <a:p>
            <a:pPr algn="ctr"/>
            <a:r>
              <a:rPr kumimoji="0" lang="ja-JP" altLang="en-US" sz="1200" b="1" dirty="0"/>
              <a:t>原子力：</a:t>
            </a:r>
            <a:r>
              <a:rPr kumimoji="0" lang="en-US" altLang="ja-JP" sz="1200" b="1" dirty="0"/>
              <a:t>35%</a:t>
            </a:r>
          </a:p>
        </p:txBody>
      </p:sp>
      <p:sp>
        <p:nvSpPr>
          <p:cNvPr id="187" name="大かっこ 186"/>
          <p:cNvSpPr/>
          <p:nvPr/>
        </p:nvSpPr>
        <p:spPr>
          <a:xfrm>
            <a:off x="1314860" y="2614684"/>
            <a:ext cx="1121828" cy="508742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8" name="正方形/長方形 187"/>
          <p:cNvSpPr/>
          <p:nvPr/>
        </p:nvSpPr>
        <p:spPr bwMode="auto">
          <a:xfrm>
            <a:off x="2804173" y="2102120"/>
            <a:ext cx="1107729" cy="52443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88</a:t>
            </a:r>
            <a:r>
              <a:rPr kumimoji="0" lang="en-US" altLang="ja-JP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%</a:t>
            </a:r>
            <a:endParaRPr kumimoji="0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9" name="正方形/長方形 188"/>
          <p:cNvSpPr/>
          <p:nvPr/>
        </p:nvSpPr>
        <p:spPr bwMode="auto">
          <a:xfrm>
            <a:off x="2882358" y="2681898"/>
            <a:ext cx="874706" cy="43341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200" b="1" dirty="0"/>
              <a:t>安定再エネ</a:t>
            </a:r>
            <a:r>
              <a:rPr kumimoji="0" lang="en-US" altLang="ja-JP" sz="1200" b="1" dirty="0"/>
              <a:t>: 11%</a:t>
            </a:r>
          </a:p>
          <a:p>
            <a:pPr algn="ctr"/>
            <a:r>
              <a:rPr kumimoji="0" lang="ja-JP" altLang="en-US" sz="1200" b="1" dirty="0"/>
              <a:t>原子力：</a:t>
            </a:r>
            <a:r>
              <a:rPr kumimoji="0" lang="en-US" altLang="ja-JP" sz="1200" b="1" dirty="0"/>
              <a:t>78%</a:t>
            </a:r>
          </a:p>
        </p:txBody>
      </p:sp>
      <p:sp>
        <p:nvSpPr>
          <p:cNvPr id="190" name="大かっこ 189"/>
          <p:cNvSpPr/>
          <p:nvPr/>
        </p:nvSpPr>
        <p:spPr>
          <a:xfrm>
            <a:off x="2757654" y="2625321"/>
            <a:ext cx="1121828" cy="508742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1" name="正方形/長方形 190"/>
          <p:cNvSpPr/>
          <p:nvPr/>
        </p:nvSpPr>
        <p:spPr bwMode="auto">
          <a:xfrm>
            <a:off x="4926363" y="2099497"/>
            <a:ext cx="1107729" cy="52443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kumimoji="0" lang="en-US" altLang="ja-JP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%</a:t>
            </a:r>
            <a:endParaRPr kumimoji="0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2" name="正方形/長方形 191"/>
          <p:cNvSpPr/>
          <p:nvPr/>
        </p:nvSpPr>
        <p:spPr bwMode="auto">
          <a:xfrm>
            <a:off x="5055348" y="2679275"/>
            <a:ext cx="874706" cy="43341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200" b="1" dirty="0"/>
              <a:t>安定再エネ</a:t>
            </a:r>
            <a:r>
              <a:rPr kumimoji="0" lang="en-US" altLang="ja-JP" sz="1200" b="1" dirty="0"/>
              <a:t>: 15%</a:t>
            </a:r>
          </a:p>
          <a:p>
            <a:pPr algn="ctr"/>
            <a:r>
              <a:rPr kumimoji="0" lang="ja-JP" altLang="en-US" sz="1200" b="1" dirty="0"/>
              <a:t>原子力：</a:t>
            </a:r>
            <a:r>
              <a:rPr kumimoji="0" lang="en-US" altLang="ja-JP" sz="1200" b="1" dirty="0"/>
              <a:t>0%</a:t>
            </a:r>
          </a:p>
        </p:txBody>
      </p:sp>
      <p:sp>
        <p:nvSpPr>
          <p:cNvPr id="193" name="大かっこ 192"/>
          <p:cNvSpPr/>
          <p:nvPr/>
        </p:nvSpPr>
        <p:spPr>
          <a:xfrm>
            <a:off x="4930644" y="2622698"/>
            <a:ext cx="1121828" cy="508742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4" name="正方形/長方形 193"/>
          <p:cNvSpPr/>
          <p:nvPr/>
        </p:nvSpPr>
        <p:spPr bwMode="auto">
          <a:xfrm>
            <a:off x="6411095" y="2097434"/>
            <a:ext cx="1107729" cy="52443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</a:t>
            </a:r>
            <a:r>
              <a:rPr kumimoji="0" lang="en-US" altLang="ja-JP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%</a:t>
            </a:r>
            <a:endParaRPr kumimoji="0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5" name="正方形/長方形 194"/>
          <p:cNvSpPr/>
          <p:nvPr/>
        </p:nvSpPr>
        <p:spPr bwMode="auto">
          <a:xfrm>
            <a:off x="6476580" y="2677212"/>
            <a:ext cx="874706" cy="43341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200" b="1" dirty="0"/>
              <a:t>安定再エネ</a:t>
            </a:r>
            <a:r>
              <a:rPr kumimoji="0" lang="en-US" altLang="ja-JP" sz="1200" b="1" dirty="0"/>
              <a:t>: 11%</a:t>
            </a:r>
          </a:p>
          <a:p>
            <a:pPr algn="ctr"/>
            <a:r>
              <a:rPr kumimoji="0" lang="ja-JP" altLang="en-US" sz="1200" b="1" dirty="0"/>
              <a:t>原子力：</a:t>
            </a:r>
            <a:r>
              <a:rPr kumimoji="0" lang="en-US" altLang="ja-JP" sz="1200" b="1" dirty="0"/>
              <a:t>14%</a:t>
            </a:r>
          </a:p>
        </p:txBody>
      </p:sp>
      <p:sp>
        <p:nvSpPr>
          <p:cNvPr id="196" name="大かっこ 195"/>
          <p:cNvSpPr/>
          <p:nvPr/>
        </p:nvSpPr>
        <p:spPr>
          <a:xfrm>
            <a:off x="6351876" y="2620635"/>
            <a:ext cx="1121828" cy="508742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7" name="正方形/長方形 196"/>
          <p:cNvSpPr/>
          <p:nvPr/>
        </p:nvSpPr>
        <p:spPr bwMode="auto">
          <a:xfrm>
            <a:off x="8644407" y="2099497"/>
            <a:ext cx="1107729" cy="52443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kumimoji="0" lang="en-US" altLang="ja-JP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%</a:t>
            </a:r>
            <a:endParaRPr kumimoji="0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8" name="正方形/長方形 197"/>
          <p:cNvSpPr/>
          <p:nvPr/>
        </p:nvSpPr>
        <p:spPr bwMode="auto">
          <a:xfrm>
            <a:off x="8709892" y="2679275"/>
            <a:ext cx="874706" cy="43341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200" b="1" dirty="0"/>
              <a:t>安定再エネ</a:t>
            </a:r>
            <a:r>
              <a:rPr kumimoji="0" lang="en-US" altLang="ja-JP" sz="1200" b="1" dirty="0"/>
              <a:t>: 11%</a:t>
            </a:r>
          </a:p>
          <a:p>
            <a:pPr algn="ctr"/>
            <a:r>
              <a:rPr kumimoji="0" lang="ja-JP" altLang="en-US" sz="1200" b="1" dirty="0"/>
              <a:t>原子力：</a:t>
            </a:r>
            <a:r>
              <a:rPr kumimoji="0" lang="en-US" altLang="ja-JP" sz="1200" b="1" dirty="0"/>
              <a:t>1%</a:t>
            </a:r>
          </a:p>
        </p:txBody>
      </p:sp>
      <p:sp>
        <p:nvSpPr>
          <p:cNvPr id="199" name="大かっこ 198"/>
          <p:cNvSpPr/>
          <p:nvPr/>
        </p:nvSpPr>
        <p:spPr>
          <a:xfrm>
            <a:off x="8585188" y="2622698"/>
            <a:ext cx="1121828" cy="508742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0" name="正方形/長方形 199"/>
          <p:cNvSpPr/>
          <p:nvPr/>
        </p:nvSpPr>
        <p:spPr bwMode="auto">
          <a:xfrm>
            <a:off x="1373120" y="4299426"/>
            <a:ext cx="1058395" cy="43341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200" b="1" dirty="0"/>
              <a:t>太陽光：</a:t>
            </a:r>
            <a:r>
              <a:rPr kumimoji="0" lang="en-US" altLang="ja-JP" sz="1200" b="1" dirty="0"/>
              <a:t>0%</a:t>
            </a:r>
          </a:p>
          <a:p>
            <a:pPr algn="ctr"/>
            <a:r>
              <a:rPr kumimoji="0" lang="ja-JP" altLang="en-US" sz="1200" b="1" dirty="0"/>
              <a:t>風力：</a:t>
            </a:r>
            <a:r>
              <a:rPr kumimoji="0" lang="en-US" altLang="ja-JP" sz="1200" b="1" dirty="0"/>
              <a:t>10%</a:t>
            </a:r>
          </a:p>
        </p:txBody>
      </p:sp>
      <p:sp>
        <p:nvSpPr>
          <p:cNvPr id="201" name="大かっこ 200"/>
          <p:cNvSpPr/>
          <p:nvPr/>
        </p:nvSpPr>
        <p:spPr>
          <a:xfrm>
            <a:off x="1365300" y="4242849"/>
            <a:ext cx="1046349" cy="508742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2" name="正方形/長方形 201"/>
          <p:cNvSpPr/>
          <p:nvPr/>
        </p:nvSpPr>
        <p:spPr bwMode="auto">
          <a:xfrm>
            <a:off x="1378000" y="3715456"/>
            <a:ext cx="1107729" cy="52443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kumimoji="0" lang="en-US" altLang="ja-JP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%</a:t>
            </a:r>
            <a:endParaRPr kumimoji="0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3" name="正方形/長方形 202"/>
          <p:cNvSpPr/>
          <p:nvPr/>
        </p:nvSpPr>
        <p:spPr bwMode="auto">
          <a:xfrm>
            <a:off x="2795394" y="3726093"/>
            <a:ext cx="1107729" cy="52443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kumimoji="0" lang="en-US" altLang="ja-JP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%</a:t>
            </a:r>
            <a:endParaRPr kumimoji="0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4" name="正方形/長方形 203"/>
          <p:cNvSpPr/>
          <p:nvPr/>
        </p:nvSpPr>
        <p:spPr bwMode="auto">
          <a:xfrm>
            <a:off x="4942535" y="3723470"/>
            <a:ext cx="1007026" cy="52443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51</a:t>
            </a:r>
            <a:r>
              <a:rPr kumimoji="0" lang="en-US" altLang="ja-JP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%</a:t>
            </a:r>
            <a:endParaRPr kumimoji="0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5" name="正方形/長方形 204"/>
          <p:cNvSpPr/>
          <p:nvPr/>
        </p:nvSpPr>
        <p:spPr bwMode="auto">
          <a:xfrm>
            <a:off x="6452667" y="3721407"/>
            <a:ext cx="1007026" cy="52443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</a:t>
            </a:r>
            <a:r>
              <a:rPr kumimoji="0" lang="en-US" altLang="ja-JP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%</a:t>
            </a:r>
            <a:endParaRPr kumimoji="0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6" name="正方形/長方形 205"/>
          <p:cNvSpPr/>
          <p:nvPr/>
        </p:nvSpPr>
        <p:spPr bwMode="auto">
          <a:xfrm>
            <a:off x="8635628" y="3723470"/>
            <a:ext cx="1107729" cy="52443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0" lang="en-US" altLang="ja-JP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%</a:t>
            </a:r>
            <a:endParaRPr kumimoji="0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7" name="正方形/長方形 206"/>
          <p:cNvSpPr/>
          <p:nvPr/>
        </p:nvSpPr>
        <p:spPr bwMode="auto">
          <a:xfrm>
            <a:off x="2780294" y="4299426"/>
            <a:ext cx="1058395" cy="43341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200" b="1" dirty="0"/>
              <a:t>太陽光：</a:t>
            </a:r>
            <a:r>
              <a:rPr kumimoji="0" lang="en-US" altLang="ja-JP" sz="1200" b="1" dirty="0"/>
              <a:t>1%</a:t>
            </a:r>
          </a:p>
          <a:p>
            <a:pPr algn="ctr"/>
            <a:r>
              <a:rPr kumimoji="0" lang="ja-JP" altLang="en-US" sz="1200" b="1" dirty="0"/>
              <a:t>風力：</a:t>
            </a:r>
            <a:r>
              <a:rPr kumimoji="0" lang="en-US" altLang="ja-JP" sz="1200" b="1" dirty="0"/>
              <a:t>4%</a:t>
            </a:r>
          </a:p>
        </p:txBody>
      </p:sp>
      <p:sp>
        <p:nvSpPr>
          <p:cNvPr id="208" name="大かっこ 207"/>
          <p:cNvSpPr/>
          <p:nvPr/>
        </p:nvSpPr>
        <p:spPr>
          <a:xfrm>
            <a:off x="2772474" y="4242849"/>
            <a:ext cx="1046349" cy="508742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9" name="正方形/長方形 208"/>
          <p:cNvSpPr/>
          <p:nvPr/>
        </p:nvSpPr>
        <p:spPr bwMode="auto">
          <a:xfrm>
            <a:off x="4950297" y="4299426"/>
            <a:ext cx="1058395" cy="43341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200" b="1" dirty="0"/>
              <a:t>太陽光：</a:t>
            </a:r>
            <a:r>
              <a:rPr kumimoji="0" lang="en-US" altLang="ja-JP" sz="1200" b="1" dirty="0"/>
              <a:t>2%</a:t>
            </a:r>
          </a:p>
          <a:p>
            <a:pPr algn="ctr"/>
            <a:r>
              <a:rPr kumimoji="0" lang="ja-JP" altLang="en-US" sz="1200" b="1" dirty="0"/>
              <a:t>風力：</a:t>
            </a:r>
            <a:r>
              <a:rPr kumimoji="0" lang="en-US" altLang="ja-JP" sz="1200" b="1" dirty="0"/>
              <a:t>49%</a:t>
            </a:r>
          </a:p>
        </p:txBody>
      </p:sp>
      <p:sp>
        <p:nvSpPr>
          <p:cNvPr id="210" name="大かっこ 209"/>
          <p:cNvSpPr/>
          <p:nvPr/>
        </p:nvSpPr>
        <p:spPr>
          <a:xfrm>
            <a:off x="4942477" y="4242849"/>
            <a:ext cx="1046349" cy="508742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1" name="正方形/長方形 210"/>
          <p:cNvSpPr/>
          <p:nvPr/>
        </p:nvSpPr>
        <p:spPr bwMode="auto">
          <a:xfrm>
            <a:off x="6418137" y="4295234"/>
            <a:ext cx="1058395" cy="43341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200" b="1" dirty="0"/>
              <a:t>太陽光：</a:t>
            </a:r>
            <a:r>
              <a:rPr kumimoji="0" lang="en-US" altLang="ja-JP" sz="1200" b="1" dirty="0"/>
              <a:t>6%</a:t>
            </a:r>
          </a:p>
          <a:p>
            <a:pPr algn="ctr"/>
            <a:r>
              <a:rPr kumimoji="0" lang="ja-JP" altLang="en-US" sz="1200" b="1" dirty="0"/>
              <a:t>風力：</a:t>
            </a:r>
            <a:r>
              <a:rPr kumimoji="0" lang="en-US" altLang="ja-JP" sz="1200" b="1" dirty="0"/>
              <a:t>12%</a:t>
            </a:r>
          </a:p>
        </p:txBody>
      </p:sp>
      <p:sp>
        <p:nvSpPr>
          <p:cNvPr id="212" name="大かっこ 211"/>
          <p:cNvSpPr/>
          <p:nvPr/>
        </p:nvSpPr>
        <p:spPr>
          <a:xfrm>
            <a:off x="6410317" y="4238657"/>
            <a:ext cx="1046349" cy="508742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3" name="正方形/長方形 212"/>
          <p:cNvSpPr/>
          <p:nvPr/>
        </p:nvSpPr>
        <p:spPr bwMode="auto">
          <a:xfrm>
            <a:off x="8633228" y="4299426"/>
            <a:ext cx="1058395" cy="43341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200" b="1" dirty="0"/>
              <a:t>太陽光：</a:t>
            </a:r>
            <a:r>
              <a:rPr kumimoji="0" lang="en-US" altLang="ja-JP" sz="1200" b="1" dirty="0"/>
              <a:t>3%</a:t>
            </a:r>
          </a:p>
          <a:p>
            <a:pPr algn="ctr"/>
            <a:r>
              <a:rPr kumimoji="0" lang="ja-JP" altLang="en-US" sz="1200" b="1" dirty="0"/>
              <a:t>風力：</a:t>
            </a:r>
            <a:r>
              <a:rPr kumimoji="0" lang="en-US" altLang="ja-JP" sz="1200" b="1" dirty="0"/>
              <a:t>1%</a:t>
            </a:r>
          </a:p>
        </p:txBody>
      </p:sp>
      <p:sp>
        <p:nvSpPr>
          <p:cNvPr id="214" name="大かっこ 213"/>
          <p:cNvSpPr/>
          <p:nvPr/>
        </p:nvSpPr>
        <p:spPr>
          <a:xfrm>
            <a:off x="8625408" y="4242849"/>
            <a:ext cx="1046349" cy="508742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5" name="正方形/長方形 214"/>
          <p:cNvSpPr/>
          <p:nvPr/>
        </p:nvSpPr>
        <p:spPr bwMode="auto">
          <a:xfrm>
            <a:off x="1373120" y="5797847"/>
            <a:ext cx="1058395" cy="43341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200" b="1" dirty="0"/>
              <a:t>石炭：</a:t>
            </a:r>
            <a:r>
              <a:rPr kumimoji="0" lang="en-US" altLang="ja-JP" sz="1200" b="1" dirty="0"/>
              <a:t>1%</a:t>
            </a:r>
          </a:p>
          <a:p>
            <a:pPr algn="ctr"/>
            <a:r>
              <a:rPr kumimoji="0" lang="ja-JP" altLang="en-US" sz="1200" b="1" dirty="0"/>
              <a:t>ガス：</a:t>
            </a:r>
            <a:r>
              <a:rPr kumimoji="0" lang="en-US" altLang="ja-JP" sz="1200" b="1" dirty="0"/>
              <a:t>0%</a:t>
            </a:r>
          </a:p>
          <a:p>
            <a:pPr algn="ctr"/>
            <a:r>
              <a:rPr kumimoji="0" lang="ja-JP" altLang="en-US" sz="1200" b="1" dirty="0"/>
              <a:t>石油：</a:t>
            </a:r>
            <a:r>
              <a:rPr kumimoji="0" lang="en-US" altLang="ja-JP" sz="1200" b="1" dirty="0"/>
              <a:t>1%</a:t>
            </a:r>
          </a:p>
        </p:txBody>
      </p:sp>
      <p:sp>
        <p:nvSpPr>
          <p:cNvPr id="216" name="大かっこ 215"/>
          <p:cNvSpPr/>
          <p:nvPr/>
        </p:nvSpPr>
        <p:spPr>
          <a:xfrm>
            <a:off x="1365300" y="5694366"/>
            <a:ext cx="1046349" cy="627951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7" name="正方形/長方形 216"/>
          <p:cNvSpPr/>
          <p:nvPr/>
        </p:nvSpPr>
        <p:spPr bwMode="auto">
          <a:xfrm>
            <a:off x="1378000" y="5137677"/>
            <a:ext cx="1107729" cy="52443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kumimoji="0" lang="en-US" altLang="ja-JP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%</a:t>
            </a:r>
            <a:endParaRPr kumimoji="0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8" name="正方形/長方形 217"/>
          <p:cNvSpPr/>
          <p:nvPr/>
        </p:nvSpPr>
        <p:spPr bwMode="auto">
          <a:xfrm>
            <a:off x="2795394" y="5148314"/>
            <a:ext cx="1107729" cy="52443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kumimoji="0" lang="en-US" altLang="ja-JP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%</a:t>
            </a:r>
            <a:endParaRPr kumimoji="0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9" name="正方形/長方形 218"/>
          <p:cNvSpPr/>
          <p:nvPr/>
        </p:nvSpPr>
        <p:spPr bwMode="auto">
          <a:xfrm>
            <a:off x="4917584" y="5145691"/>
            <a:ext cx="1107729" cy="52443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34</a:t>
            </a:r>
            <a:r>
              <a:rPr kumimoji="0" lang="en-US" altLang="ja-JP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%</a:t>
            </a:r>
            <a:endParaRPr kumimoji="0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0" name="正方形/長方形 219"/>
          <p:cNvSpPr/>
          <p:nvPr/>
        </p:nvSpPr>
        <p:spPr bwMode="auto">
          <a:xfrm>
            <a:off x="6452667" y="5143628"/>
            <a:ext cx="1007026" cy="52443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56</a:t>
            </a:r>
            <a:r>
              <a:rPr kumimoji="0" lang="en-US" altLang="ja-JP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%</a:t>
            </a:r>
            <a:endParaRPr kumimoji="0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1" name="正方形/長方形 220"/>
          <p:cNvSpPr/>
          <p:nvPr/>
        </p:nvSpPr>
        <p:spPr bwMode="auto">
          <a:xfrm>
            <a:off x="8635628" y="5145691"/>
            <a:ext cx="1107729" cy="52443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85</a:t>
            </a:r>
            <a:r>
              <a:rPr kumimoji="0" lang="en-US" altLang="ja-JP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%</a:t>
            </a:r>
            <a:endParaRPr kumimoji="0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2" name="正方形/長方形 221"/>
          <p:cNvSpPr/>
          <p:nvPr/>
        </p:nvSpPr>
        <p:spPr bwMode="auto">
          <a:xfrm>
            <a:off x="2760291" y="5802829"/>
            <a:ext cx="1058395" cy="43341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200" b="1" dirty="0"/>
              <a:t>石炭：</a:t>
            </a:r>
            <a:r>
              <a:rPr kumimoji="0" lang="en-US" altLang="ja-JP" sz="1200" b="1" dirty="0"/>
              <a:t>2%</a:t>
            </a:r>
          </a:p>
          <a:p>
            <a:pPr algn="ctr"/>
            <a:r>
              <a:rPr kumimoji="0" lang="ja-JP" altLang="en-US" sz="1200" b="1" dirty="0"/>
              <a:t>ガス：</a:t>
            </a:r>
            <a:r>
              <a:rPr kumimoji="0" lang="en-US" altLang="ja-JP" sz="1200" b="1" dirty="0"/>
              <a:t>4%</a:t>
            </a:r>
          </a:p>
          <a:p>
            <a:pPr algn="ctr"/>
            <a:r>
              <a:rPr kumimoji="0" lang="ja-JP" altLang="en-US" sz="1200" b="1" dirty="0"/>
              <a:t>石油：</a:t>
            </a:r>
            <a:r>
              <a:rPr kumimoji="0" lang="en-US" altLang="ja-JP" sz="1200" b="1" dirty="0"/>
              <a:t>1%</a:t>
            </a:r>
          </a:p>
        </p:txBody>
      </p:sp>
      <p:sp>
        <p:nvSpPr>
          <p:cNvPr id="223" name="大かっこ 222"/>
          <p:cNvSpPr/>
          <p:nvPr/>
        </p:nvSpPr>
        <p:spPr>
          <a:xfrm>
            <a:off x="2752471" y="5699348"/>
            <a:ext cx="1046349" cy="627951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4" name="正方形/長方形 223"/>
          <p:cNvSpPr/>
          <p:nvPr/>
        </p:nvSpPr>
        <p:spPr bwMode="auto">
          <a:xfrm>
            <a:off x="4916389" y="5802829"/>
            <a:ext cx="1058395" cy="43341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200" b="1" dirty="0"/>
              <a:t>石炭：</a:t>
            </a:r>
            <a:r>
              <a:rPr kumimoji="0" lang="en-US" altLang="ja-JP" sz="1200" b="1" dirty="0"/>
              <a:t>25%</a:t>
            </a:r>
          </a:p>
          <a:p>
            <a:pPr algn="ctr"/>
            <a:r>
              <a:rPr kumimoji="0" lang="ja-JP" altLang="en-US" sz="1200" b="1" dirty="0"/>
              <a:t>ガス：</a:t>
            </a:r>
            <a:r>
              <a:rPr kumimoji="0" lang="en-US" altLang="ja-JP" sz="1200" b="1" dirty="0"/>
              <a:t>6%</a:t>
            </a:r>
          </a:p>
          <a:p>
            <a:pPr algn="ctr"/>
            <a:r>
              <a:rPr kumimoji="0" lang="ja-JP" altLang="en-US" sz="1200" b="1" dirty="0"/>
              <a:t>石油：</a:t>
            </a:r>
            <a:r>
              <a:rPr kumimoji="0" lang="en-US" altLang="ja-JP" sz="1200" b="1" dirty="0"/>
              <a:t>4%</a:t>
            </a:r>
          </a:p>
        </p:txBody>
      </p:sp>
      <p:sp>
        <p:nvSpPr>
          <p:cNvPr id="225" name="大かっこ 224"/>
          <p:cNvSpPr/>
          <p:nvPr/>
        </p:nvSpPr>
        <p:spPr>
          <a:xfrm>
            <a:off x="4908569" y="5699348"/>
            <a:ext cx="1046349" cy="627951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6" name="正方形/長方形 225"/>
          <p:cNvSpPr/>
          <p:nvPr/>
        </p:nvSpPr>
        <p:spPr bwMode="auto">
          <a:xfrm>
            <a:off x="6409629" y="5798637"/>
            <a:ext cx="1058395" cy="43341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200" b="1" dirty="0"/>
              <a:t>石炭：</a:t>
            </a:r>
            <a:r>
              <a:rPr kumimoji="0" lang="en-US" altLang="ja-JP" sz="1200" b="1" dirty="0"/>
              <a:t>44%</a:t>
            </a:r>
          </a:p>
          <a:p>
            <a:pPr algn="ctr"/>
            <a:r>
              <a:rPr kumimoji="0" lang="ja-JP" altLang="en-US" sz="1200" b="1" dirty="0"/>
              <a:t>ガス：</a:t>
            </a:r>
            <a:r>
              <a:rPr kumimoji="0" lang="en-US" altLang="ja-JP" sz="1200" b="1" dirty="0"/>
              <a:t>10%</a:t>
            </a:r>
          </a:p>
          <a:p>
            <a:pPr algn="ctr"/>
            <a:r>
              <a:rPr kumimoji="0" lang="ja-JP" altLang="en-US" sz="1200" b="1" dirty="0"/>
              <a:t>石油：</a:t>
            </a:r>
            <a:r>
              <a:rPr kumimoji="0" lang="en-US" altLang="ja-JP" sz="1200" b="1" dirty="0"/>
              <a:t>2%</a:t>
            </a:r>
          </a:p>
        </p:txBody>
      </p:sp>
      <p:sp>
        <p:nvSpPr>
          <p:cNvPr id="227" name="大かっこ 226"/>
          <p:cNvSpPr/>
          <p:nvPr/>
        </p:nvSpPr>
        <p:spPr>
          <a:xfrm>
            <a:off x="6401809" y="5695156"/>
            <a:ext cx="1046349" cy="627951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8" name="正方形/長方形 227"/>
          <p:cNvSpPr/>
          <p:nvPr/>
        </p:nvSpPr>
        <p:spPr bwMode="auto">
          <a:xfrm>
            <a:off x="8638625" y="5798637"/>
            <a:ext cx="1058395" cy="43341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200" b="1" dirty="0"/>
              <a:t>石炭：</a:t>
            </a:r>
            <a:r>
              <a:rPr kumimoji="0" lang="en-US" altLang="ja-JP" sz="1200" b="1" dirty="0"/>
              <a:t>34%</a:t>
            </a:r>
          </a:p>
          <a:p>
            <a:pPr algn="ctr"/>
            <a:r>
              <a:rPr kumimoji="0" lang="ja-JP" altLang="en-US" sz="1200" b="1" dirty="0"/>
              <a:t>ガス：</a:t>
            </a:r>
            <a:r>
              <a:rPr kumimoji="0" lang="en-US" altLang="ja-JP" sz="1200" b="1" dirty="0"/>
              <a:t>41%</a:t>
            </a:r>
          </a:p>
          <a:p>
            <a:pPr algn="ctr"/>
            <a:r>
              <a:rPr kumimoji="0" lang="ja-JP" altLang="en-US" sz="1200" b="1" dirty="0"/>
              <a:t>石油：</a:t>
            </a:r>
            <a:r>
              <a:rPr kumimoji="0" lang="en-US" altLang="ja-JP" sz="1200" b="1" dirty="0"/>
              <a:t>10%</a:t>
            </a:r>
          </a:p>
        </p:txBody>
      </p:sp>
      <p:sp>
        <p:nvSpPr>
          <p:cNvPr id="229" name="大かっこ 228"/>
          <p:cNvSpPr/>
          <p:nvPr/>
        </p:nvSpPr>
        <p:spPr>
          <a:xfrm>
            <a:off x="8630805" y="5695156"/>
            <a:ext cx="1046349" cy="627951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30" name="グループ化 229"/>
          <p:cNvGrpSpPr/>
          <p:nvPr/>
        </p:nvGrpSpPr>
        <p:grpSpPr>
          <a:xfrm>
            <a:off x="174503" y="3541716"/>
            <a:ext cx="9529682" cy="21772"/>
            <a:chOff x="221680" y="3263212"/>
            <a:chExt cx="9435329" cy="21772"/>
          </a:xfrm>
        </p:grpSpPr>
        <p:cxnSp>
          <p:nvCxnSpPr>
            <p:cNvPr id="231" name="直線コネクタ 230"/>
            <p:cNvCxnSpPr/>
            <p:nvPr/>
          </p:nvCxnSpPr>
          <p:spPr>
            <a:xfrm>
              <a:off x="222112" y="3263212"/>
              <a:ext cx="9434897" cy="0"/>
            </a:xfrm>
            <a:prstGeom prst="line">
              <a:avLst/>
            </a:prstGeom>
            <a:ln w="12700">
              <a:solidFill>
                <a:schemeClr val="tx2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直線コネクタ 231"/>
            <p:cNvCxnSpPr/>
            <p:nvPr/>
          </p:nvCxnSpPr>
          <p:spPr>
            <a:xfrm>
              <a:off x="221680" y="3284984"/>
              <a:ext cx="9434897" cy="0"/>
            </a:xfrm>
            <a:prstGeom prst="line">
              <a:avLst/>
            </a:prstGeom>
            <a:ln w="12700">
              <a:solidFill>
                <a:schemeClr val="tx2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3" name="直線コネクタ 232"/>
          <p:cNvCxnSpPr/>
          <p:nvPr/>
        </p:nvCxnSpPr>
        <p:spPr>
          <a:xfrm>
            <a:off x="200472" y="6559252"/>
            <a:ext cx="9529246" cy="0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4" name="正方形/長方形 233"/>
          <p:cNvSpPr/>
          <p:nvPr/>
        </p:nvSpPr>
        <p:spPr bwMode="auto">
          <a:xfrm>
            <a:off x="1299403" y="2113836"/>
            <a:ext cx="1160268" cy="488305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235" name="正方形/長方形 234"/>
          <p:cNvSpPr/>
          <p:nvPr/>
        </p:nvSpPr>
        <p:spPr bwMode="auto">
          <a:xfrm>
            <a:off x="2738566" y="2113836"/>
            <a:ext cx="1160268" cy="488305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236" name="正方形/長方形 235"/>
          <p:cNvSpPr/>
          <p:nvPr/>
        </p:nvSpPr>
        <p:spPr bwMode="auto">
          <a:xfrm>
            <a:off x="1289100" y="2679605"/>
            <a:ext cx="1160268" cy="190145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237" name="正方形/長方形 236"/>
          <p:cNvSpPr/>
          <p:nvPr/>
        </p:nvSpPr>
        <p:spPr bwMode="auto">
          <a:xfrm>
            <a:off x="2743126" y="2886179"/>
            <a:ext cx="1160268" cy="190145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238" name="正方形/長方形 237"/>
          <p:cNvSpPr/>
          <p:nvPr/>
        </p:nvSpPr>
        <p:spPr bwMode="auto">
          <a:xfrm>
            <a:off x="4998305" y="4497452"/>
            <a:ext cx="970003" cy="190145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239" name="正方形/長方形 238"/>
          <p:cNvSpPr/>
          <p:nvPr/>
        </p:nvSpPr>
        <p:spPr bwMode="auto">
          <a:xfrm>
            <a:off x="4869632" y="3738793"/>
            <a:ext cx="1160268" cy="488305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240" name="正方形/長方形 239"/>
          <p:cNvSpPr/>
          <p:nvPr/>
        </p:nvSpPr>
        <p:spPr bwMode="auto">
          <a:xfrm>
            <a:off x="1411908" y="5712527"/>
            <a:ext cx="970003" cy="190145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241" name="正方形/長方形 240"/>
          <p:cNvSpPr/>
          <p:nvPr/>
        </p:nvSpPr>
        <p:spPr bwMode="auto">
          <a:xfrm>
            <a:off x="2797874" y="5712048"/>
            <a:ext cx="970003" cy="190145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242" name="正方形/長方形 241"/>
          <p:cNvSpPr/>
          <p:nvPr/>
        </p:nvSpPr>
        <p:spPr bwMode="auto">
          <a:xfrm>
            <a:off x="6353996" y="3746036"/>
            <a:ext cx="1160268" cy="488305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243" name="正方形/長方形 242"/>
          <p:cNvSpPr/>
          <p:nvPr/>
        </p:nvSpPr>
        <p:spPr bwMode="auto">
          <a:xfrm>
            <a:off x="6459921" y="4496973"/>
            <a:ext cx="970003" cy="190145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244" name="正方形/長方形 243"/>
          <p:cNvSpPr/>
          <p:nvPr/>
        </p:nvSpPr>
        <p:spPr bwMode="auto">
          <a:xfrm>
            <a:off x="6349804" y="5145729"/>
            <a:ext cx="1160268" cy="488305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245" name="正方形/長方形 244"/>
          <p:cNvSpPr/>
          <p:nvPr/>
        </p:nvSpPr>
        <p:spPr bwMode="auto">
          <a:xfrm>
            <a:off x="6459912" y="5712527"/>
            <a:ext cx="970003" cy="190145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246" name="正方形/長方形 245"/>
          <p:cNvSpPr/>
          <p:nvPr/>
        </p:nvSpPr>
        <p:spPr bwMode="auto">
          <a:xfrm>
            <a:off x="4895032" y="5157192"/>
            <a:ext cx="1160268" cy="488305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247" name="テキスト ボックス 246"/>
          <p:cNvSpPr txBox="1"/>
          <p:nvPr/>
        </p:nvSpPr>
        <p:spPr>
          <a:xfrm>
            <a:off x="136972" y="6576144"/>
            <a:ext cx="27209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※EU28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か国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8" name="山形 247"/>
          <p:cNvSpPr/>
          <p:nvPr/>
        </p:nvSpPr>
        <p:spPr bwMode="auto">
          <a:xfrm rot="5400000">
            <a:off x="1759638" y="3302415"/>
            <a:ext cx="375977" cy="485131"/>
          </a:xfrm>
          <a:prstGeom prst="chevron">
            <a:avLst>
              <a:gd name="adj" fmla="val 73080"/>
            </a:avLst>
          </a:prstGeom>
          <a:solidFill>
            <a:schemeClr val="accent6">
              <a:lumMod val="75000"/>
            </a:schemeClr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249" name="山形 248"/>
          <p:cNvSpPr/>
          <p:nvPr/>
        </p:nvSpPr>
        <p:spPr bwMode="auto">
          <a:xfrm rot="5400000">
            <a:off x="2985673" y="3318352"/>
            <a:ext cx="375977" cy="485131"/>
          </a:xfrm>
          <a:prstGeom prst="chevron">
            <a:avLst>
              <a:gd name="adj" fmla="val 73080"/>
            </a:avLst>
          </a:prstGeom>
          <a:solidFill>
            <a:schemeClr val="accent6">
              <a:lumMod val="75000"/>
            </a:schemeClr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250" name="山形 249"/>
          <p:cNvSpPr/>
          <p:nvPr/>
        </p:nvSpPr>
        <p:spPr bwMode="auto">
          <a:xfrm rot="16200000">
            <a:off x="5286134" y="3236088"/>
            <a:ext cx="375977" cy="485131"/>
          </a:xfrm>
          <a:prstGeom prst="chevron">
            <a:avLst>
              <a:gd name="adj" fmla="val 73080"/>
            </a:avLst>
          </a:prstGeom>
          <a:solidFill>
            <a:schemeClr val="accent6">
              <a:lumMod val="75000"/>
            </a:schemeClr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81813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101</TotalTime>
  <Words>246</Words>
  <Application>Microsoft Office PowerPoint</Application>
  <PresentationFormat>A4 210 x 297 mm</PresentationFormat>
  <Paragraphs>73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9</cp:revision>
  <cp:lastPrinted>2018-03-30T02:21:52Z</cp:lastPrinted>
  <dcterms:created xsi:type="dcterms:W3CDTF">2018-04-23T05:51:57Z</dcterms:created>
  <dcterms:modified xsi:type="dcterms:W3CDTF">2018-04-25T04:25:53Z</dcterms:modified>
</cp:coreProperties>
</file>