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 日本は面積あたり再エネ発電が多い一方、電力需要密度も高い</a:t>
            </a:r>
            <a:endParaRPr lang="en-US" altLang="ja-JP" sz="2600" dirty="0"/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 bwMode="auto">
          <a:xfrm>
            <a:off x="1603530" y="931990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44014" y="1192799"/>
            <a:ext cx="1409398" cy="8492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日本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831558" y="823800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/>
              <a:t>太陽光</a:t>
            </a:r>
            <a:endParaRPr kumimoji="0" lang="ja-JP" altLang="en-US" sz="1600" b="1" dirty="0"/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792064" y="823800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風力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8752570" y="823800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/>
              <a:t>水力</a:t>
            </a:r>
            <a:endParaRPr kumimoji="0" lang="ja-JP" altLang="en-US" sz="1600" b="1" dirty="0"/>
          </a:p>
        </p:txBody>
      </p:sp>
      <p:sp>
        <p:nvSpPr>
          <p:cNvPr id="36" name="正方形/長方形 35"/>
          <p:cNvSpPr/>
          <p:nvPr/>
        </p:nvSpPr>
        <p:spPr bwMode="auto">
          <a:xfrm>
            <a:off x="6817044" y="1303633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3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37" name="正方形/長方形 36"/>
          <p:cNvSpPr/>
          <p:nvPr/>
        </p:nvSpPr>
        <p:spPr bwMode="auto">
          <a:xfrm>
            <a:off x="8732794" y="1304011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9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49" name="右矢印 48"/>
          <p:cNvSpPr/>
          <p:nvPr/>
        </p:nvSpPr>
        <p:spPr bwMode="auto">
          <a:xfrm>
            <a:off x="1603530" y="1837542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64" name="正方形/長方形 63"/>
          <p:cNvSpPr/>
          <p:nvPr/>
        </p:nvSpPr>
        <p:spPr bwMode="auto">
          <a:xfrm>
            <a:off x="244014" y="2098351"/>
            <a:ext cx="1409398" cy="84922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ドイツ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5" name="右矢印 64"/>
          <p:cNvSpPr/>
          <p:nvPr/>
        </p:nvSpPr>
        <p:spPr bwMode="auto">
          <a:xfrm>
            <a:off x="1603530" y="3674740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44014" y="3921035"/>
            <a:ext cx="1409398" cy="8492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イタリア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7" name="右矢印 66"/>
          <p:cNvSpPr/>
          <p:nvPr/>
        </p:nvSpPr>
        <p:spPr bwMode="auto">
          <a:xfrm>
            <a:off x="1603530" y="4591331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68" name="正方形/長方形 67"/>
          <p:cNvSpPr/>
          <p:nvPr/>
        </p:nvSpPr>
        <p:spPr bwMode="auto">
          <a:xfrm>
            <a:off x="244014" y="4852140"/>
            <a:ext cx="1409398" cy="84922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デンマーク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69" name="右矢印 68"/>
          <p:cNvSpPr/>
          <p:nvPr/>
        </p:nvSpPr>
        <p:spPr bwMode="auto">
          <a:xfrm>
            <a:off x="1603530" y="2747144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70" name="正方形/長方形 69"/>
          <p:cNvSpPr/>
          <p:nvPr/>
        </p:nvSpPr>
        <p:spPr bwMode="auto">
          <a:xfrm>
            <a:off x="244014" y="3007953"/>
            <a:ext cx="1409398" cy="84922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スペイン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71" name="右矢印 70"/>
          <p:cNvSpPr/>
          <p:nvPr/>
        </p:nvSpPr>
        <p:spPr bwMode="auto">
          <a:xfrm>
            <a:off x="1603530" y="5522555"/>
            <a:ext cx="8028738" cy="1362265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72" name="正方形/長方形 71"/>
          <p:cNvSpPr/>
          <p:nvPr/>
        </p:nvSpPr>
        <p:spPr bwMode="auto">
          <a:xfrm>
            <a:off x="244014" y="5783364"/>
            <a:ext cx="1409398" cy="84922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スウェーデン</a:t>
            </a:r>
            <a:endParaRPr kumimoji="0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6832913" y="432566"/>
            <a:ext cx="2819283" cy="33026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</a:rPr>
              <a:t>電源</a:t>
            </a:r>
            <a:r>
              <a:rPr kumimoji="0" lang="ja-JP" altLang="en-US" sz="1600" b="1" dirty="0" smtClean="0">
                <a:solidFill>
                  <a:schemeClr val="bg1"/>
                </a:solidFill>
              </a:rPr>
              <a:t>構成に占める割合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7776770" y="1297224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75" name="正方形/長方形 74"/>
          <p:cNvSpPr/>
          <p:nvPr/>
        </p:nvSpPr>
        <p:spPr bwMode="auto">
          <a:xfrm>
            <a:off x="4614722" y="432004"/>
            <a:ext cx="2166944" cy="70612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電力需要密度</a:t>
            </a:r>
            <a:endParaRPr kumimoji="0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200" b="1" dirty="0" smtClean="0">
                <a:solidFill>
                  <a:schemeClr val="bg1"/>
                </a:solidFill>
              </a:rPr>
              <a:t>（総発電量</a:t>
            </a:r>
            <a:r>
              <a:rPr kumimoji="0" lang="en-US" altLang="ja-JP" sz="1200" b="1" dirty="0" smtClean="0">
                <a:solidFill>
                  <a:schemeClr val="bg1"/>
                </a:solidFill>
              </a:rPr>
              <a:t>÷</a:t>
            </a:r>
            <a:r>
              <a:rPr kumimoji="0" lang="ja-JP" altLang="en-US" sz="1200" b="1" dirty="0" smtClean="0">
                <a:solidFill>
                  <a:schemeClr val="bg1"/>
                </a:solidFill>
              </a:rPr>
              <a:t>国土面積）</a:t>
            </a:r>
            <a:endParaRPr kumimoji="0" lang="en-US" altLang="ja-JP" sz="1200" b="1" dirty="0" smtClean="0">
              <a:solidFill>
                <a:schemeClr val="bg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1730220" y="823238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/>
              <a:t>太陽光</a:t>
            </a:r>
            <a:endParaRPr kumimoji="0" lang="ja-JP" altLang="en-US" sz="1600" b="1" dirty="0"/>
          </a:p>
        </p:txBody>
      </p:sp>
      <p:sp>
        <p:nvSpPr>
          <p:cNvPr id="77" name="正方形/長方形 76"/>
          <p:cNvSpPr/>
          <p:nvPr/>
        </p:nvSpPr>
        <p:spPr bwMode="auto">
          <a:xfrm>
            <a:off x="2690726" y="823238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風力</a:t>
            </a: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3651232" y="823238"/>
            <a:ext cx="900000" cy="31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/>
              <a:t>水力</a:t>
            </a:r>
            <a:endParaRPr kumimoji="0" lang="ja-JP" altLang="en-US" sz="1600" b="1" dirty="0"/>
          </a:p>
        </p:txBody>
      </p:sp>
      <p:sp>
        <p:nvSpPr>
          <p:cNvPr id="79" name="正方形/長方形 78"/>
          <p:cNvSpPr/>
          <p:nvPr/>
        </p:nvSpPr>
        <p:spPr bwMode="auto">
          <a:xfrm>
            <a:off x="1731575" y="432004"/>
            <a:ext cx="2819283" cy="33026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</a:rPr>
              <a:t>国土面積あたり発電量</a:t>
            </a:r>
            <a:endParaRPr kumimoji="0" lang="en-US" altLang="ja-JP" sz="1600" b="1" baseline="30000" dirty="0" smtClean="0">
              <a:solidFill>
                <a:schemeClr val="bg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1739328" y="1303071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9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3655078" y="1303449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23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699054" y="1296662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</a:t>
            </a:r>
            <a:endParaRPr kumimoji="0" lang="ja-JP" altLang="en-US" sz="3200" b="1" dirty="0"/>
          </a:p>
        </p:txBody>
      </p:sp>
      <p:sp>
        <p:nvSpPr>
          <p:cNvPr id="83" name="正方形/長方形 82"/>
          <p:cNvSpPr/>
          <p:nvPr/>
        </p:nvSpPr>
        <p:spPr bwMode="auto">
          <a:xfrm>
            <a:off x="3473107" y="1743224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84" name="正方形/長方形 83"/>
          <p:cNvSpPr/>
          <p:nvPr/>
        </p:nvSpPr>
        <p:spPr bwMode="auto">
          <a:xfrm>
            <a:off x="6816482" y="2260246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6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85" name="正方形/長方形 84"/>
          <p:cNvSpPr/>
          <p:nvPr/>
        </p:nvSpPr>
        <p:spPr bwMode="auto">
          <a:xfrm>
            <a:off x="8732232" y="2260624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4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86" name="正方形/長方形 85"/>
          <p:cNvSpPr/>
          <p:nvPr/>
        </p:nvSpPr>
        <p:spPr bwMode="auto">
          <a:xfrm>
            <a:off x="7776208" y="2253837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12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87" name="正方形/長方形 86"/>
          <p:cNvSpPr/>
          <p:nvPr/>
        </p:nvSpPr>
        <p:spPr bwMode="auto">
          <a:xfrm>
            <a:off x="1738766" y="2259684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11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 bwMode="auto">
          <a:xfrm>
            <a:off x="3654516" y="2260062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7</a:t>
            </a:r>
            <a:endParaRPr kumimoji="0" lang="ja-JP" altLang="en-US" sz="3200" b="1" dirty="0"/>
          </a:p>
        </p:txBody>
      </p:sp>
      <p:sp>
        <p:nvSpPr>
          <p:cNvPr id="89" name="正方形/長方形 88"/>
          <p:cNvSpPr/>
          <p:nvPr/>
        </p:nvSpPr>
        <p:spPr bwMode="auto">
          <a:xfrm>
            <a:off x="2698492" y="2253275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22</a:t>
            </a:r>
            <a:endParaRPr kumimoji="0" lang="ja-JP" altLang="en-US" sz="3200" b="1" dirty="0"/>
          </a:p>
        </p:txBody>
      </p:sp>
      <p:sp>
        <p:nvSpPr>
          <p:cNvPr id="90" name="正方形/長方形 89"/>
          <p:cNvSpPr/>
          <p:nvPr/>
        </p:nvSpPr>
        <p:spPr bwMode="auto">
          <a:xfrm>
            <a:off x="3472545" y="2652706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91" name="正方形/長方形 90"/>
          <p:cNvSpPr/>
          <p:nvPr/>
        </p:nvSpPr>
        <p:spPr bwMode="auto">
          <a:xfrm>
            <a:off x="6809709" y="4111128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8</a:t>
            </a:r>
            <a:r>
              <a:rPr kumimoji="0" lang="en-US" altLang="ja-JP" sz="2000" b="1" dirty="0" smtClean="0">
                <a:solidFill>
                  <a:srgbClr val="C00000"/>
                </a:solidFill>
              </a:rPr>
              <a:t>%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8725459" y="4111506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17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93" name="正方形/長方形 92"/>
          <p:cNvSpPr/>
          <p:nvPr/>
        </p:nvSpPr>
        <p:spPr bwMode="auto">
          <a:xfrm>
            <a:off x="7769435" y="4104719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5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94" name="正方形/長方形 93"/>
          <p:cNvSpPr/>
          <p:nvPr/>
        </p:nvSpPr>
        <p:spPr bwMode="auto">
          <a:xfrm>
            <a:off x="1731993" y="4110566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8</a:t>
            </a:r>
            <a:endParaRPr kumimoji="0" lang="ja-JP" altLang="en-US" sz="3200" b="1" dirty="0"/>
          </a:p>
        </p:txBody>
      </p:sp>
      <p:sp>
        <p:nvSpPr>
          <p:cNvPr id="95" name="正方形/長方形 94"/>
          <p:cNvSpPr/>
          <p:nvPr/>
        </p:nvSpPr>
        <p:spPr bwMode="auto">
          <a:xfrm>
            <a:off x="3647743" y="4110944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16</a:t>
            </a:r>
            <a:endParaRPr kumimoji="0" lang="ja-JP" altLang="en-US" sz="3200" b="1" dirty="0"/>
          </a:p>
        </p:txBody>
      </p:sp>
      <p:sp>
        <p:nvSpPr>
          <p:cNvPr id="96" name="正方形/長方形 95"/>
          <p:cNvSpPr/>
          <p:nvPr/>
        </p:nvSpPr>
        <p:spPr bwMode="auto">
          <a:xfrm>
            <a:off x="2691719" y="4104157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5</a:t>
            </a:r>
            <a:endParaRPr kumimoji="0" lang="ja-JP" altLang="en-US" sz="3200" b="1" dirty="0"/>
          </a:p>
        </p:txBody>
      </p:sp>
      <p:sp>
        <p:nvSpPr>
          <p:cNvPr id="97" name="正方形/長方形 96"/>
          <p:cNvSpPr/>
          <p:nvPr/>
        </p:nvSpPr>
        <p:spPr bwMode="auto">
          <a:xfrm>
            <a:off x="3465772" y="4503588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98" name="正方形/長方形 97"/>
          <p:cNvSpPr/>
          <p:nvPr/>
        </p:nvSpPr>
        <p:spPr bwMode="auto">
          <a:xfrm>
            <a:off x="6816482" y="3153942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3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99" name="正方形/長方形 98"/>
          <p:cNvSpPr/>
          <p:nvPr/>
        </p:nvSpPr>
        <p:spPr bwMode="auto">
          <a:xfrm>
            <a:off x="8732232" y="3154320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11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7776208" y="3147533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18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01" name="正方形/長方形 100"/>
          <p:cNvSpPr/>
          <p:nvPr/>
        </p:nvSpPr>
        <p:spPr bwMode="auto">
          <a:xfrm>
            <a:off x="1738766" y="3153380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2</a:t>
            </a:r>
            <a:endParaRPr kumimoji="0" lang="ja-JP" altLang="en-US" sz="3200" b="1" dirty="0"/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3654516" y="3153758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6</a:t>
            </a:r>
            <a:endParaRPr kumimoji="0" lang="ja-JP" altLang="en-US" sz="3200" b="1" dirty="0"/>
          </a:p>
        </p:txBody>
      </p:sp>
      <p:sp>
        <p:nvSpPr>
          <p:cNvPr id="103" name="正方形/長方形 102"/>
          <p:cNvSpPr/>
          <p:nvPr/>
        </p:nvSpPr>
        <p:spPr bwMode="auto">
          <a:xfrm>
            <a:off x="2698492" y="3146971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10</a:t>
            </a:r>
            <a:endParaRPr kumimoji="0" lang="ja-JP" altLang="en-US" sz="3200" b="1" dirty="0"/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3472545" y="3546402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6834662" y="429407"/>
            <a:ext cx="2807203" cy="6248070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1731329" y="447080"/>
            <a:ext cx="2807203" cy="6248070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7" name="円/楕円 106"/>
          <p:cNvSpPr/>
          <p:nvPr/>
        </p:nvSpPr>
        <p:spPr bwMode="auto">
          <a:xfrm>
            <a:off x="1835590" y="1251116"/>
            <a:ext cx="669341" cy="555395"/>
          </a:xfrm>
          <a:prstGeom prst="ellips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8" name="円/楕円 107"/>
          <p:cNvSpPr/>
          <p:nvPr/>
        </p:nvSpPr>
        <p:spPr bwMode="auto">
          <a:xfrm>
            <a:off x="3753641" y="1253682"/>
            <a:ext cx="669341" cy="555395"/>
          </a:xfrm>
          <a:prstGeom prst="ellips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4753105" y="1193894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269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4760145" y="2087580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181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4760145" y="3911166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94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4760145" y="2983008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56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4902926" y="1632053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10,200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38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14" name="大かっこ 113"/>
          <p:cNvSpPr/>
          <p:nvPr/>
        </p:nvSpPr>
        <p:spPr>
          <a:xfrm>
            <a:off x="4773162" y="1617347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 bwMode="auto">
          <a:xfrm>
            <a:off x="4903861" y="2490962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6,500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36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16" name="大かっこ 115"/>
          <p:cNvSpPr/>
          <p:nvPr/>
        </p:nvSpPr>
        <p:spPr>
          <a:xfrm>
            <a:off x="4774097" y="2476256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 bwMode="auto">
          <a:xfrm>
            <a:off x="4889909" y="4342406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2,800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30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18" name="大かっこ 117"/>
          <p:cNvSpPr/>
          <p:nvPr/>
        </p:nvSpPr>
        <p:spPr>
          <a:xfrm>
            <a:off x="4760145" y="4327700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4889909" y="3413686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2,800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51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20" name="大かっこ 119"/>
          <p:cNvSpPr/>
          <p:nvPr/>
        </p:nvSpPr>
        <p:spPr>
          <a:xfrm>
            <a:off x="4760145" y="3398980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6817044" y="5027425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2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22" name="正方形/長方形 121"/>
          <p:cNvSpPr/>
          <p:nvPr/>
        </p:nvSpPr>
        <p:spPr bwMode="auto">
          <a:xfrm>
            <a:off x="8732794" y="5027803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0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7776770" y="5021016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49</a:t>
            </a:r>
            <a:r>
              <a:rPr kumimoji="0" lang="en-US" altLang="ja-JP" sz="2000" b="1" dirty="0" smtClean="0">
                <a:solidFill>
                  <a:srgbClr val="C00000"/>
                </a:solidFill>
              </a:rPr>
              <a:t>%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1739328" y="5026863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</a:t>
            </a:r>
            <a:endParaRPr kumimoji="0" lang="ja-JP" altLang="en-US" sz="3200" b="1" dirty="0"/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3655078" y="5027241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0</a:t>
            </a:r>
            <a:endParaRPr kumimoji="0" lang="ja-JP" altLang="en-US" sz="3200" b="1" dirty="0"/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2699054" y="5020454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33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3473107" y="5391419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4760145" y="4825731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67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4889909" y="5229675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300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4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30" name="大かっこ 129"/>
          <p:cNvSpPr/>
          <p:nvPr/>
        </p:nvSpPr>
        <p:spPr>
          <a:xfrm>
            <a:off x="4760145" y="5214969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6817044" y="5962290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0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8732794" y="5962668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solidFill>
                  <a:srgbClr val="C00000"/>
                </a:solidFill>
              </a:rPr>
              <a:t>47</a:t>
            </a:r>
            <a:r>
              <a:rPr kumimoji="0" lang="en-US" altLang="ja-JP" sz="2000" b="1" dirty="0" smtClean="0">
                <a:solidFill>
                  <a:srgbClr val="C00000"/>
                </a:solidFill>
              </a:rPr>
              <a:t>%</a:t>
            </a:r>
            <a:endParaRPr kumimoji="0" lang="ja-JP" altLang="en-US" sz="3200" b="1" dirty="0">
              <a:solidFill>
                <a:srgbClr val="C00000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7776770" y="5955881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10</a:t>
            </a:r>
            <a:r>
              <a:rPr kumimoji="0" lang="en-US" altLang="ja-JP" sz="2000" b="1" dirty="0" smtClean="0"/>
              <a:t>%</a:t>
            </a:r>
            <a:endParaRPr kumimoji="0" lang="ja-JP" altLang="en-US" sz="3200" b="1" dirty="0"/>
          </a:p>
        </p:txBody>
      </p:sp>
      <p:sp>
        <p:nvSpPr>
          <p:cNvPr id="134" name="正方形/長方形 133"/>
          <p:cNvSpPr/>
          <p:nvPr/>
        </p:nvSpPr>
        <p:spPr bwMode="auto">
          <a:xfrm>
            <a:off x="1739328" y="5961728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0</a:t>
            </a:r>
            <a:endParaRPr kumimoji="0" lang="ja-JP" altLang="en-US" sz="3200" b="1" dirty="0"/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3655078" y="5962106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17</a:t>
            </a:r>
            <a:endParaRPr kumimoji="0" lang="ja-JP" altLang="en-US" sz="3200" b="1" dirty="0"/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2699054" y="5955319"/>
            <a:ext cx="8834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/>
              <a:t>4</a:t>
            </a:r>
            <a:endParaRPr kumimoji="0" lang="ja-JP" altLang="en-US" sz="3200" b="1" dirty="0"/>
          </a:p>
        </p:txBody>
      </p:sp>
      <p:sp>
        <p:nvSpPr>
          <p:cNvPr id="137" name="正方形/長方形 136"/>
          <p:cNvSpPr/>
          <p:nvPr/>
        </p:nvSpPr>
        <p:spPr bwMode="auto">
          <a:xfrm>
            <a:off x="3473107" y="6338954"/>
            <a:ext cx="117587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1400" b="1" baseline="30000" dirty="0"/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4760145" y="5775672"/>
            <a:ext cx="189376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/>
              <a:t>37</a:t>
            </a:r>
            <a:r>
              <a:rPr kumimoji="0" lang="en-US" altLang="ja-JP" sz="1400" b="1" dirty="0" smtClean="0"/>
              <a:t> </a:t>
            </a:r>
            <a:r>
              <a:rPr kumimoji="0" lang="ja-JP" altLang="en-US" sz="1400" b="1" dirty="0" smtClean="0"/>
              <a:t>万</a:t>
            </a:r>
            <a:r>
              <a:rPr kumimoji="0" lang="en-US" altLang="ja-JP" sz="1400" b="1" dirty="0" smtClean="0"/>
              <a:t>kWh/km</a:t>
            </a:r>
            <a:r>
              <a:rPr kumimoji="0" lang="en-US" altLang="ja-JP" sz="1400" b="1" baseline="30000" dirty="0" smtClean="0"/>
              <a:t>2</a:t>
            </a:r>
            <a:endParaRPr kumimoji="0" lang="ja-JP" altLang="en-US" sz="3200" b="1" baseline="30000" dirty="0"/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4889909" y="6207520"/>
            <a:ext cx="1565093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dirty="0" smtClean="0"/>
              <a:t>総発電量</a:t>
            </a:r>
            <a:r>
              <a:rPr kumimoji="0" lang="en-US" altLang="ja-JP" sz="1200" dirty="0" smtClean="0"/>
              <a:t>: 1,600</a:t>
            </a:r>
            <a:r>
              <a:rPr kumimoji="0" lang="ja-JP" altLang="en-US" sz="1200" dirty="0" smtClean="0"/>
              <a:t>億</a:t>
            </a:r>
            <a:r>
              <a:rPr kumimoji="0" lang="en-US" altLang="ja-JP" sz="1200" dirty="0" smtClean="0"/>
              <a:t>kWh</a:t>
            </a:r>
          </a:p>
          <a:p>
            <a:pPr algn="ctr"/>
            <a:r>
              <a:rPr kumimoji="0" lang="ja-JP" altLang="en-US" sz="1200" dirty="0" smtClean="0"/>
              <a:t>国土面積</a:t>
            </a:r>
            <a:r>
              <a:rPr kumimoji="0" lang="en-US" altLang="ja-JP" sz="1200" dirty="0" smtClean="0"/>
              <a:t>: 44</a:t>
            </a:r>
            <a:r>
              <a:rPr kumimoji="0" lang="ja-JP" altLang="en-US" sz="1200" dirty="0" smtClean="0"/>
              <a:t>万</a:t>
            </a:r>
            <a:r>
              <a:rPr kumimoji="0" lang="en-US" altLang="ja-JP" sz="1200" dirty="0" smtClean="0"/>
              <a:t>km</a:t>
            </a:r>
            <a:r>
              <a:rPr kumimoji="0" lang="en-US" altLang="ja-JP" sz="1200" baseline="30000" dirty="0" smtClean="0"/>
              <a:t>2</a:t>
            </a:r>
            <a:endParaRPr kumimoji="0" lang="ja-JP" altLang="en-US" sz="1200" baseline="30000" dirty="0"/>
          </a:p>
        </p:txBody>
      </p:sp>
      <p:sp>
        <p:nvSpPr>
          <p:cNvPr id="140" name="大かっこ 139"/>
          <p:cNvSpPr/>
          <p:nvPr/>
        </p:nvSpPr>
        <p:spPr>
          <a:xfrm>
            <a:off x="4760145" y="6192814"/>
            <a:ext cx="1817147" cy="42044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608396" y="447080"/>
            <a:ext cx="2151487" cy="6248070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682256" y="6608385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総合エネルギー統計、総務省統計より作成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2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</TotalTime>
  <Words>210</Words>
  <Application>Microsoft Office PowerPoint</Application>
  <PresentationFormat>A4 210 x 297 mm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7</cp:revision>
  <cp:lastPrinted>2018-03-30T02:21:52Z</cp:lastPrinted>
  <dcterms:created xsi:type="dcterms:W3CDTF">2018-04-23T05:51:57Z</dcterms:created>
  <dcterms:modified xsi:type="dcterms:W3CDTF">2018-04-23T08:29:22Z</dcterms:modified>
</cp:coreProperties>
</file>