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B909D-EAF9-43EB-8F96-5A0307F1E1C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29309DB-EEF8-4640-B72C-EFA6F0C0DBD4}">
      <dgm:prSet phldrT="[テキスト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b"/>
        <a:lstStyle/>
        <a:p>
          <a:pPr>
            <a:lnSpc>
              <a:spcPts val="2100"/>
            </a:lnSpc>
          </a:pPr>
          <a:r>
            <a:rPr kumimoji="1" lang="ja-JP" altLang="en-US" sz="2400" u="sng" dirty="0" smtClean="0"/>
            <a:t>脱石炭化</a:t>
          </a:r>
          <a:endParaRPr kumimoji="1" lang="en-US" altLang="ja-JP" sz="2400" u="sng" dirty="0" smtClean="0"/>
        </a:p>
        <a:p>
          <a:pPr>
            <a:lnSpc>
              <a:spcPts val="1300"/>
            </a:lnSpc>
          </a:pPr>
          <a:r>
            <a:rPr kumimoji="1" lang="ja-JP" altLang="en-US" sz="1400" dirty="0" smtClean="0"/>
            <a:t>（国内炭→原油）</a:t>
          </a:r>
          <a:endParaRPr kumimoji="1" lang="ja-JP" altLang="en-US" sz="1400" dirty="0"/>
        </a:p>
      </dgm:t>
    </dgm:pt>
    <dgm:pt modelId="{DAC59048-E8E0-4B59-84F8-F1FE17084C58}" type="parTrans" cxnId="{9A4F56F4-B95E-4B68-859D-0409DF4CF6E8}">
      <dgm:prSet/>
      <dgm:spPr/>
      <dgm:t>
        <a:bodyPr/>
        <a:lstStyle/>
        <a:p>
          <a:endParaRPr kumimoji="1" lang="ja-JP" altLang="en-US" sz="2400"/>
        </a:p>
      </dgm:t>
    </dgm:pt>
    <dgm:pt modelId="{3BE6CBE9-9E67-47C0-9F12-A1A98E2F6E02}" type="sibTrans" cxnId="{9A4F56F4-B95E-4B68-859D-0409DF4CF6E8}">
      <dgm:prSet/>
      <dgm:spPr/>
      <dgm:t>
        <a:bodyPr/>
        <a:lstStyle/>
        <a:p>
          <a:endParaRPr kumimoji="1" lang="ja-JP" altLang="en-US" sz="2400"/>
        </a:p>
      </dgm:t>
    </dgm:pt>
    <dgm:pt modelId="{B6C2C183-A0BB-46DC-B43F-98D8FA481633}">
      <dgm:prSet phldrT="[テキスト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noFill/>
      </dgm:spPr>
      <dgm:t>
        <a:bodyPr lIns="36000" anchor="b"/>
        <a:lstStyle/>
        <a:p>
          <a:pPr>
            <a:lnSpc>
              <a:spcPts val="2100"/>
            </a:lnSpc>
          </a:pPr>
          <a:r>
            <a:rPr kumimoji="1" lang="ja-JP" altLang="en-US" sz="2400" b="0" u="sng" dirty="0" smtClean="0"/>
            <a:t>脱石油化</a:t>
          </a:r>
          <a:endParaRPr kumimoji="1" lang="en-US" altLang="ja-JP" sz="2400" b="0" u="sng" dirty="0" smtClean="0"/>
        </a:p>
        <a:p>
          <a:pPr>
            <a:lnSpc>
              <a:spcPts val="1300"/>
            </a:lnSpc>
          </a:pPr>
          <a:r>
            <a:rPr kumimoji="1" lang="ja-JP" altLang="en-US" sz="1400" b="0" u="none" dirty="0" smtClean="0"/>
            <a:t>（石油危機→石油価格高騰）</a:t>
          </a:r>
          <a:endParaRPr kumimoji="1" lang="ja-JP" altLang="en-US" sz="1400" b="0" u="none" dirty="0"/>
        </a:p>
      </dgm:t>
    </dgm:pt>
    <dgm:pt modelId="{BDA0D40E-E246-426A-98D1-1BCE60E113F3}" type="parTrans" cxnId="{BBC947C1-A06E-455D-AB56-05348DAC340B}">
      <dgm:prSet/>
      <dgm:spPr/>
      <dgm:t>
        <a:bodyPr/>
        <a:lstStyle/>
        <a:p>
          <a:endParaRPr kumimoji="1" lang="ja-JP" altLang="en-US" sz="2400"/>
        </a:p>
      </dgm:t>
    </dgm:pt>
    <dgm:pt modelId="{0FA249C0-34B0-4F6D-BD67-10779F236E00}" type="sibTrans" cxnId="{BBC947C1-A06E-455D-AB56-05348DAC340B}">
      <dgm:prSet/>
      <dgm:spPr/>
      <dgm:t>
        <a:bodyPr/>
        <a:lstStyle/>
        <a:p>
          <a:endParaRPr kumimoji="1" lang="ja-JP" altLang="en-US" sz="2400"/>
        </a:p>
      </dgm:t>
    </dgm:pt>
    <dgm:pt modelId="{1FAAF64C-35B0-41BB-AAE8-3637B50E547A}">
      <dgm:prSet phldrT="[テキスト]" custT="1"/>
      <dgm:spPr/>
      <dgm:t>
        <a:bodyPr anchor="b"/>
        <a:lstStyle/>
        <a:p>
          <a:pPr>
            <a:lnSpc>
              <a:spcPts val="2100"/>
            </a:lnSpc>
          </a:pPr>
          <a:r>
            <a:rPr kumimoji="1" lang="ja-JP" altLang="en-US" sz="2400" b="1" u="sng" dirty="0" smtClean="0">
              <a:ln>
                <a:noFill/>
              </a:ln>
            </a:rPr>
            <a:t>脱炭素化</a:t>
          </a:r>
          <a:endParaRPr kumimoji="1" lang="en-US" altLang="ja-JP" sz="2400" b="1" u="sng" dirty="0" smtClean="0">
            <a:ln>
              <a:noFill/>
            </a:ln>
          </a:endParaRPr>
        </a:p>
        <a:p>
          <a:pPr>
            <a:lnSpc>
              <a:spcPts val="1300"/>
            </a:lnSpc>
          </a:pPr>
          <a:r>
            <a:rPr kumimoji="1" lang="ja-JP" altLang="en-US" sz="1400" b="1" u="sng" dirty="0" smtClean="0">
              <a:ln>
                <a:noFill/>
              </a:ln>
            </a:rPr>
            <a:t>（石油価格不透明、温暖化）</a:t>
          </a:r>
          <a:endParaRPr kumimoji="1" lang="ja-JP" altLang="en-US" sz="1400" b="1" u="sng" dirty="0">
            <a:ln>
              <a:noFill/>
            </a:ln>
          </a:endParaRPr>
        </a:p>
      </dgm:t>
    </dgm:pt>
    <dgm:pt modelId="{FD403272-A1E3-4D04-A97B-5E5CCA7DA14E}" type="parTrans" cxnId="{91FC2F15-2DA9-4B5F-B524-A4789D2872ED}">
      <dgm:prSet/>
      <dgm:spPr/>
      <dgm:t>
        <a:bodyPr/>
        <a:lstStyle/>
        <a:p>
          <a:endParaRPr kumimoji="1" lang="ja-JP" altLang="en-US" sz="2400"/>
        </a:p>
      </dgm:t>
    </dgm:pt>
    <dgm:pt modelId="{05158880-4A9C-4B4B-B753-8F37A0300B57}" type="sibTrans" cxnId="{91FC2F15-2DA9-4B5F-B524-A4789D2872ED}">
      <dgm:prSet/>
      <dgm:spPr/>
      <dgm:t>
        <a:bodyPr/>
        <a:lstStyle/>
        <a:p>
          <a:endParaRPr kumimoji="1" lang="ja-JP" altLang="en-US" sz="2400"/>
        </a:p>
      </dgm:t>
    </dgm:pt>
    <dgm:pt modelId="{40114C33-DF34-45B8-AB29-A108F49F14D3}" type="pres">
      <dgm:prSet presAssocID="{BE3B909D-EAF9-43EB-8F96-5A0307F1E1CA}" presName="Name0" presStyleCnt="0">
        <dgm:presLayoutVars>
          <dgm:dir/>
          <dgm:animLvl val="lvl"/>
          <dgm:resizeHandles val="exact"/>
        </dgm:presLayoutVars>
      </dgm:prSet>
      <dgm:spPr/>
    </dgm:pt>
    <dgm:pt modelId="{956F50BA-4256-420E-AFDC-A412B88A5424}" type="pres">
      <dgm:prSet presAssocID="{829309DB-EEF8-4640-B72C-EFA6F0C0DBD4}" presName="parTxOnly" presStyleLbl="node1" presStyleIdx="0" presStyleCnt="3" custScaleX="699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8B5C21-447F-4CD0-A708-82CF2724D36C}" type="pres">
      <dgm:prSet presAssocID="{3BE6CBE9-9E67-47C0-9F12-A1A98E2F6E02}" presName="parTxOnlySpace" presStyleCnt="0"/>
      <dgm:spPr/>
    </dgm:pt>
    <dgm:pt modelId="{02F7055F-E357-406B-AC47-86D9C3393BE6}" type="pres">
      <dgm:prSet presAssocID="{B6C2C183-A0BB-46DC-B43F-98D8FA48163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6D1A36F-A9A4-44D1-A4FD-EAE8B694A5C9}" type="pres">
      <dgm:prSet presAssocID="{0FA249C0-34B0-4F6D-BD67-10779F236E00}" presName="parTxOnlySpace" presStyleCnt="0"/>
      <dgm:spPr/>
    </dgm:pt>
    <dgm:pt modelId="{C84D91E3-0295-4050-AC43-97F8776A429E}" type="pres">
      <dgm:prSet presAssocID="{1FAAF64C-35B0-41BB-AAE8-3637B50E547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ECA9BBE-B28B-48EC-8E39-A13468435EF5}" type="presOf" srcId="{B6C2C183-A0BB-46DC-B43F-98D8FA481633}" destId="{02F7055F-E357-406B-AC47-86D9C3393BE6}" srcOrd="0" destOrd="0" presId="urn:microsoft.com/office/officeart/2005/8/layout/chevron1"/>
    <dgm:cxn modelId="{AF026F7F-221E-4FAC-9526-6B424436A1D0}" type="presOf" srcId="{BE3B909D-EAF9-43EB-8F96-5A0307F1E1CA}" destId="{40114C33-DF34-45B8-AB29-A108F49F14D3}" srcOrd="0" destOrd="0" presId="urn:microsoft.com/office/officeart/2005/8/layout/chevron1"/>
    <dgm:cxn modelId="{BBC947C1-A06E-455D-AB56-05348DAC340B}" srcId="{BE3B909D-EAF9-43EB-8F96-5A0307F1E1CA}" destId="{B6C2C183-A0BB-46DC-B43F-98D8FA481633}" srcOrd="1" destOrd="0" parTransId="{BDA0D40E-E246-426A-98D1-1BCE60E113F3}" sibTransId="{0FA249C0-34B0-4F6D-BD67-10779F236E00}"/>
    <dgm:cxn modelId="{6FD7F1D5-ED8A-4AA6-A36C-8F67623038B2}" type="presOf" srcId="{829309DB-EEF8-4640-B72C-EFA6F0C0DBD4}" destId="{956F50BA-4256-420E-AFDC-A412B88A5424}" srcOrd="0" destOrd="0" presId="urn:microsoft.com/office/officeart/2005/8/layout/chevron1"/>
    <dgm:cxn modelId="{64A4B463-38E0-4763-BB47-B61B5F349E94}" type="presOf" srcId="{1FAAF64C-35B0-41BB-AAE8-3637B50E547A}" destId="{C84D91E3-0295-4050-AC43-97F8776A429E}" srcOrd="0" destOrd="0" presId="urn:microsoft.com/office/officeart/2005/8/layout/chevron1"/>
    <dgm:cxn modelId="{91FC2F15-2DA9-4B5F-B524-A4789D2872ED}" srcId="{BE3B909D-EAF9-43EB-8F96-5A0307F1E1CA}" destId="{1FAAF64C-35B0-41BB-AAE8-3637B50E547A}" srcOrd="2" destOrd="0" parTransId="{FD403272-A1E3-4D04-A97B-5E5CCA7DA14E}" sibTransId="{05158880-4A9C-4B4B-B753-8F37A0300B57}"/>
    <dgm:cxn modelId="{9A4F56F4-B95E-4B68-859D-0409DF4CF6E8}" srcId="{BE3B909D-EAF9-43EB-8F96-5A0307F1E1CA}" destId="{829309DB-EEF8-4640-B72C-EFA6F0C0DBD4}" srcOrd="0" destOrd="0" parTransId="{DAC59048-E8E0-4B59-84F8-F1FE17084C58}" sibTransId="{3BE6CBE9-9E67-47C0-9F12-A1A98E2F6E02}"/>
    <dgm:cxn modelId="{F3EB2CCD-F568-466B-A1A4-EB13D8E5E9E2}" type="presParOf" srcId="{40114C33-DF34-45B8-AB29-A108F49F14D3}" destId="{956F50BA-4256-420E-AFDC-A412B88A5424}" srcOrd="0" destOrd="0" presId="urn:microsoft.com/office/officeart/2005/8/layout/chevron1"/>
    <dgm:cxn modelId="{3CC08947-5A1F-46BD-8ACB-C8FB9B29235C}" type="presParOf" srcId="{40114C33-DF34-45B8-AB29-A108F49F14D3}" destId="{DD8B5C21-447F-4CD0-A708-82CF2724D36C}" srcOrd="1" destOrd="0" presId="urn:microsoft.com/office/officeart/2005/8/layout/chevron1"/>
    <dgm:cxn modelId="{7F4C2B5E-805C-4D25-84BF-7B0324C02D69}" type="presParOf" srcId="{40114C33-DF34-45B8-AB29-A108F49F14D3}" destId="{02F7055F-E357-406B-AC47-86D9C3393BE6}" srcOrd="2" destOrd="0" presId="urn:microsoft.com/office/officeart/2005/8/layout/chevron1"/>
    <dgm:cxn modelId="{D2C030E0-6A50-425C-AF9C-06F141782DF4}" type="presParOf" srcId="{40114C33-DF34-45B8-AB29-A108F49F14D3}" destId="{56D1A36F-A9A4-44D1-A4FD-EAE8B694A5C9}" srcOrd="3" destOrd="0" presId="urn:microsoft.com/office/officeart/2005/8/layout/chevron1"/>
    <dgm:cxn modelId="{D7B2FEE6-7FAB-4744-9BD5-BEF5F2C9C049}" type="presParOf" srcId="{40114C33-DF34-45B8-AB29-A108F49F14D3}" destId="{C84D91E3-0295-4050-AC43-97F8776A429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F50BA-4256-420E-AFDC-A412B88A5424}">
      <dsp:nvSpPr>
        <dsp:cNvPr id="0" name=""/>
        <dsp:cNvSpPr/>
      </dsp:nvSpPr>
      <dsp:spPr>
        <a:xfrm>
          <a:off x="1946" y="0"/>
          <a:ext cx="2669403" cy="810090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6012" tIns="32004" rIns="32004" bIns="32004" numCol="1" spcCol="1270" anchor="b" anchorCtr="0">
          <a:noAutofit/>
        </a:bodyPr>
        <a:lstStyle/>
        <a:p>
          <a:pPr lvl="0" algn="ctr" defTabSz="1066800">
            <a:lnSpc>
              <a:spcPts val="21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u="sng" kern="1200" dirty="0" smtClean="0"/>
            <a:t>脱石炭化</a:t>
          </a:r>
          <a:endParaRPr kumimoji="1" lang="en-US" altLang="ja-JP" sz="2400" u="sng" kern="1200" dirty="0" smtClean="0"/>
        </a:p>
        <a:p>
          <a:pPr lvl="0" algn="ctr" defTabSz="10668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（国内炭→原油）</a:t>
          </a:r>
          <a:endParaRPr kumimoji="1" lang="ja-JP" altLang="en-US" sz="1400" kern="1200" dirty="0"/>
        </a:p>
      </dsp:txBody>
      <dsp:txXfrm>
        <a:off x="406991" y="0"/>
        <a:ext cx="1859313" cy="810090"/>
      </dsp:txXfrm>
    </dsp:sp>
    <dsp:sp modelId="{02F7055F-E357-406B-AC47-86D9C3393BE6}">
      <dsp:nvSpPr>
        <dsp:cNvPr id="0" name=""/>
        <dsp:cNvSpPr/>
      </dsp:nvSpPr>
      <dsp:spPr>
        <a:xfrm>
          <a:off x="2289783" y="0"/>
          <a:ext cx="3815668" cy="810090"/>
        </a:xfrm>
        <a:prstGeom prst="chevron">
          <a:avLst/>
        </a:prstGeom>
        <a:noFill/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6000" tIns="32004" rIns="32004" bIns="32004" numCol="1" spcCol="1270" anchor="b" anchorCtr="0">
          <a:noAutofit/>
        </a:bodyPr>
        <a:lstStyle/>
        <a:p>
          <a:pPr lvl="0" algn="ctr" defTabSz="1066800">
            <a:lnSpc>
              <a:spcPts val="21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b="0" u="sng" kern="1200" dirty="0" smtClean="0"/>
            <a:t>脱石油化</a:t>
          </a:r>
          <a:endParaRPr kumimoji="1" lang="en-US" altLang="ja-JP" sz="2400" b="0" u="sng" kern="1200" dirty="0" smtClean="0"/>
        </a:p>
        <a:p>
          <a:pPr lvl="0" algn="ctr" defTabSz="10668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0" u="none" kern="1200" dirty="0" smtClean="0"/>
            <a:t>（石油危機→石油価格高騰）</a:t>
          </a:r>
          <a:endParaRPr kumimoji="1" lang="ja-JP" altLang="en-US" sz="1400" b="0" u="none" kern="1200" dirty="0"/>
        </a:p>
      </dsp:txBody>
      <dsp:txXfrm>
        <a:off x="2694828" y="0"/>
        <a:ext cx="3005578" cy="810090"/>
      </dsp:txXfrm>
    </dsp:sp>
    <dsp:sp modelId="{C84D91E3-0295-4050-AC43-97F8776A429E}">
      <dsp:nvSpPr>
        <dsp:cNvPr id="0" name=""/>
        <dsp:cNvSpPr/>
      </dsp:nvSpPr>
      <dsp:spPr>
        <a:xfrm>
          <a:off x="5723884" y="0"/>
          <a:ext cx="3815668" cy="8100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b" anchorCtr="0">
          <a:noAutofit/>
        </a:bodyPr>
        <a:lstStyle/>
        <a:p>
          <a:pPr lvl="0" algn="ctr" defTabSz="1066800">
            <a:lnSpc>
              <a:spcPts val="21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b="1" u="sng" kern="1200" dirty="0" smtClean="0">
              <a:ln>
                <a:noFill/>
              </a:ln>
            </a:rPr>
            <a:t>脱炭素化</a:t>
          </a:r>
          <a:endParaRPr kumimoji="1" lang="en-US" altLang="ja-JP" sz="2400" b="1" u="sng" kern="1200" dirty="0" smtClean="0">
            <a:ln>
              <a:noFill/>
            </a:ln>
          </a:endParaRPr>
        </a:p>
        <a:p>
          <a:pPr lvl="0" algn="ctr" defTabSz="10668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u="sng" kern="1200" dirty="0" smtClean="0">
              <a:ln>
                <a:noFill/>
              </a:ln>
            </a:rPr>
            <a:t>（石油価格不透明、温暖化）</a:t>
          </a:r>
          <a:endParaRPr kumimoji="1" lang="ja-JP" altLang="en-US" sz="1400" b="1" u="sng" kern="1200" dirty="0">
            <a:ln>
              <a:noFill/>
            </a:ln>
          </a:endParaRPr>
        </a:p>
      </dsp:txBody>
      <dsp:txXfrm>
        <a:off x="6128929" y="0"/>
        <a:ext cx="3005578" cy="810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" y="223047"/>
            <a:ext cx="8543925" cy="434974"/>
          </a:xfrm>
        </p:spPr>
        <p:txBody>
          <a:bodyPr>
            <a:normAutofit/>
          </a:bodyPr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134F-B2C9-40F5-92B0-D0971E8A4FE9}" type="datetime1">
              <a:rPr lang="ja-JP" altLang="en-US" smtClean="0"/>
              <a:t>2018/4/23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08CD-1B2E-4C7D-AED6-6BF4A81F6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2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77FC-2625-424B-A4C7-E6B4239FF737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248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243F-5458-4134-9F6B-BFFB2711C043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46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682B-6981-4D77-8FE2-3F2454460B6D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327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/>
          <a:lstStyle/>
          <a:p>
            <a:fld id="{60874177-A8D3-400E-AC9E-2254BD0F4813}" type="datetime1">
              <a:rPr lang="ja-JP" altLang="en-US" smtClean="0">
                <a:solidFill>
                  <a:prstClr val="black"/>
                </a:solidFill>
              </a:rPr>
              <a:t>2018/4/23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59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0" y="1520790"/>
            <a:ext cx="7423989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AD10-EABC-49FE-BADE-8034908F7FFA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586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012" y="0"/>
            <a:ext cx="7188729" cy="1142984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57298"/>
            <a:ext cx="9101170" cy="5000636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  <a:defRPr sz="1800">
                <a:latin typeface="Calibri" pitchFamily="34" charset="0"/>
              </a:defRPr>
            </a:lvl1pPr>
            <a:lvl2pPr>
              <a:spcBef>
                <a:spcPts val="900"/>
              </a:spcBef>
              <a:spcAft>
                <a:spcPts val="0"/>
              </a:spcAft>
              <a:buFont typeface="Calibri" pitchFamily="34" charset="0"/>
              <a:buChar char="–"/>
              <a:defRPr sz="1800">
                <a:latin typeface="Calibri" pitchFamily="34" charset="0"/>
              </a:defRPr>
            </a:lvl2pPr>
            <a:lvl3pPr>
              <a:spcBef>
                <a:spcPts val="600"/>
              </a:spcBef>
              <a:spcAft>
                <a:spcPts val="0"/>
              </a:spcAft>
              <a:buSzPct val="100000"/>
              <a:defRPr sz="1600">
                <a:latin typeface="Calibri" pitchFamily="34" charset="0"/>
              </a:defRPr>
            </a:lvl3pPr>
            <a:lvl4pPr>
              <a:spcBef>
                <a:spcPts val="600"/>
              </a:spcBef>
              <a:spcAft>
                <a:spcPts val="0"/>
              </a:spcAft>
              <a:defRPr sz="1600">
                <a:latin typeface="Calibri" pitchFamily="34" charset="0"/>
              </a:defRPr>
            </a:lvl4pPr>
            <a:lvl5pPr>
              <a:spcBef>
                <a:spcPts val="600"/>
              </a:spcBef>
              <a:spcAft>
                <a:spcPts val="0"/>
              </a:spcAft>
              <a:defRPr sz="160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366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7F8451C-CD7D-4E3B-8923-49A8D14971B6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4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9372185" y="41866"/>
            <a:ext cx="45066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6456" y="553208"/>
            <a:ext cx="9667074" cy="5585093"/>
            <a:chOff x="56456" y="553208"/>
            <a:chExt cx="9667074" cy="558509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807" y="553208"/>
              <a:ext cx="8505945" cy="4494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7" name="図表 16"/>
            <p:cNvGraphicFramePr/>
            <p:nvPr>
              <p:extLst/>
            </p:nvPr>
          </p:nvGraphicFramePr>
          <p:xfrm>
            <a:off x="182030" y="5328211"/>
            <a:ext cx="9541500" cy="81009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20" name="テキスト ボックス 19"/>
            <p:cNvSpPr txBox="1"/>
            <p:nvPr/>
          </p:nvSpPr>
          <p:spPr>
            <a:xfrm>
              <a:off x="56456" y="4953327"/>
              <a:ext cx="30603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エネルギー転換の</a:t>
              </a: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メガトレンド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9798803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</TotalTime>
  <Words>29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2018-04-20T07:26:04Z</dcterms:created>
  <dcterms:modified xsi:type="dcterms:W3CDTF">2018-04-23T01:42:11Z</dcterms:modified>
</cp:coreProperties>
</file>