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63065"/>
              </p:ext>
            </p:extLst>
          </p:nvPr>
        </p:nvGraphicFramePr>
        <p:xfrm>
          <a:off x="226543" y="3075426"/>
          <a:ext cx="5246388" cy="2021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84730">
                  <a:extLst>
                    <a:ext uri="{9D8B030D-6E8A-4147-A177-3AD203B41FA5}">
                      <a16:colId xmlns:a16="http://schemas.microsoft.com/office/drawing/2014/main" val="988301263"/>
                    </a:ext>
                  </a:extLst>
                </a:gridCol>
                <a:gridCol w="844868">
                  <a:extLst>
                    <a:ext uri="{9D8B030D-6E8A-4147-A177-3AD203B41FA5}">
                      <a16:colId xmlns:a16="http://schemas.microsoft.com/office/drawing/2014/main" val="1528930937"/>
                    </a:ext>
                  </a:extLst>
                </a:gridCol>
                <a:gridCol w="218774">
                  <a:extLst>
                    <a:ext uri="{9D8B030D-6E8A-4147-A177-3AD203B41FA5}">
                      <a16:colId xmlns:a16="http://schemas.microsoft.com/office/drawing/2014/main" val="1071973687"/>
                    </a:ext>
                  </a:extLst>
                </a:gridCol>
                <a:gridCol w="844868">
                  <a:extLst>
                    <a:ext uri="{9D8B030D-6E8A-4147-A177-3AD203B41FA5}">
                      <a16:colId xmlns:a16="http://schemas.microsoft.com/office/drawing/2014/main" val="33124541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87561820"/>
                    </a:ext>
                  </a:extLst>
                </a:gridCol>
                <a:gridCol w="844868">
                  <a:extLst>
                    <a:ext uri="{9D8B030D-6E8A-4147-A177-3AD203B41FA5}">
                      <a16:colId xmlns:a16="http://schemas.microsoft.com/office/drawing/2014/main" val="1454835184"/>
                    </a:ext>
                  </a:extLst>
                </a:gridCol>
              </a:tblGrid>
              <a:tr h="3448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2010</a:t>
                      </a:r>
                      <a:r>
                        <a:rPr kumimoji="1" lang="ja-JP" altLang="en-US" sz="1400" dirty="0" smtClean="0"/>
                        <a:t>年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2011</a:t>
                      </a:r>
                      <a:r>
                        <a:rPr kumimoji="1" lang="ja-JP" altLang="en-US" sz="1400" dirty="0" smtClean="0"/>
                        <a:t>年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845125"/>
                  </a:ext>
                </a:extLst>
              </a:tr>
              <a:tr h="301464"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</a:rPr>
                        <a:t>一次エネルギー自給率</a:t>
                      </a:r>
                      <a:endParaRPr lang="en-US" altLang="ja-JP" sz="1600" b="1" dirty="0" smtClean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1.9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70C0"/>
                          </a:solidFill>
                        </a:rPr>
                        <a:t>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1.1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0.7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48092"/>
                  </a:ext>
                </a:extLst>
              </a:tr>
              <a:tr h="297552"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</a:rPr>
                        <a:t>エネルギー源多様化</a:t>
                      </a:r>
                      <a:endParaRPr lang="en-US" altLang="ja-JP" sz="1600" b="1" dirty="0" smtClean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3.8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→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3.8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endParaRPr kumimoji="1" lang="ja-JP" alt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4.4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749945"/>
                  </a:ext>
                </a:extLst>
              </a:tr>
              <a:tr h="206968"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</a:rPr>
                        <a:t>停電時間</a:t>
                      </a:r>
                      <a:endParaRPr lang="en-US" altLang="ja-JP" sz="1600" b="1" dirty="0" smtClean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7.8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rgbClr val="0070C0"/>
                          </a:solidFill>
                        </a:rPr>
                        <a:t>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0.2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endParaRPr kumimoji="1" lang="ja-JP" alt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5.5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722779"/>
                  </a:ext>
                </a:extLst>
              </a:tr>
              <a:tr h="409096"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</a:rPr>
                        <a:t>エネルギー消費の</a:t>
                      </a:r>
                      <a:endParaRPr lang="en-US" altLang="ja-JP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dirty="0" smtClean="0">
                          <a:solidFill>
                            <a:schemeClr val="bg1"/>
                          </a:solidFill>
                        </a:rPr>
                        <a:t>GDP</a:t>
                      </a: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</a:rPr>
                        <a:t>原単位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7.7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rgbClr val="FF0000"/>
                          </a:solidFill>
                        </a:rPr>
                        <a:t>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8.3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endParaRPr kumimoji="1" lang="ja-JP" alt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9.4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667396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D83697-7B34-40CA-B786-FB32306FF75B}"/>
              </a:ext>
            </a:extLst>
          </p:cNvPr>
          <p:cNvSpPr txBox="1"/>
          <p:nvPr/>
        </p:nvSpPr>
        <p:spPr>
          <a:xfrm>
            <a:off x="5437189" y="3255446"/>
            <a:ext cx="43661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原発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停止の影響で自給率が低下（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2010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年：約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20%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2011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年：約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11%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）。再エネ導入が進展するも、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年は約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7%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と低位で推移。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D83697-7B34-40CA-B786-FB32306FF75B}"/>
              </a:ext>
            </a:extLst>
          </p:cNvPr>
          <p:cNvSpPr txBox="1"/>
          <p:nvPr/>
        </p:nvSpPr>
        <p:spPr>
          <a:xfrm>
            <a:off x="5437189" y="3810101"/>
            <a:ext cx="446398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FIT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等で再エネが進展した影響と再稼働の影響で改善。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D83697-7B34-40CA-B786-FB32306FF75B}"/>
              </a:ext>
            </a:extLst>
          </p:cNvPr>
          <p:cNvSpPr txBox="1"/>
          <p:nvPr/>
        </p:nvSpPr>
        <p:spPr>
          <a:xfrm>
            <a:off x="5437189" y="4081618"/>
            <a:ext cx="461844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原発停止により計画停電発生（例年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分程度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年から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514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年）後、現在は回復基調。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D83697-7B34-40CA-B786-FB32306FF75B}"/>
              </a:ext>
            </a:extLst>
          </p:cNvPr>
          <p:cNvSpPr txBox="1"/>
          <p:nvPr/>
        </p:nvSpPr>
        <p:spPr>
          <a:xfrm>
            <a:off x="5437189" y="4676301"/>
            <a:ext cx="454643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震災後、国民・各企業の省エネ努力で改善。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133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2018-04-25T02:50:06Z</dcterms:created>
  <dcterms:modified xsi:type="dcterms:W3CDTF">2018-04-25T02:51:10Z</dcterms:modified>
</cp:coreProperties>
</file>