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47" autoAdjust="0"/>
  </p:normalViewPr>
  <p:slideViewPr>
    <p:cSldViewPr>
      <p:cViewPr varScale="1">
        <p:scale>
          <a:sx n="113" d="100"/>
          <a:sy n="113" d="100"/>
        </p:scale>
        <p:origin x="1327" y="75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kpfci99002\00&#36039;&#28304;&#12456;&#12493;&#12523;&#12462;&#12540;&#24193;&#32207;&#21512;&#25919;&#31574;&#35506;00\04_&#35519;&#26619;&#24195;&#22577;&#23460;\02_&#12456;&#12493;&#12523;&#12462;&#12540;&#30333;&#26360;\H29&#12456;&#12493;&#12523;&#12462;&#12540;&#30333;&#26360;&#65288;&#12456;&#12493;&#30333;2018&#65289;\50_&#12467;&#12521;&#12512;_&#23433;&#20840;&#20445;&#38556;&#65288;&#12456;&#12493;&#30333;2010&#12288;&#12456;&#12493;&#30740;&#12424;&#12426;&#65289;\180323_&#12456;&#12493;&#30740;&#12424;&#12426;\&#22577;&#21578;&#26360;&#22259;&#34920;&#19968;&#35239;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081726588531476"/>
          <c:y val="0.16288955046696901"/>
          <c:w val="0.56565022443115176"/>
          <c:h val="0.78451499216308207"/>
        </c:manualLayout>
      </c:layout>
      <c:radarChart>
        <c:radarStyle val="marker"/>
        <c:varyColors val="0"/>
        <c:ser>
          <c:idx val="0"/>
          <c:order val="0"/>
          <c:tx>
            <c:strRef>
              <c:f>'図3-12'!$C$4</c:f>
              <c:strCache>
                <c:ptCount val="1"/>
                <c:pt idx="0">
                  <c:v>2000年代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'図3-12'!$B$5:$B$11</c:f>
              <c:strCache>
                <c:ptCount val="7"/>
                <c:pt idx="0">
                  <c:v>フランス</c:v>
                </c:pt>
                <c:pt idx="1">
                  <c:v>ドイツ</c:v>
                </c:pt>
                <c:pt idx="2">
                  <c:v>英国</c:v>
                </c:pt>
                <c:pt idx="3">
                  <c:v>米国</c:v>
                </c:pt>
                <c:pt idx="4">
                  <c:v>中国</c:v>
                </c:pt>
                <c:pt idx="5">
                  <c:v>日本</c:v>
                </c:pt>
                <c:pt idx="6">
                  <c:v>韓国</c:v>
                </c:pt>
              </c:strCache>
            </c:strRef>
          </c:cat>
          <c:val>
            <c:numRef>
              <c:f>'図3-12'!$C$5:$C$11</c:f>
              <c:numCache>
                <c:formatCode>#,##0.0;[Red]\-#,##0.0</c:formatCode>
                <c:ptCount val="7"/>
                <c:pt idx="0">
                  <c:v>4.073903495489164</c:v>
                </c:pt>
                <c:pt idx="1">
                  <c:v>4.7225020284778436</c:v>
                </c:pt>
                <c:pt idx="2">
                  <c:v>5.1853280827579784</c:v>
                </c:pt>
                <c:pt idx="3">
                  <c:v>4.0175083345035008</c:v>
                </c:pt>
                <c:pt idx="4">
                  <c:v>4.3176808111121527</c:v>
                </c:pt>
                <c:pt idx="5">
                  <c:v>4.4745319634912599</c:v>
                </c:pt>
                <c:pt idx="6">
                  <c:v>3.2424416067164019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EE-49AF-A549-853DFC60FCC2}"/>
            </c:ext>
          </c:extLst>
        </c:ser>
        <c:ser>
          <c:idx val="1"/>
          <c:order val="1"/>
          <c:tx>
            <c:strRef>
              <c:f>'図3-12'!$D$4</c:f>
              <c:strCache>
                <c:ptCount val="1"/>
                <c:pt idx="0">
                  <c:v>2010年代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'図3-12'!$B$5:$B$11</c:f>
              <c:strCache>
                <c:ptCount val="7"/>
                <c:pt idx="0">
                  <c:v>フランス</c:v>
                </c:pt>
                <c:pt idx="1">
                  <c:v>ドイツ</c:v>
                </c:pt>
                <c:pt idx="2">
                  <c:v>英国</c:v>
                </c:pt>
                <c:pt idx="3">
                  <c:v>米国</c:v>
                </c:pt>
                <c:pt idx="4">
                  <c:v>中国</c:v>
                </c:pt>
                <c:pt idx="5">
                  <c:v>日本</c:v>
                </c:pt>
                <c:pt idx="6">
                  <c:v>韓国</c:v>
                </c:pt>
              </c:strCache>
            </c:strRef>
          </c:cat>
          <c:val>
            <c:numRef>
              <c:f>'図3-12'!$D$5:$D$11</c:f>
              <c:numCache>
                <c:formatCode>#,##0.0;[Red]\-#,##0.0</c:formatCode>
                <c:ptCount val="7"/>
                <c:pt idx="0">
                  <c:v>4.4514971645798909</c:v>
                </c:pt>
                <c:pt idx="1">
                  <c:v>5.1849063693990738</c:v>
                </c:pt>
                <c:pt idx="2">
                  <c:v>5.4225646843704736</c:v>
                </c:pt>
                <c:pt idx="3">
                  <c:v>4.3274549336140611</c:v>
                </c:pt>
                <c:pt idx="4">
                  <c:v>3.2877460731772987</c:v>
                </c:pt>
                <c:pt idx="5">
                  <c:v>3.5020554935180068</c:v>
                </c:pt>
                <c:pt idx="6">
                  <c:v>3.6791851003640912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EE-49AF-A549-853DFC60FC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272192"/>
        <c:axId val="77274112"/>
      </c:radarChart>
      <c:catAx>
        <c:axId val="77272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ＭＳ 明朝" panose="02020609040205080304" pitchFamily="17" charset="-128"/>
                <a:ea typeface="+mn-ea"/>
                <a:cs typeface="+mn-cs"/>
              </a:defRPr>
            </a:pPr>
            <a:endParaRPr lang="ja-JP"/>
          </a:p>
        </c:txPr>
        <c:crossAx val="77274112"/>
        <c:crosses val="autoZero"/>
        <c:auto val="1"/>
        <c:lblAlgn val="ctr"/>
        <c:lblOffset val="100"/>
        <c:noMultiLvlLbl val="0"/>
      </c:catAx>
      <c:valAx>
        <c:axId val="77274112"/>
        <c:scaling>
          <c:orientation val="minMax"/>
          <c:max val="8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#,##0.0;[Red]\-#,##0.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7272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0.43485</cdr:x>
      <cdr:y>0</cdr:y>
    </cdr:from>
    <cdr:to>
      <cdr:x>1</cdr:x>
      <cdr:y>0.15017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CD69423-C6E8-49CC-B3BD-87EF1F156D67}"/>
            </a:ext>
          </a:extLst>
        </cdr:cNvPr>
        <cdr:cNvSpPr txBox="1"/>
      </cdr:nvSpPr>
      <cdr:spPr>
        <a:xfrm xmlns:a="http://schemas.openxmlformats.org/drawingml/2006/main">
          <a:off x="1440160" y="-1490681"/>
          <a:ext cx="1871692" cy="393628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lIns="36000" tIns="7200" rIns="36000" bIns="7200" rtlCol="0"/>
        <a:lstStyle xmlns:a="http://schemas.openxmlformats.org/drawingml/2006/main"/>
        <a:p xmlns:a="http://schemas.openxmlformats.org/drawingml/2006/main">
          <a:pPr algn="r"/>
          <a:r>
            <a:rPr lang="en-US" altLang="ja-JP" sz="900" dirty="0" smtClean="0">
              <a:solidFill>
                <a:srgbClr val="0070C0"/>
              </a:solidFill>
              <a:latin typeface="ＭＳ 明朝" panose="02020609040205080304" pitchFamily="17" charset="-128"/>
              <a:ea typeface="ＭＳ 明朝" panose="02020609040205080304" pitchFamily="17" charset="-128"/>
            </a:rPr>
            <a:t>2000</a:t>
          </a:r>
          <a:r>
            <a:rPr lang="ja-JP" altLang="en-US" sz="900" dirty="0" smtClean="0">
              <a:solidFill>
                <a:srgbClr val="0070C0"/>
              </a:solidFill>
              <a:latin typeface="ＭＳ 明朝" panose="02020609040205080304" pitchFamily="17" charset="-128"/>
              <a:ea typeface="ＭＳ 明朝" panose="02020609040205080304" pitchFamily="17" charset="-128"/>
            </a:rPr>
            <a:t>年代</a:t>
          </a:r>
          <a:r>
            <a:rPr lang="en-US" altLang="ja-JP" sz="900" dirty="0" smtClean="0">
              <a:solidFill>
                <a:srgbClr val="0070C0"/>
              </a:solidFill>
              <a:latin typeface="ＭＳ 明朝" panose="02020609040205080304" pitchFamily="17" charset="-128"/>
              <a:ea typeface="ＭＳ 明朝" panose="02020609040205080304" pitchFamily="17" charset="-128"/>
            </a:rPr>
            <a:t>(2001</a:t>
          </a:r>
          <a:r>
            <a:rPr lang="ja-JP" altLang="en-US" sz="900" dirty="0" smtClean="0">
              <a:solidFill>
                <a:srgbClr val="0070C0"/>
              </a:solidFill>
              <a:latin typeface="ＭＳ 明朝" panose="02020609040205080304" pitchFamily="17" charset="-128"/>
              <a:ea typeface="ＭＳ 明朝" panose="02020609040205080304" pitchFamily="17" charset="-128"/>
            </a:rPr>
            <a:t>～</a:t>
          </a:r>
          <a:r>
            <a:rPr lang="en-US" altLang="ja-JP" sz="900" dirty="0" smtClean="0">
              <a:solidFill>
                <a:srgbClr val="0070C0"/>
              </a:solidFill>
              <a:latin typeface="ＭＳ 明朝" panose="02020609040205080304" pitchFamily="17" charset="-128"/>
              <a:ea typeface="ＭＳ 明朝" panose="02020609040205080304" pitchFamily="17" charset="-128"/>
            </a:rPr>
            <a:t>2009)</a:t>
          </a:r>
          <a:r>
            <a:rPr lang="ja-JP" altLang="en-US" sz="900" dirty="0" smtClean="0">
              <a:solidFill>
                <a:srgbClr val="0070C0"/>
              </a:solidFill>
              <a:latin typeface="ＭＳ 明朝" panose="02020609040205080304" pitchFamily="17" charset="-128"/>
              <a:ea typeface="ＭＳ 明朝" panose="02020609040205080304" pitchFamily="17" charset="-128"/>
            </a:rPr>
            <a:t>：</a:t>
          </a:r>
          <a:r>
            <a:rPr lang="en-US" altLang="ja-JP" sz="900" dirty="0" smtClean="0">
              <a:solidFill>
                <a:srgbClr val="0070C0"/>
              </a:solidFill>
              <a:latin typeface="ＭＳ 明朝" panose="02020609040205080304" pitchFamily="17" charset="-128"/>
              <a:ea typeface="ＭＳ 明朝" panose="02020609040205080304" pitchFamily="17" charset="-128"/>
            </a:rPr>
            <a:t>3</a:t>
          </a:r>
          <a:r>
            <a:rPr lang="ja-JP" altLang="en-US" sz="900" dirty="0" smtClean="0">
              <a:solidFill>
                <a:srgbClr val="0070C0"/>
              </a:solidFill>
              <a:latin typeface="ＭＳ 明朝" panose="02020609040205080304" pitchFamily="17" charset="-128"/>
              <a:ea typeface="ＭＳ 明朝" panose="02020609040205080304" pitchFamily="17" charset="-128"/>
            </a:rPr>
            <a:t>位</a:t>
          </a:r>
          <a:endParaRPr lang="en-US" altLang="ja-JP" sz="900" dirty="0">
            <a:solidFill>
              <a:srgbClr val="0070C0"/>
            </a:solidFill>
            <a:latin typeface="ＭＳ 明朝" panose="02020609040205080304" pitchFamily="17" charset="-128"/>
            <a:ea typeface="ＭＳ 明朝" panose="02020609040205080304" pitchFamily="17" charset="-128"/>
          </a:endParaRPr>
        </a:p>
        <a:p xmlns:a="http://schemas.openxmlformats.org/drawingml/2006/main">
          <a:pPr algn="r"/>
          <a:r>
            <a:rPr lang="en-US" altLang="ja-JP" sz="9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rPr>
            <a:t>2010</a:t>
          </a:r>
          <a:r>
            <a:rPr lang="ja-JP" altLang="en-US" sz="900" dirty="0" smtClean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rPr>
            <a:t>年代</a:t>
          </a:r>
          <a:r>
            <a:rPr lang="en-US" altLang="ja-JP" sz="900" dirty="0" smtClean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rPr>
            <a:t>(2010</a:t>
          </a:r>
          <a:r>
            <a:rPr lang="ja-JP" altLang="en-US" sz="900" dirty="0" smtClean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rPr>
            <a:t>～</a:t>
          </a:r>
          <a:r>
            <a:rPr lang="en-US" altLang="ja-JP" sz="900" dirty="0" smtClean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rPr>
            <a:t>2015)</a:t>
          </a:r>
          <a:r>
            <a:rPr lang="ja-JP" altLang="en-US" sz="900" dirty="0" smtClean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rPr>
            <a:t>：</a:t>
          </a:r>
          <a:r>
            <a:rPr lang="en-US" altLang="ja-JP" sz="9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rPr>
            <a:t>6</a:t>
          </a:r>
          <a:r>
            <a:rPr lang="ja-JP" altLang="en-US" sz="9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rPr>
            <a:t>位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2018/4/25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グラフ 8">
            <a:extLst>
              <a:ext uri="{FF2B5EF4-FFF2-40B4-BE49-F238E27FC236}">
                <a16:creationId xmlns:a16="http://schemas.microsoft.com/office/drawing/2014/main" id="{9E93357D-58DD-4400-B6F6-AEEA642D3D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1367244"/>
              </p:ext>
            </p:extLst>
          </p:nvPr>
        </p:nvGraphicFramePr>
        <p:xfrm>
          <a:off x="3080792" y="2348880"/>
          <a:ext cx="3311852" cy="26212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楕円 9"/>
          <p:cNvSpPr/>
          <p:nvPr/>
        </p:nvSpPr>
        <p:spPr bwMode="auto">
          <a:xfrm rot="16200000">
            <a:off x="3492697" y="3745513"/>
            <a:ext cx="252028" cy="571781"/>
          </a:xfrm>
          <a:prstGeom prst="ellipse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楕円 10"/>
          <p:cNvSpPr/>
          <p:nvPr/>
        </p:nvSpPr>
        <p:spPr bwMode="auto">
          <a:xfrm rot="16200000">
            <a:off x="3981858" y="4405429"/>
            <a:ext cx="252028" cy="571781"/>
          </a:xfrm>
          <a:prstGeom prst="ellipse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4506489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20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ＭＳ 明朝</vt:lpstr>
      <vt:lpstr>メイリオ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</cp:revision>
  <cp:lastPrinted>2018-03-30T02:21:52Z</cp:lastPrinted>
  <dcterms:created xsi:type="dcterms:W3CDTF">2018-04-25T02:48:51Z</dcterms:created>
  <dcterms:modified xsi:type="dcterms:W3CDTF">2018-04-25T02:49:49Z</dcterms:modified>
</cp:coreProperties>
</file>