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125" d="100"/>
          <a:sy n="125" d="100"/>
        </p:scale>
        <p:origin x="816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1734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434620" y="1404656"/>
            <a:ext cx="8982876" cy="2173787"/>
            <a:chOff x="434620" y="1404656"/>
            <a:chExt cx="8982876" cy="2173787"/>
          </a:xfrm>
        </p:grpSpPr>
        <p:sp>
          <p:nvSpPr>
            <p:cNvPr id="2" name="正方形/長方形 1"/>
            <p:cNvSpPr/>
            <p:nvPr/>
          </p:nvSpPr>
          <p:spPr bwMode="auto">
            <a:xfrm>
              <a:off x="4644744" y="2041662"/>
              <a:ext cx="1152000" cy="85540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lang="en-US" altLang="ja-JP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</a:t>
              </a:r>
            </a:p>
            <a:p>
              <a:pPr algn="ctr"/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小売回収分</a:t>
              </a:r>
              <a:endPara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1.3</a:t>
              </a:r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兆円</a:t>
              </a:r>
              <a:endPara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30001" y="3105630"/>
              <a:ext cx="1424791" cy="472813"/>
            </a:xfrm>
            <a:prstGeom prst="rect">
              <a:avLst/>
            </a:prstGeom>
            <a:noFill/>
          </p:spPr>
          <p:txBody>
            <a:bodyPr wrap="square" lIns="0" tIns="36000" rIns="0" bIns="36000" rtlCol="0">
              <a:spAutoFit/>
            </a:bodyPr>
            <a:lstStyle/>
            <a:p>
              <a:pPr algn="ctr"/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2011</a:t>
              </a:r>
            </a:p>
            <a:p>
              <a:pPr algn="ctr"/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（原賠機構法</a:t>
              </a:r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成立）</a:t>
              </a:r>
              <a:endPara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933391" y="3105630"/>
              <a:ext cx="1728192" cy="472813"/>
            </a:xfrm>
            <a:prstGeom prst="rect">
              <a:avLst/>
            </a:prstGeom>
            <a:noFill/>
          </p:spPr>
          <p:txBody>
            <a:bodyPr wrap="square" lIns="0" tIns="36000" rIns="0" bIns="36000" rtlCol="0">
              <a:spAutoFit/>
            </a:bodyPr>
            <a:lstStyle/>
            <a:p>
              <a:pPr algn="ctr"/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2020</a:t>
              </a:r>
            </a:p>
            <a:p>
              <a:pPr algn="ctr"/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（託送</a:t>
              </a:r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回収開始）</a:t>
              </a:r>
              <a:endPara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434620" y="2918888"/>
              <a:ext cx="4212224" cy="0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646844" y="2918888"/>
              <a:ext cx="477065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4644744" y="2829156"/>
              <a:ext cx="0" cy="27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5796744" y="2829156"/>
              <a:ext cx="0" cy="27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4644744" y="2007142"/>
              <a:ext cx="0" cy="911746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434620" y="2017661"/>
              <a:ext cx="3435505" cy="901227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646844" y="2025043"/>
              <a:ext cx="11520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>
              <a:off x="5796744" y="2007142"/>
              <a:ext cx="0" cy="911746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790464" y="2025044"/>
              <a:ext cx="2736304" cy="0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5790464" y="1729514"/>
              <a:ext cx="3430655" cy="28814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tIns="36000" bIns="36000" rtlCol="0">
              <a:spAutoFit/>
            </a:bodyPr>
            <a:lstStyle/>
            <a:p>
              <a:pPr algn="ctr"/>
              <a:r>
                <a:rPr lang="ja-JP" altLang="en-US" sz="1400" b="1" dirty="0" smtClean="0"/>
                <a:t>託送</a:t>
              </a:r>
              <a:r>
                <a:rPr lang="ja-JP" altLang="en-US" sz="1400" b="1" dirty="0" smtClean="0"/>
                <a:t>回収分（</a:t>
              </a:r>
              <a:r>
                <a:rPr lang="en-US" altLang="ja-JP" sz="1400" b="1" dirty="0" smtClean="0"/>
                <a:t>A</a:t>
              </a:r>
              <a:r>
                <a:rPr lang="ja-JP" altLang="en-US" sz="1400" b="1" dirty="0" smtClean="0"/>
                <a:t>－</a:t>
              </a:r>
              <a:r>
                <a:rPr lang="en-US" altLang="ja-JP" sz="1400" b="1" dirty="0" smtClean="0"/>
                <a:t>B</a:t>
              </a:r>
              <a:r>
                <a:rPr lang="ja-JP" altLang="en-US" sz="1400" b="1" dirty="0" smtClean="0"/>
                <a:t>） </a:t>
              </a:r>
              <a:r>
                <a:rPr lang="en-US" altLang="ja-JP" sz="1400" b="1" dirty="0" smtClean="0"/>
                <a:t>2.4</a:t>
              </a:r>
              <a:r>
                <a:rPr lang="ja-JP" altLang="en-US" sz="1400" b="1" dirty="0" smtClean="0"/>
                <a:t>兆円</a:t>
              </a:r>
              <a:endParaRPr lang="en-US" altLang="ja-JP" sz="1400" b="1" dirty="0" smtClean="0"/>
            </a:p>
          </p:txBody>
        </p:sp>
        <p:sp>
          <p:nvSpPr>
            <p:cNvPr id="28" name="左カーブ矢印 27"/>
            <p:cNvSpPr/>
            <p:nvPr/>
          </p:nvSpPr>
          <p:spPr bwMode="auto">
            <a:xfrm rot="15533331">
              <a:off x="4074860" y="-60910"/>
              <a:ext cx="690122" cy="3621254"/>
            </a:xfrm>
            <a:prstGeom prst="curvedLeftArrow">
              <a:avLst>
                <a:gd name="adj1" fmla="val 25000"/>
                <a:gd name="adj2" fmla="val 50000"/>
                <a:gd name="adj3" fmla="val 4214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cxnSp>
          <p:nvCxnSpPr>
            <p:cNvPr id="30" name="直線コネクタ 29"/>
            <p:cNvCxnSpPr/>
            <p:nvPr/>
          </p:nvCxnSpPr>
          <p:spPr>
            <a:xfrm flipV="1">
              <a:off x="3870125" y="2019842"/>
              <a:ext cx="759214" cy="0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 bwMode="auto">
            <a:xfrm>
              <a:off x="3440832" y="2202130"/>
              <a:ext cx="771631" cy="585520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r>
                <a:rPr kumimoji="0" lang="en-US" altLang="ja-JP" sz="1400" b="1" dirty="0" smtClean="0">
                  <a:latin typeface="+mn-ea"/>
                </a:rPr>
                <a:t>A</a:t>
              </a:r>
            </a:p>
            <a:p>
              <a:pPr algn="ctr"/>
              <a:r>
                <a:rPr kumimoji="0" lang="en-US" altLang="ja-JP" sz="1400" b="1" dirty="0">
                  <a:latin typeface="+mn-ea"/>
                </a:rPr>
                <a:t>3.8</a:t>
              </a:r>
              <a:r>
                <a:rPr kumimoji="0" lang="ja-JP" altLang="en-US" sz="1400" b="1" dirty="0">
                  <a:latin typeface="+mn-ea"/>
                </a:rPr>
                <a:t>兆円</a:t>
              </a:r>
              <a:endParaRPr kumimoji="0" lang="ja-JP" altLang="en-US" sz="1400" b="1" dirty="0">
                <a:latin typeface="+mn-ea"/>
              </a:endParaRPr>
            </a:p>
          </p:txBody>
        </p:sp>
        <p:sp>
          <p:nvSpPr>
            <p:cNvPr id="26" name="角丸四角形吹き出し 25"/>
            <p:cNvSpPr/>
            <p:nvPr/>
          </p:nvSpPr>
          <p:spPr bwMode="auto">
            <a:xfrm>
              <a:off x="740776" y="3034184"/>
              <a:ext cx="2196000" cy="514320"/>
            </a:xfrm>
            <a:prstGeom prst="wedgeRoundRectCallout">
              <a:avLst>
                <a:gd name="adj1" fmla="val 87538"/>
                <a:gd name="adj2" fmla="val -107742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square" lIns="36000" rIns="36000" rtlCol="0" anchor="ctr"/>
            <a:lstStyle/>
            <a:p>
              <a:r>
                <a:rPr kumimoji="0" lang="ja-JP" altLang="en-US" sz="1400" dirty="0">
                  <a:latin typeface="Meiryo UI" pitchFamily="50" charset="-128"/>
                  <a:ea typeface="Meiryo UI" pitchFamily="50" charset="-128"/>
                </a:rPr>
                <a:t>福島事故前に確保されておくべきであった</a:t>
              </a:r>
              <a:r>
                <a:rPr kumimoji="0" lang="ja-JP" altLang="en-US" sz="1400" dirty="0" smtClean="0">
                  <a:latin typeface="Meiryo UI" pitchFamily="50" charset="-128"/>
                  <a:ea typeface="Meiryo UI" pitchFamily="50" charset="-128"/>
                </a:rPr>
                <a:t>賠償への</a:t>
              </a:r>
              <a:r>
                <a:rPr kumimoji="0" lang="ja-JP" altLang="en-US" sz="1400" dirty="0">
                  <a:latin typeface="Meiryo UI" pitchFamily="50" charset="-128"/>
                  <a:ea typeface="Meiryo UI" pitchFamily="50" charset="-128"/>
                </a:rPr>
                <a:t>備え</a:t>
              </a:r>
              <a:endParaRPr kumimoji="0" lang="en-US" altLang="ja-JP" sz="1400" dirty="0" smtClean="0">
                <a:latin typeface="Meiryo UI" pitchFamily="50" charset="-128"/>
                <a:ea typeface="Meiryo UI" pitchFamily="50" charset="-128"/>
              </a:endParaRPr>
            </a:p>
          </p:txBody>
        </p:sp>
        <p:sp>
          <p:nvSpPr>
            <p:cNvPr id="29" name="角丸四角形吹き出し 28"/>
            <p:cNvSpPr/>
            <p:nvPr/>
          </p:nvSpPr>
          <p:spPr bwMode="auto">
            <a:xfrm>
              <a:off x="6057900" y="2170663"/>
              <a:ext cx="3359596" cy="514320"/>
            </a:xfrm>
            <a:prstGeom prst="wedgeRoundRectCallout">
              <a:avLst>
                <a:gd name="adj1" fmla="val -62710"/>
                <a:gd name="adj2" fmla="val 44118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square" lIns="36000" rIns="36000" rtlCol="0" anchor="ctr"/>
            <a:lstStyle/>
            <a:p>
              <a:r>
                <a:rPr kumimoji="0" lang="ja-JP" altLang="en-US" sz="1400" dirty="0" smtClean="0">
                  <a:latin typeface="Meiryo UI" pitchFamily="50" charset="-128"/>
                  <a:ea typeface="Meiryo UI" pitchFamily="50" charset="-128"/>
                </a:rPr>
                <a:t>今回、この部分は全額、</a:t>
              </a:r>
              <a:r>
                <a:rPr kumimoji="0" lang="en-US" altLang="ja-JP" sz="1400" dirty="0" smtClean="0">
                  <a:latin typeface="Meiryo UI" pitchFamily="50" charset="-128"/>
                  <a:ea typeface="Meiryo UI" pitchFamily="50" charset="-128"/>
                </a:rPr>
                <a:t>A</a:t>
              </a:r>
              <a:r>
                <a:rPr kumimoji="0" lang="ja-JP" altLang="en-US" sz="1400" dirty="0" smtClean="0">
                  <a:latin typeface="Meiryo UI" pitchFamily="50" charset="-128"/>
                  <a:ea typeface="Meiryo UI" pitchFamily="50" charset="-128"/>
                </a:rPr>
                <a:t>から控除し、</a:t>
              </a:r>
              <a:endParaRPr kumimoji="0" lang="en-US" altLang="ja-JP" sz="1400" dirty="0" smtClean="0">
                <a:latin typeface="Meiryo UI" pitchFamily="50" charset="-128"/>
                <a:ea typeface="Meiryo UI" pitchFamily="50" charset="-128"/>
              </a:endParaRPr>
            </a:p>
            <a:p>
              <a:r>
                <a:rPr kumimoji="0" lang="ja-JP" altLang="en-US" sz="1400" dirty="0">
                  <a:latin typeface="Meiryo UI" pitchFamily="50" charset="-128"/>
                  <a:ea typeface="Meiryo UI" pitchFamily="50" charset="-128"/>
                </a:rPr>
                <a:t>全</a:t>
              </a:r>
              <a:r>
                <a:rPr kumimoji="0" lang="ja-JP" altLang="en-US" sz="1400" dirty="0" smtClean="0">
                  <a:latin typeface="Meiryo UI" pitchFamily="50" charset="-128"/>
                  <a:ea typeface="Meiryo UI" pitchFamily="50" charset="-128"/>
                </a:rPr>
                <a:t>ての需要家からの回収分を</a:t>
              </a:r>
              <a:r>
                <a:rPr kumimoji="0" lang="en-US" altLang="ja-JP" sz="1400" dirty="0" smtClean="0">
                  <a:latin typeface="Meiryo UI" pitchFamily="50" charset="-128"/>
                  <a:ea typeface="Meiryo UI" pitchFamily="50" charset="-128"/>
                </a:rPr>
                <a:t>2.4</a:t>
              </a:r>
              <a:r>
                <a:rPr kumimoji="0" lang="ja-JP" altLang="en-US" sz="1400" dirty="0" smtClean="0">
                  <a:latin typeface="Meiryo UI" pitchFamily="50" charset="-128"/>
                  <a:ea typeface="Meiryo UI" pitchFamily="50" charset="-128"/>
                </a:rPr>
                <a:t>兆円とする。</a:t>
              </a:r>
              <a:endParaRPr kumimoji="0" lang="en-US" altLang="ja-JP" sz="1400" dirty="0" smtClean="0">
                <a:latin typeface="Meiryo UI" pitchFamily="50" charset="-128"/>
                <a:ea typeface="Meiryo UI" pitchFamily="50" charset="-128"/>
              </a:endParaRPr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309969" y="775737"/>
            <a:ext cx="4953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【第○】全ての需要家から公平に回収する賠償の備えのイメージ</a:t>
            </a:r>
          </a:p>
        </p:txBody>
      </p:sp>
    </p:spTree>
    <p:extLst>
      <p:ext uri="{BB962C8B-B14F-4D97-AF65-F5344CB8AC3E}">
        <p14:creationId xmlns:p14="http://schemas.microsoft.com/office/powerpoint/2010/main" val="373510609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378</TotalTime>
  <Words>88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財務会計ＷＧにおける検討状況</dc:title>
  <dc:creator>kbt</dc:creator>
  <cp:lastModifiedBy>nakai</cp:lastModifiedBy>
  <cp:revision>26</cp:revision>
  <cp:lastPrinted>2016-12-06T00:27:17Z</cp:lastPrinted>
  <dcterms:created xsi:type="dcterms:W3CDTF">2016-12-05T23:46:31Z</dcterms:created>
  <dcterms:modified xsi:type="dcterms:W3CDTF">2018-05-02T12:20:21Z</dcterms:modified>
</cp:coreProperties>
</file>