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9906000" cy="6858000"/>
  <p:notesSz cx="9906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42950" y="2125980"/>
            <a:ext cx="84201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485900" y="3840480"/>
            <a:ext cx="69342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900" b="1" i="0">
                <a:solidFill>
                  <a:schemeClr val="bg1"/>
                </a:solidFill>
                <a:latin typeface="Meiryo UI"/>
                <a:cs typeface="Meiryo U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900" b="1" i="0">
                <a:solidFill>
                  <a:schemeClr val="bg1"/>
                </a:solidFill>
                <a:latin typeface="Meiryo UI"/>
                <a:cs typeface="Meiryo U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95300" y="1577340"/>
            <a:ext cx="430911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101590" y="1577340"/>
            <a:ext cx="430911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900" b="1" i="0">
                <a:solidFill>
                  <a:schemeClr val="bg1"/>
                </a:solidFill>
                <a:latin typeface="Meiryo UI"/>
                <a:cs typeface="Meiryo U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99644" y="765048"/>
            <a:ext cx="9507220" cy="2341245"/>
          </a:xfrm>
          <a:custGeom>
            <a:avLst/>
            <a:gdLst/>
            <a:ahLst/>
            <a:cxnLst/>
            <a:rect l="l" t="t" r="r" b="b"/>
            <a:pathLst>
              <a:path w="9507220" h="2341245">
                <a:moveTo>
                  <a:pt x="0" y="2340864"/>
                </a:moveTo>
                <a:lnTo>
                  <a:pt x="9506712" y="2340864"/>
                </a:lnTo>
                <a:lnTo>
                  <a:pt x="9506712" y="0"/>
                </a:lnTo>
                <a:lnTo>
                  <a:pt x="0" y="0"/>
                </a:lnTo>
                <a:lnTo>
                  <a:pt x="0" y="2340864"/>
                </a:lnTo>
                <a:close/>
              </a:path>
            </a:pathLst>
          </a:custGeom>
          <a:solidFill>
            <a:srgbClr val="99D5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49168" y="41528"/>
            <a:ext cx="3407663" cy="314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900" b="1" i="0">
                <a:solidFill>
                  <a:schemeClr val="bg1"/>
                </a:solidFill>
                <a:latin typeface="Meiryo UI"/>
                <a:cs typeface="Meiryo U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95300" y="1577340"/>
            <a:ext cx="89154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368040" y="6377940"/>
            <a:ext cx="31699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95300" y="6377940"/>
            <a:ext cx="22783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132320" y="6377940"/>
            <a:ext cx="22783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3352" y="861822"/>
            <a:ext cx="9014460" cy="2128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355600" marR="55244" indent="-342900">
              <a:lnSpc>
                <a:spcPct val="100000"/>
              </a:lnSpc>
              <a:spcBef>
                <a:spcPts val="95"/>
              </a:spcBef>
              <a:buClr>
                <a:srgbClr val="001F5F"/>
              </a:buClr>
              <a:buFont typeface="Wingdings"/>
              <a:buChar char=""/>
              <a:tabLst>
                <a:tab pos="355600" algn="l"/>
              </a:tabLst>
            </a:pPr>
            <a:r>
              <a:rPr dirty="0" sz="1600" spc="-5">
                <a:latin typeface="Meiryo UI"/>
                <a:cs typeface="Meiryo UI"/>
              </a:rPr>
              <a:t>高度化法</a:t>
            </a:r>
            <a:r>
              <a:rPr dirty="0" sz="1600" spc="-10">
                <a:latin typeface="Meiryo UI"/>
                <a:cs typeface="Meiryo UI"/>
              </a:rPr>
              <a:t>に</a:t>
            </a:r>
            <a:r>
              <a:rPr dirty="0" sz="1600" spc="-5">
                <a:latin typeface="Meiryo UI"/>
                <a:cs typeface="Meiryo UI"/>
              </a:rPr>
              <a:t>より、小売電気</a:t>
            </a:r>
            <a:r>
              <a:rPr dirty="0" sz="1600">
                <a:latin typeface="Meiryo UI"/>
                <a:cs typeface="Meiryo UI"/>
              </a:rPr>
              <a:t>事</a:t>
            </a:r>
            <a:r>
              <a:rPr dirty="0" sz="1600" spc="-5">
                <a:latin typeface="Meiryo UI"/>
                <a:cs typeface="Meiryo UI"/>
              </a:rPr>
              <a:t>業者</a:t>
            </a:r>
            <a:r>
              <a:rPr dirty="0" sz="1600">
                <a:latin typeface="Meiryo UI"/>
                <a:cs typeface="Meiryo UI"/>
              </a:rPr>
              <a:t>は</a:t>
            </a:r>
            <a:r>
              <a:rPr dirty="0" sz="1600" spc="-5">
                <a:latin typeface="Meiryo UI"/>
                <a:cs typeface="Meiryo UI"/>
              </a:rPr>
              <a:t>一定</a:t>
            </a:r>
            <a:r>
              <a:rPr dirty="0" sz="1600">
                <a:latin typeface="Meiryo UI"/>
                <a:cs typeface="Meiryo UI"/>
              </a:rPr>
              <a:t>割</a:t>
            </a:r>
            <a:r>
              <a:rPr dirty="0" sz="1600" spc="-5">
                <a:latin typeface="Meiryo UI"/>
                <a:cs typeface="Meiryo UI"/>
              </a:rPr>
              <a:t>合</a:t>
            </a:r>
            <a:r>
              <a:rPr dirty="0" sz="1600">
                <a:latin typeface="Meiryo UI"/>
                <a:cs typeface="Meiryo UI"/>
              </a:rPr>
              <a:t>（2030</a:t>
            </a:r>
            <a:r>
              <a:rPr dirty="0" sz="1600" spc="-5">
                <a:latin typeface="Meiryo UI"/>
                <a:cs typeface="Meiryo UI"/>
              </a:rPr>
              <a:t>年</a:t>
            </a:r>
            <a:r>
              <a:rPr dirty="0" sz="1600">
                <a:latin typeface="Meiryo UI"/>
                <a:cs typeface="Meiryo UI"/>
              </a:rPr>
              <a:t>度</a:t>
            </a:r>
            <a:r>
              <a:rPr dirty="0" sz="1600" spc="-5">
                <a:latin typeface="Meiryo UI"/>
                <a:cs typeface="Meiryo UI"/>
              </a:rPr>
              <a:t>に44%）</a:t>
            </a:r>
            <a:r>
              <a:rPr dirty="0" sz="1600" spc="0">
                <a:latin typeface="Meiryo UI"/>
                <a:cs typeface="Meiryo UI"/>
              </a:rPr>
              <a:t>の</a:t>
            </a:r>
            <a:r>
              <a:rPr dirty="0" sz="1600" spc="-5">
                <a:latin typeface="Meiryo UI"/>
                <a:cs typeface="Meiryo UI"/>
              </a:rPr>
              <a:t>非化</a:t>
            </a:r>
            <a:r>
              <a:rPr dirty="0" sz="1600">
                <a:latin typeface="Meiryo UI"/>
                <a:cs typeface="Meiryo UI"/>
              </a:rPr>
              <a:t>石</a:t>
            </a:r>
            <a:r>
              <a:rPr dirty="0" sz="1600" spc="-5">
                <a:latin typeface="Meiryo UI"/>
                <a:cs typeface="Meiryo UI"/>
              </a:rPr>
              <a:t>電源</a:t>
            </a:r>
            <a:r>
              <a:rPr dirty="0" sz="1600">
                <a:latin typeface="Meiryo UI"/>
                <a:cs typeface="Meiryo UI"/>
              </a:rPr>
              <a:t>（再</a:t>
            </a:r>
            <a:r>
              <a:rPr dirty="0" sz="1600" spc="-5">
                <a:latin typeface="Meiryo UI"/>
                <a:cs typeface="Meiryo UI"/>
              </a:rPr>
              <a:t>エネ、原子</a:t>
            </a:r>
            <a:r>
              <a:rPr dirty="0" sz="1600">
                <a:latin typeface="Meiryo UI"/>
                <a:cs typeface="Meiryo UI"/>
              </a:rPr>
              <a:t>力</a:t>
            </a:r>
            <a:r>
              <a:rPr dirty="0" sz="1600" spc="-5">
                <a:latin typeface="Meiryo UI"/>
                <a:cs typeface="Meiryo UI"/>
              </a:rPr>
              <a:t>）  を調達す</a:t>
            </a:r>
            <a:r>
              <a:rPr dirty="0" sz="1600" spc="-10">
                <a:latin typeface="Meiryo UI"/>
                <a:cs typeface="Meiryo UI"/>
              </a:rPr>
              <a:t>る</a:t>
            </a:r>
            <a:r>
              <a:rPr dirty="0" sz="1600" spc="-5">
                <a:latin typeface="Meiryo UI"/>
                <a:cs typeface="Meiryo UI"/>
              </a:rPr>
              <a:t>必要が</a:t>
            </a:r>
            <a:r>
              <a:rPr dirty="0" sz="1600" spc="0">
                <a:latin typeface="Meiryo UI"/>
                <a:cs typeface="Meiryo UI"/>
              </a:rPr>
              <a:t>あ</a:t>
            </a:r>
            <a:r>
              <a:rPr dirty="0" sz="1600" spc="-5">
                <a:latin typeface="Meiryo UI"/>
                <a:cs typeface="Meiryo UI"/>
              </a:rPr>
              <a:t>る</a:t>
            </a:r>
            <a:r>
              <a:rPr dirty="0" sz="1600">
                <a:latin typeface="Meiryo UI"/>
                <a:cs typeface="Meiryo UI"/>
              </a:rPr>
              <a:t>が</a:t>
            </a:r>
            <a:r>
              <a:rPr dirty="0" sz="1600" spc="-5">
                <a:latin typeface="Meiryo UI"/>
                <a:cs typeface="Meiryo UI"/>
              </a:rPr>
              <a:t>、</a:t>
            </a:r>
            <a:r>
              <a:rPr dirty="0" sz="1600" spc="-5" b="1">
                <a:latin typeface="Meiryo UI"/>
                <a:cs typeface="Meiryo UI"/>
              </a:rPr>
              <a:t>新</a:t>
            </a:r>
            <a:r>
              <a:rPr dirty="0" sz="1600" b="1">
                <a:latin typeface="Meiryo UI"/>
                <a:cs typeface="Meiryo UI"/>
              </a:rPr>
              <a:t>規</a:t>
            </a:r>
            <a:r>
              <a:rPr dirty="0" sz="1600" spc="-5" b="1">
                <a:latin typeface="Meiryo UI"/>
                <a:cs typeface="Meiryo UI"/>
              </a:rPr>
              <a:t>参入</a:t>
            </a:r>
            <a:r>
              <a:rPr dirty="0" sz="1600" b="1">
                <a:latin typeface="Meiryo UI"/>
                <a:cs typeface="Meiryo UI"/>
              </a:rPr>
              <a:t>者</a:t>
            </a:r>
            <a:r>
              <a:rPr dirty="0" sz="1600" spc="-5" b="1">
                <a:latin typeface="Meiryo UI"/>
                <a:cs typeface="Meiryo UI"/>
              </a:rPr>
              <a:t>に</a:t>
            </a:r>
            <a:r>
              <a:rPr dirty="0" sz="1600" spc="-15" b="1">
                <a:latin typeface="Meiryo UI"/>
                <a:cs typeface="Meiryo UI"/>
              </a:rPr>
              <a:t>は</a:t>
            </a:r>
            <a:r>
              <a:rPr dirty="0" sz="1600" spc="-5" b="1">
                <a:latin typeface="Meiryo UI"/>
                <a:cs typeface="Meiryo UI"/>
              </a:rPr>
              <a:t>非</a:t>
            </a:r>
            <a:r>
              <a:rPr dirty="0" sz="1600" b="1">
                <a:latin typeface="Meiryo UI"/>
                <a:cs typeface="Meiryo UI"/>
              </a:rPr>
              <a:t>化</a:t>
            </a:r>
            <a:r>
              <a:rPr dirty="0" sz="1600" spc="-5" b="1">
                <a:latin typeface="Meiryo UI"/>
                <a:cs typeface="Meiryo UI"/>
              </a:rPr>
              <a:t>石電</a:t>
            </a:r>
            <a:r>
              <a:rPr dirty="0" sz="1600" b="1">
                <a:latin typeface="Meiryo UI"/>
                <a:cs typeface="Meiryo UI"/>
              </a:rPr>
              <a:t>源</a:t>
            </a:r>
            <a:r>
              <a:rPr dirty="0" sz="1600" spc="-5" b="1">
                <a:latin typeface="Meiryo UI"/>
                <a:cs typeface="Meiryo UI"/>
              </a:rPr>
              <a:t>を調達</a:t>
            </a:r>
            <a:r>
              <a:rPr dirty="0" sz="1600" spc="-10" b="1">
                <a:latin typeface="Meiryo UI"/>
                <a:cs typeface="Meiryo UI"/>
              </a:rPr>
              <a:t>する</a:t>
            </a:r>
            <a:r>
              <a:rPr dirty="0" sz="1600" b="1">
                <a:latin typeface="Meiryo UI"/>
                <a:cs typeface="Meiryo UI"/>
              </a:rPr>
              <a:t>手段</a:t>
            </a:r>
            <a:r>
              <a:rPr dirty="0" sz="1600" spc="-10" b="1">
                <a:latin typeface="Meiryo UI"/>
                <a:cs typeface="Meiryo UI"/>
              </a:rPr>
              <a:t>が限</a:t>
            </a:r>
            <a:r>
              <a:rPr dirty="0" sz="1600" spc="-5" b="1">
                <a:latin typeface="Meiryo UI"/>
                <a:cs typeface="Meiryo UI"/>
              </a:rPr>
              <a:t>定され</a:t>
            </a:r>
            <a:r>
              <a:rPr dirty="0" sz="1600" b="1">
                <a:latin typeface="Meiryo UI"/>
                <a:cs typeface="Meiryo UI"/>
              </a:rPr>
              <a:t>て</a:t>
            </a:r>
            <a:r>
              <a:rPr dirty="0" sz="1600" spc="-5" b="1">
                <a:latin typeface="Meiryo UI"/>
                <a:cs typeface="Meiryo UI"/>
              </a:rPr>
              <a:t>おり</a:t>
            </a:r>
            <a:r>
              <a:rPr dirty="0" sz="1600" spc="-10" b="1">
                <a:latin typeface="Meiryo UI"/>
                <a:cs typeface="Meiryo UI"/>
              </a:rPr>
              <a:t>、</a:t>
            </a:r>
            <a:r>
              <a:rPr dirty="0" sz="1600" spc="-5" b="1">
                <a:latin typeface="Meiryo UI"/>
                <a:cs typeface="Meiryo UI"/>
              </a:rPr>
              <a:t>制度整備なくし </a:t>
            </a:r>
            <a:r>
              <a:rPr dirty="0" sz="1600" spc="-10" b="1">
                <a:latin typeface="Meiryo UI"/>
                <a:cs typeface="Meiryo UI"/>
              </a:rPr>
              <a:t>て高度化法の目標達成が困難</a:t>
            </a:r>
            <a:r>
              <a:rPr dirty="0" sz="1600" spc="-10">
                <a:latin typeface="Meiryo UI"/>
                <a:cs typeface="Meiryo UI"/>
              </a:rPr>
              <a:t>な</a:t>
            </a:r>
            <a:r>
              <a:rPr dirty="0" sz="1600" spc="-5">
                <a:latin typeface="Meiryo UI"/>
                <a:cs typeface="Meiryo UI"/>
              </a:rPr>
              <a:t>面も</a:t>
            </a:r>
            <a:r>
              <a:rPr dirty="0" sz="1600">
                <a:latin typeface="Meiryo UI"/>
                <a:cs typeface="Meiryo UI"/>
              </a:rPr>
              <a:t>あ</a:t>
            </a:r>
            <a:r>
              <a:rPr dirty="0" sz="1600" spc="-5">
                <a:latin typeface="Meiryo UI"/>
                <a:cs typeface="Meiryo UI"/>
              </a:rPr>
              <a:t>る。</a:t>
            </a:r>
            <a:endParaRPr sz="1600">
              <a:latin typeface="Meiryo UI"/>
              <a:cs typeface="Meiryo UI"/>
            </a:endParaRPr>
          </a:p>
          <a:p>
            <a:pPr algn="just" marL="355600" marR="34925" indent="-342900">
              <a:lnSpc>
                <a:spcPct val="100000"/>
              </a:lnSpc>
              <a:spcBef>
                <a:spcPts val="600"/>
              </a:spcBef>
              <a:buClr>
                <a:srgbClr val="001F5F"/>
              </a:buClr>
              <a:buFont typeface="Wingdings"/>
              <a:buChar char=""/>
              <a:tabLst>
                <a:tab pos="355600" algn="l"/>
              </a:tabLst>
            </a:pPr>
            <a:r>
              <a:rPr dirty="0" sz="1600" spc="-5">
                <a:latin typeface="Meiryo UI"/>
                <a:cs typeface="Meiryo UI"/>
              </a:rPr>
              <a:t>ま</a:t>
            </a:r>
            <a:r>
              <a:rPr dirty="0" sz="1600" spc="-15">
                <a:latin typeface="Meiryo UI"/>
                <a:cs typeface="Meiryo UI"/>
              </a:rPr>
              <a:t>た</a:t>
            </a:r>
            <a:r>
              <a:rPr dirty="0" sz="1600" spc="-10">
                <a:latin typeface="Meiryo UI"/>
                <a:cs typeface="Meiryo UI"/>
              </a:rPr>
              <a:t>、</a:t>
            </a:r>
            <a:r>
              <a:rPr dirty="0" sz="1600" spc="-5">
                <a:latin typeface="Meiryo UI"/>
                <a:cs typeface="Meiryo UI"/>
              </a:rPr>
              <a:t>FIT送配電買取が開</a:t>
            </a:r>
            <a:r>
              <a:rPr dirty="0" sz="1600">
                <a:latin typeface="Meiryo UI"/>
                <a:cs typeface="Meiryo UI"/>
              </a:rPr>
              <a:t>始され</a:t>
            </a:r>
            <a:r>
              <a:rPr dirty="0" sz="1600" spc="-15">
                <a:latin typeface="Meiryo UI"/>
                <a:cs typeface="Meiryo UI"/>
              </a:rPr>
              <a:t>た</a:t>
            </a:r>
            <a:r>
              <a:rPr dirty="0" sz="1600">
                <a:latin typeface="Meiryo UI"/>
                <a:cs typeface="Meiryo UI"/>
              </a:rPr>
              <a:t>後</a:t>
            </a:r>
            <a:r>
              <a:rPr dirty="0" sz="1600" spc="-10">
                <a:latin typeface="Meiryo UI"/>
                <a:cs typeface="Meiryo UI"/>
              </a:rPr>
              <a:t>は</a:t>
            </a:r>
            <a:r>
              <a:rPr dirty="0" sz="1600" spc="0">
                <a:latin typeface="Meiryo UI"/>
                <a:cs typeface="Meiryo UI"/>
              </a:rPr>
              <a:t>、</a:t>
            </a:r>
            <a:r>
              <a:rPr dirty="0" sz="1600" spc="-5" b="1">
                <a:latin typeface="Meiryo UI"/>
                <a:cs typeface="Meiryo UI"/>
              </a:rPr>
              <a:t>一部</a:t>
            </a:r>
            <a:r>
              <a:rPr dirty="0" sz="1600" b="1">
                <a:latin typeface="Meiryo UI"/>
                <a:cs typeface="Meiryo UI"/>
              </a:rPr>
              <a:t>FIT</a:t>
            </a:r>
            <a:r>
              <a:rPr dirty="0" sz="1600" spc="-5" b="1">
                <a:latin typeface="Meiryo UI"/>
                <a:cs typeface="Meiryo UI"/>
              </a:rPr>
              <a:t>電</a:t>
            </a:r>
            <a:r>
              <a:rPr dirty="0" sz="1600" spc="0" b="1">
                <a:latin typeface="Meiryo UI"/>
                <a:cs typeface="Meiryo UI"/>
              </a:rPr>
              <a:t>源</a:t>
            </a:r>
            <a:r>
              <a:rPr dirty="0" sz="1600" spc="-5" b="1">
                <a:latin typeface="Meiryo UI"/>
                <a:cs typeface="Meiryo UI"/>
              </a:rPr>
              <a:t>は</a:t>
            </a:r>
            <a:r>
              <a:rPr dirty="0" sz="1600" b="1">
                <a:latin typeface="Meiryo UI"/>
                <a:cs typeface="Meiryo UI"/>
              </a:rPr>
              <a:t>取</a:t>
            </a:r>
            <a:r>
              <a:rPr dirty="0" sz="1600" spc="-5" b="1">
                <a:latin typeface="Meiryo UI"/>
                <a:cs typeface="Meiryo UI"/>
              </a:rPr>
              <a:t>引所を介して取</a:t>
            </a:r>
            <a:r>
              <a:rPr dirty="0" sz="1600" spc="0" b="1">
                <a:latin typeface="Meiryo UI"/>
                <a:cs typeface="Meiryo UI"/>
              </a:rPr>
              <a:t>引</a:t>
            </a:r>
            <a:r>
              <a:rPr dirty="0" sz="1600" spc="-5" b="1">
                <a:latin typeface="Meiryo UI"/>
                <a:cs typeface="Meiryo UI"/>
              </a:rPr>
              <a:t>さ</a:t>
            </a:r>
            <a:r>
              <a:rPr dirty="0" sz="1600" spc="-10" b="1">
                <a:latin typeface="Meiryo UI"/>
                <a:cs typeface="Meiryo UI"/>
              </a:rPr>
              <a:t>れ</a:t>
            </a:r>
            <a:r>
              <a:rPr dirty="0" sz="1600" b="1">
                <a:latin typeface="Meiryo UI"/>
                <a:cs typeface="Meiryo UI"/>
              </a:rPr>
              <a:t>る</a:t>
            </a:r>
            <a:r>
              <a:rPr dirty="0" sz="1600" spc="-5" b="1">
                <a:latin typeface="Meiryo UI"/>
                <a:cs typeface="Meiryo UI"/>
              </a:rPr>
              <a:t>こ</a:t>
            </a:r>
            <a:r>
              <a:rPr dirty="0" sz="1600" spc="-10" b="1">
                <a:latin typeface="Meiryo UI"/>
                <a:cs typeface="Meiryo UI"/>
              </a:rPr>
              <a:t>とに</a:t>
            </a:r>
            <a:r>
              <a:rPr dirty="0" sz="1600" b="1">
                <a:latin typeface="Meiryo UI"/>
                <a:cs typeface="Meiryo UI"/>
              </a:rPr>
              <a:t>な</a:t>
            </a:r>
            <a:r>
              <a:rPr dirty="0" sz="1600" spc="-5" b="1">
                <a:latin typeface="Meiryo UI"/>
                <a:cs typeface="Meiryo UI"/>
              </a:rPr>
              <a:t>り</a:t>
            </a:r>
            <a:r>
              <a:rPr dirty="0" sz="1600" b="1">
                <a:latin typeface="Meiryo UI"/>
                <a:cs typeface="Meiryo UI"/>
              </a:rPr>
              <a:t>、</a:t>
            </a:r>
            <a:r>
              <a:rPr dirty="0" sz="1600" spc="-5" b="1">
                <a:latin typeface="Meiryo UI"/>
                <a:cs typeface="Meiryo UI"/>
              </a:rPr>
              <a:t>既存</a:t>
            </a:r>
            <a:r>
              <a:rPr dirty="0" sz="1600" spc="-10" b="1">
                <a:latin typeface="Meiryo UI"/>
                <a:cs typeface="Meiryo UI"/>
              </a:rPr>
              <a:t>の枠 </a:t>
            </a:r>
            <a:r>
              <a:rPr dirty="0" sz="1600" spc="-5" b="1">
                <a:latin typeface="Meiryo UI"/>
                <a:cs typeface="Meiryo UI"/>
              </a:rPr>
              <a:t>組みで</a:t>
            </a:r>
            <a:r>
              <a:rPr dirty="0" sz="1600" spc="-15" b="1">
                <a:latin typeface="Meiryo UI"/>
                <a:cs typeface="Meiryo UI"/>
              </a:rPr>
              <a:t>は</a:t>
            </a:r>
            <a:r>
              <a:rPr dirty="0" sz="1600" spc="-5" b="1">
                <a:latin typeface="Meiryo UI"/>
                <a:cs typeface="Meiryo UI"/>
              </a:rPr>
              <a:t>その価値が埋没してしまう</a:t>
            </a:r>
            <a:r>
              <a:rPr dirty="0" sz="1600" spc="0">
                <a:latin typeface="Meiryo UI"/>
                <a:cs typeface="Meiryo UI"/>
              </a:rPr>
              <a:t>お</a:t>
            </a:r>
            <a:r>
              <a:rPr dirty="0" sz="1600" spc="-5">
                <a:latin typeface="Meiryo UI"/>
                <a:cs typeface="Meiryo UI"/>
              </a:rPr>
              <a:t>そ</a:t>
            </a:r>
            <a:r>
              <a:rPr dirty="0" sz="1600">
                <a:latin typeface="Meiryo UI"/>
                <a:cs typeface="Meiryo UI"/>
              </a:rPr>
              <a:t>れ</a:t>
            </a:r>
            <a:r>
              <a:rPr dirty="0" sz="1600" spc="-5">
                <a:latin typeface="Meiryo UI"/>
                <a:cs typeface="Meiryo UI"/>
              </a:rPr>
              <a:t>が</a:t>
            </a:r>
            <a:r>
              <a:rPr dirty="0" sz="1600" spc="0">
                <a:latin typeface="Meiryo UI"/>
                <a:cs typeface="Meiryo UI"/>
              </a:rPr>
              <a:t>あ</a:t>
            </a:r>
            <a:r>
              <a:rPr dirty="0" sz="1600" spc="-5">
                <a:latin typeface="Meiryo UI"/>
                <a:cs typeface="Meiryo UI"/>
              </a:rPr>
              <a:t>る。</a:t>
            </a:r>
            <a:endParaRPr sz="1600">
              <a:latin typeface="Meiryo UI"/>
              <a:cs typeface="Meiryo UI"/>
            </a:endParaRPr>
          </a:p>
          <a:p>
            <a:pPr algn="just" marL="355600" marR="5080" indent="-342900">
              <a:lnSpc>
                <a:spcPct val="100000"/>
              </a:lnSpc>
              <a:spcBef>
                <a:spcPts val="600"/>
              </a:spcBef>
              <a:buClr>
                <a:srgbClr val="001F5F"/>
              </a:buClr>
              <a:buFont typeface="Wingdings"/>
              <a:buChar char=""/>
              <a:tabLst>
                <a:tab pos="355600" algn="l"/>
              </a:tabLst>
            </a:pPr>
            <a:r>
              <a:rPr dirty="0" sz="1600" spc="-10">
                <a:latin typeface="Meiryo UI"/>
                <a:cs typeface="Meiryo UI"/>
              </a:rPr>
              <a:t>こ</a:t>
            </a:r>
            <a:r>
              <a:rPr dirty="0" sz="1600" spc="-5">
                <a:latin typeface="Meiryo UI"/>
                <a:cs typeface="Meiryo UI"/>
              </a:rPr>
              <a:t>の</a:t>
            </a:r>
            <a:r>
              <a:rPr dirty="0" sz="1600" spc="-15">
                <a:latin typeface="Meiryo UI"/>
                <a:cs typeface="Meiryo UI"/>
              </a:rPr>
              <a:t>た</a:t>
            </a:r>
            <a:r>
              <a:rPr dirty="0" sz="1600" spc="-5">
                <a:latin typeface="Meiryo UI"/>
                <a:cs typeface="Meiryo UI"/>
              </a:rPr>
              <a:t>め</a:t>
            </a:r>
            <a:r>
              <a:rPr dirty="0" sz="1600" spc="-10">
                <a:latin typeface="Meiryo UI"/>
                <a:cs typeface="Meiryo UI"/>
              </a:rPr>
              <a:t>、非化石価</a:t>
            </a:r>
            <a:r>
              <a:rPr dirty="0" sz="1600" spc="-5">
                <a:latin typeface="Meiryo UI"/>
                <a:cs typeface="Meiryo UI"/>
              </a:rPr>
              <a:t>値を顕在</a:t>
            </a:r>
            <a:r>
              <a:rPr dirty="0" sz="1600">
                <a:latin typeface="Meiryo UI"/>
                <a:cs typeface="Meiryo UI"/>
              </a:rPr>
              <a:t>化</a:t>
            </a:r>
            <a:r>
              <a:rPr dirty="0" sz="1600" spc="-5">
                <a:latin typeface="Meiryo UI"/>
                <a:cs typeface="Meiryo UI"/>
              </a:rPr>
              <a:t>し、取</a:t>
            </a:r>
            <a:r>
              <a:rPr dirty="0" sz="1600">
                <a:latin typeface="Meiryo UI"/>
                <a:cs typeface="Meiryo UI"/>
              </a:rPr>
              <a:t>引</a:t>
            </a:r>
            <a:r>
              <a:rPr dirty="0" sz="1600" spc="-5">
                <a:latin typeface="Meiryo UI"/>
                <a:cs typeface="Meiryo UI"/>
              </a:rPr>
              <a:t>を可能</a:t>
            </a:r>
            <a:r>
              <a:rPr dirty="0" sz="1600">
                <a:latin typeface="Meiryo UI"/>
                <a:cs typeface="Meiryo UI"/>
              </a:rPr>
              <a:t>とす</a:t>
            </a:r>
            <a:r>
              <a:rPr dirty="0" sz="1600" spc="-5">
                <a:latin typeface="Meiryo UI"/>
                <a:cs typeface="Meiryo UI"/>
              </a:rPr>
              <a:t>ること</a:t>
            </a:r>
            <a:r>
              <a:rPr dirty="0" sz="1600" spc="5">
                <a:latin typeface="Meiryo UI"/>
                <a:cs typeface="Meiryo UI"/>
              </a:rPr>
              <a:t>で</a:t>
            </a:r>
            <a:r>
              <a:rPr dirty="0" sz="1600" spc="0">
                <a:latin typeface="Meiryo UI"/>
                <a:cs typeface="Meiryo UI"/>
              </a:rPr>
              <a:t>、</a:t>
            </a:r>
            <a:r>
              <a:rPr dirty="0" sz="1600" spc="-5" b="1">
                <a:latin typeface="Meiryo UI"/>
                <a:cs typeface="Meiryo UI"/>
              </a:rPr>
              <a:t>小</a:t>
            </a:r>
            <a:r>
              <a:rPr dirty="0" sz="1600" b="1">
                <a:latin typeface="Meiryo UI"/>
                <a:cs typeface="Meiryo UI"/>
              </a:rPr>
              <a:t>売</a:t>
            </a:r>
            <a:r>
              <a:rPr dirty="0" sz="1600" spc="-5" b="1">
                <a:latin typeface="Meiryo UI"/>
                <a:cs typeface="Meiryo UI"/>
              </a:rPr>
              <a:t>電気</a:t>
            </a:r>
            <a:r>
              <a:rPr dirty="0" sz="1600" b="1">
                <a:latin typeface="Meiryo UI"/>
                <a:cs typeface="Meiryo UI"/>
              </a:rPr>
              <a:t>事</a:t>
            </a:r>
            <a:r>
              <a:rPr dirty="0" sz="1600" spc="-5" b="1">
                <a:latin typeface="Meiryo UI"/>
                <a:cs typeface="Meiryo UI"/>
              </a:rPr>
              <a:t>業者の</a:t>
            </a:r>
            <a:r>
              <a:rPr dirty="0" sz="1600" b="1">
                <a:latin typeface="Meiryo UI"/>
                <a:cs typeface="Meiryo UI"/>
              </a:rPr>
              <a:t>非</a:t>
            </a:r>
            <a:r>
              <a:rPr dirty="0" sz="1600" spc="-5" b="1">
                <a:latin typeface="Meiryo UI"/>
                <a:cs typeface="Meiryo UI"/>
              </a:rPr>
              <a:t>化石</a:t>
            </a:r>
            <a:r>
              <a:rPr dirty="0" sz="1600" b="1">
                <a:latin typeface="Meiryo UI"/>
                <a:cs typeface="Meiryo UI"/>
              </a:rPr>
              <a:t>電</a:t>
            </a:r>
            <a:r>
              <a:rPr dirty="0" sz="1600" spc="-5" b="1">
                <a:latin typeface="Meiryo UI"/>
                <a:cs typeface="Meiryo UI"/>
              </a:rPr>
              <a:t>源調</a:t>
            </a:r>
            <a:r>
              <a:rPr dirty="0" sz="1600" b="1">
                <a:latin typeface="Meiryo UI"/>
                <a:cs typeface="Meiryo UI"/>
              </a:rPr>
              <a:t>達</a:t>
            </a:r>
            <a:r>
              <a:rPr dirty="0" sz="1600" spc="-5" b="1">
                <a:latin typeface="Meiryo UI"/>
                <a:cs typeface="Meiryo UI"/>
              </a:rPr>
              <a:t>義務の達 成を後押しする</a:t>
            </a:r>
            <a:r>
              <a:rPr dirty="0" sz="1600" spc="-15" b="1">
                <a:latin typeface="Meiryo UI"/>
                <a:cs typeface="Meiryo UI"/>
              </a:rPr>
              <a:t>と</a:t>
            </a:r>
            <a:r>
              <a:rPr dirty="0" sz="1600" spc="-10" b="1">
                <a:latin typeface="Meiryo UI"/>
                <a:cs typeface="Meiryo UI"/>
              </a:rPr>
              <a:t>と</a:t>
            </a:r>
            <a:r>
              <a:rPr dirty="0" sz="1600" spc="-15" b="1">
                <a:latin typeface="Meiryo UI"/>
                <a:cs typeface="Meiryo UI"/>
              </a:rPr>
              <a:t>も</a:t>
            </a:r>
            <a:r>
              <a:rPr dirty="0" sz="1600" spc="-5" b="1">
                <a:latin typeface="Meiryo UI"/>
                <a:cs typeface="Meiryo UI"/>
              </a:rPr>
              <a:t>に</a:t>
            </a:r>
            <a:r>
              <a:rPr dirty="0" sz="1600" spc="-10" b="1">
                <a:latin typeface="Meiryo UI"/>
                <a:cs typeface="Meiryo UI"/>
              </a:rPr>
              <a:t>、</a:t>
            </a:r>
            <a:r>
              <a:rPr dirty="0" sz="1600" spc="-5" b="1">
                <a:latin typeface="Meiryo UI"/>
                <a:cs typeface="Meiryo UI"/>
              </a:rPr>
              <a:t>FIT制</a:t>
            </a:r>
            <a:r>
              <a:rPr dirty="0" sz="1600" b="1">
                <a:latin typeface="Meiryo UI"/>
                <a:cs typeface="Meiryo UI"/>
              </a:rPr>
              <a:t>度</a:t>
            </a:r>
            <a:r>
              <a:rPr dirty="0" sz="1600" spc="-5" b="1">
                <a:latin typeface="Meiryo UI"/>
                <a:cs typeface="Meiryo UI"/>
              </a:rPr>
              <a:t>に</a:t>
            </a:r>
            <a:r>
              <a:rPr dirty="0" sz="1600" spc="-15" b="1">
                <a:latin typeface="Meiryo UI"/>
                <a:cs typeface="Meiryo UI"/>
              </a:rPr>
              <a:t>よ</a:t>
            </a:r>
            <a:r>
              <a:rPr dirty="0" sz="1600" b="1">
                <a:latin typeface="Meiryo UI"/>
                <a:cs typeface="Meiryo UI"/>
              </a:rPr>
              <a:t>る</a:t>
            </a:r>
            <a:r>
              <a:rPr dirty="0" sz="1600" spc="-5" b="1">
                <a:latin typeface="Meiryo UI"/>
                <a:cs typeface="Meiryo UI"/>
              </a:rPr>
              <a:t>国民</a:t>
            </a:r>
            <a:r>
              <a:rPr dirty="0" sz="1600" b="1">
                <a:latin typeface="Meiryo UI"/>
                <a:cs typeface="Meiryo UI"/>
              </a:rPr>
              <a:t>負</a:t>
            </a:r>
            <a:r>
              <a:rPr dirty="0" sz="1600" spc="-5" b="1">
                <a:latin typeface="Meiryo UI"/>
                <a:cs typeface="Meiryo UI"/>
              </a:rPr>
              <a:t>担の軽</a:t>
            </a:r>
            <a:r>
              <a:rPr dirty="0" sz="1600" b="1">
                <a:latin typeface="Meiryo UI"/>
                <a:cs typeface="Meiryo UI"/>
              </a:rPr>
              <a:t>減</a:t>
            </a:r>
            <a:r>
              <a:rPr dirty="0" sz="1600" spc="-5" b="1">
                <a:latin typeface="Meiryo UI"/>
                <a:cs typeface="Meiryo UI"/>
              </a:rPr>
              <a:t>・需要家の</a:t>
            </a:r>
            <a:r>
              <a:rPr dirty="0" sz="1600" b="1">
                <a:latin typeface="Meiryo UI"/>
                <a:cs typeface="Meiryo UI"/>
              </a:rPr>
              <a:t>選</a:t>
            </a:r>
            <a:r>
              <a:rPr dirty="0" sz="1600" spc="-5" b="1">
                <a:latin typeface="Meiryo UI"/>
                <a:cs typeface="Meiryo UI"/>
              </a:rPr>
              <a:t>択肢の</a:t>
            </a:r>
            <a:r>
              <a:rPr dirty="0" sz="1600" b="1">
                <a:latin typeface="Meiryo UI"/>
                <a:cs typeface="Meiryo UI"/>
              </a:rPr>
              <a:t>拡</a:t>
            </a:r>
            <a:r>
              <a:rPr dirty="0" sz="1600" spc="-5" b="1">
                <a:latin typeface="Meiryo UI"/>
                <a:cs typeface="Meiryo UI"/>
              </a:rPr>
              <a:t>大に</a:t>
            </a:r>
            <a:r>
              <a:rPr dirty="0" sz="1600" b="1">
                <a:latin typeface="Meiryo UI"/>
                <a:cs typeface="Meiryo UI"/>
              </a:rPr>
              <a:t>資</a:t>
            </a:r>
            <a:r>
              <a:rPr dirty="0" sz="1600" spc="-10" b="1">
                <a:latin typeface="Meiryo UI"/>
                <a:cs typeface="Meiryo UI"/>
              </a:rPr>
              <a:t>する</a:t>
            </a:r>
            <a:r>
              <a:rPr dirty="0" sz="1600" b="1">
                <a:latin typeface="Meiryo UI"/>
                <a:cs typeface="Meiryo UI"/>
              </a:rPr>
              <a:t>新</a:t>
            </a:r>
            <a:r>
              <a:rPr dirty="0" sz="1600" spc="-5" b="1">
                <a:latin typeface="Meiryo UI"/>
                <a:cs typeface="Meiryo UI"/>
              </a:rPr>
              <a:t>たな市場</a:t>
            </a:r>
            <a:endParaRPr sz="1600">
              <a:latin typeface="Meiryo UI"/>
              <a:cs typeface="Meiryo UI"/>
            </a:endParaRP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dirty="0" sz="1600" spc="-5" b="1">
                <a:latin typeface="Meiryo UI"/>
                <a:cs typeface="Meiryo UI"/>
              </a:rPr>
              <a:t>（非化石価値取引市場）を創設する</a:t>
            </a:r>
            <a:r>
              <a:rPr dirty="0" sz="1600" spc="-5">
                <a:latin typeface="Meiryo UI"/>
                <a:cs typeface="Meiryo UI"/>
              </a:rPr>
              <a:t>。</a:t>
            </a:r>
            <a:endParaRPr sz="1600">
              <a:latin typeface="Meiryo UI"/>
              <a:cs typeface="Meiryo U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35152" y="3233926"/>
            <a:ext cx="8388096" cy="35143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0"/>
            <a:ext cx="9906000" cy="390525"/>
          </a:xfrm>
          <a:custGeom>
            <a:avLst/>
            <a:gdLst/>
            <a:ahLst/>
            <a:cxnLst/>
            <a:rect l="l" t="t" r="r" b="b"/>
            <a:pathLst>
              <a:path w="9906000" h="390525">
                <a:moveTo>
                  <a:pt x="0" y="0"/>
                </a:moveTo>
                <a:lnTo>
                  <a:pt x="0" y="390144"/>
                </a:lnTo>
                <a:lnTo>
                  <a:pt x="9905999" y="390144"/>
                </a:lnTo>
                <a:lnTo>
                  <a:pt x="9905999" y="0"/>
                </a:lnTo>
                <a:lnTo>
                  <a:pt x="0" y="0"/>
                </a:lnTo>
                <a:close/>
              </a:path>
            </a:pathLst>
          </a:custGeom>
          <a:solidFill>
            <a:srgbClr val="17375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23495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参考：非化石価値取引市場創設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9562592" y="6549643"/>
            <a:ext cx="24828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Meiryo UI"/>
                <a:cs typeface="Meiryo UI"/>
              </a:rPr>
              <a:t>20</a:t>
            </a:r>
            <a:endParaRPr sz="1400">
              <a:latin typeface="Meiryo UI"/>
              <a:cs typeface="Meiryo U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Windows ユーザー</dc:creator>
  <dcterms:created xsi:type="dcterms:W3CDTF">2018-04-16T13:46:22Z</dcterms:created>
  <dcterms:modified xsi:type="dcterms:W3CDTF">2018-04-16T13:46:22Z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2018-04-16T00:00:00Z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2018-04-16T00:00:00Z</vt:filetime>
  </property>
</Properties>
</file>