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Lst>
  <p:sldSz cx="9906000" cy="6858000"/>
  <p:notesSz cx="9906000" cy="68580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8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485900" y="3840480"/>
            <a:ext cx="6934200" cy="17145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Meiryo UI"/>
                <a:cs typeface="Meiryo UI"/>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Meiryo UI"/>
                <a:cs typeface="Meiryo UI"/>
              </a:defRPr>
            </a:lvl1pPr>
          </a:lstStyle>
          <a:p/>
        </p:txBody>
      </p:sp>
      <p:sp>
        <p:nvSpPr>
          <p:cNvPr id="3" name="Holder 3"/>
          <p:cNvSpPr>
            <a:spLocks noGrp="1"/>
          </p:cNvSpPr>
          <p:nvPr>
            <p:ph idx="2" sz="half"/>
          </p:nvPr>
        </p:nvSpPr>
        <p:spPr>
          <a:xfrm>
            <a:off x="495300" y="1577340"/>
            <a:ext cx="4309110" cy="4526280"/>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5101590" y="1577340"/>
            <a:ext cx="4309110" cy="4526280"/>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Meiryo UI"/>
                <a:cs typeface="Meiryo UI"/>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99644" y="717804"/>
            <a:ext cx="9507220" cy="2757170"/>
          </a:xfrm>
          <a:custGeom>
            <a:avLst/>
            <a:gdLst/>
            <a:ahLst/>
            <a:cxnLst/>
            <a:rect l="l" t="t" r="r" b="b"/>
            <a:pathLst>
              <a:path w="9507220" h="2757170">
                <a:moveTo>
                  <a:pt x="0" y="2756916"/>
                </a:moveTo>
                <a:lnTo>
                  <a:pt x="9506712" y="2756916"/>
                </a:lnTo>
                <a:lnTo>
                  <a:pt x="9506712" y="0"/>
                </a:lnTo>
                <a:lnTo>
                  <a:pt x="0" y="0"/>
                </a:lnTo>
                <a:lnTo>
                  <a:pt x="0" y="2756916"/>
                </a:lnTo>
                <a:close/>
              </a:path>
            </a:pathLst>
          </a:custGeom>
          <a:solidFill>
            <a:srgbClr val="99D5EB"/>
          </a:solidFill>
        </p:spPr>
        <p:txBody>
          <a:bodyPr wrap="square" lIns="0" tIns="0" rIns="0" bIns="0" rtlCol="0"/>
          <a:lstStyle/>
          <a:p/>
        </p:txBody>
      </p:sp>
      <p:sp>
        <p:nvSpPr>
          <p:cNvPr id="2" name="Holder 2"/>
          <p:cNvSpPr>
            <a:spLocks noGrp="1"/>
          </p:cNvSpPr>
          <p:nvPr>
            <p:ph type="title"/>
          </p:nvPr>
        </p:nvSpPr>
        <p:spPr>
          <a:xfrm>
            <a:off x="3729735" y="41528"/>
            <a:ext cx="2446528" cy="314960"/>
          </a:xfrm>
          <a:prstGeom prst="rect">
            <a:avLst/>
          </a:prstGeom>
        </p:spPr>
        <p:txBody>
          <a:bodyPr wrap="square" lIns="0" tIns="0" rIns="0" bIns="0">
            <a:spAutoFit/>
          </a:bodyPr>
          <a:lstStyle>
            <a:lvl1pPr>
              <a:defRPr sz="1900" b="1" i="0">
                <a:solidFill>
                  <a:schemeClr val="bg1"/>
                </a:solidFill>
                <a:latin typeface="Meiryo UI"/>
                <a:cs typeface="Meiryo UI"/>
              </a:defRPr>
            </a:lvl1pPr>
          </a:lstStyle>
          <a:p/>
        </p:txBody>
      </p:sp>
      <p:sp>
        <p:nvSpPr>
          <p:cNvPr id="3" name="Holder 3"/>
          <p:cNvSpPr>
            <a:spLocks noGrp="1"/>
          </p:cNvSpPr>
          <p:nvPr>
            <p:ph type="body" idx="1"/>
          </p:nvPr>
        </p:nvSpPr>
        <p:spPr>
          <a:xfrm>
            <a:off x="495300" y="1577340"/>
            <a:ext cx="8915400" cy="452628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3352" y="762380"/>
            <a:ext cx="9056370" cy="2562225"/>
          </a:xfrm>
          <a:prstGeom prst="rect">
            <a:avLst/>
          </a:prstGeom>
        </p:spPr>
        <p:txBody>
          <a:bodyPr wrap="square" lIns="0" tIns="32384" rIns="0" bIns="0" rtlCol="0" vert="horz">
            <a:spAutoFit/>
          </a:bodyPr>
          <a:lstStyle/>
          <a:p>
            <a:pPr algn="just" marL="355600" marR="5080" indent="-342900">
              <a:lnSpc>
                <a:spcPct val="92800"/>
              </a:lnSpc>
              <a:spcBef>
                <a:spcPts val="254"/>
              </a:spcBef>
              <a:buClr>
                <a:srgbClr val="001F5F"/>
              </a:buClr>
              <a:buFont typeface="Wingdings"/>
              <a:buChar char=""/>
              <a:tabLst>
                <a:tab pos="355600" algn="l"/>
              </a:tabLst>
            </a:pPr>
            <a:r>
              <a:rPr dirty="0" sz="1800">
                <a:latin typeface="メイリオ"/>
                <a:cs typeface="メイリオ"/>
              </a:rPr>
              <a:t>エネルギーミックスの達成に向け</a:t>
            </a:r>
            <a:r>
              <a:rPr dirty="0" sz="1800" spc="0">
                <a:latin typeface="メイリオ"/>
                <a:cs typeface="メイリオ"/>
              </a:rPr>
              <a:t>、</a:t>
            </a:r>
            <a:r>
              <a:rPr dirty="0" sz="1800" b="1">
                <a:latin typeface="メイリオ"/>
                <a:cs typeface="メイリオ"/>
              </a:rPr>
              <a:t>太陽光・風力発電といった自然変動電源の導入の </a:t>
            </a:r>
            <a:r>
              <a:rPr dirty="0" sz="1800" spc="-5" b="1">
                <a:latin typeface="メイリオ"/>
                <a:cs typeface="メイリオ"/>
              </a:rPr>
              <a:t>ためにも、調整電源の必要性が高まってい</a:t>
            </a:r>
            <a:r>
              <a:rPr dirty="0" sz="1800" b="1">
                <a:latin typeface="メイリオ"/>
                <a:cs typeface="メイリオ"/>
              </a:rPr>
              <a:t>る</a:t>
            </a:r>
            <a:r>
              <a:rPr dirty="0" sz="1800" spc="-5">
                <a:latin typeface="メイリオ"/>
                <a:cs typeface="メイリオ"/>
              </a:rPr>
              <a:t>。他方、</a:t>
            </a:r>
            <a:r>
              <a:rPr dirty="0" sz="1800" spc="-5" b="1">
                <a:latin typeface="メイリオ"/>
                <a:cs typeface="メイリオ"/>
              </a:rPr>
              <a:t>調整力となる火力発電は再エネ </a:t>
            </a:r>
            <a:r>
              <a:rPr dirty="0" sz="1800" b="1">
                <a:latin typeface="メイリオ"/>
                <a:cs typeface="メイリオ"/>
              </a:rPr>
              <a:t>拡大による稼働率低下</a:t>
            </a:r>
            <a:r>
              <a:rPr dirty="0" sz="1800">
                <a:latin typeface="メイリオ"/>
                <a:cs typeface="メイリオ"/>
              </a:rPr>
              <a:t>が想定される。</a:t>
            </a:r>
            <a:endParaRPr sz="1800">
              <a:latin typeface="メイリオ"/>
              <a:cs typeface="メイリオ"/>
            </a:endParaRPr>
          </a:p>
          <a:p>
            <a:pPr algn="just" marL="355600" marR="5080" indent="-342900">
              <a:lnSpc>
                <a:spcPts val="2000"/>
              </a:lnSpc>
              <a:spcBef>
                <a:spcPts val="630"/>
              </a:spcBef>
              <a:buClr>
                <a:srgbClr val="001F5F"/>
              </a:buClr>
              <a:buFont typeface="Wingdings"/>
              <a:buChar char=""/>
              <a:tabLst>
                <a:tab pos="355600" algn="l"/>
              </a:tabLst>
            </a:pPr>
            <a:r>
              <a:rPr dirty="0" sz="1800">
                <a:latin typeface="メイリオ"/>
                <a:cs typeface="メイリオ"/>
              </a:rPr>
              <a:t>さらに、電力システム改革によ</a:t>
            </a:r>
            <a:r>
              <a:rPr dirty="0" sz="1800" spc="0">
                <a:latin typeface="メイリオ"/>
                <a:cs typeface="メイリオ"/>
              </a:rPr>
              <a:t>る</a:t>
            </a:r>
            <a:r>
              <a:rPr dirty="0" sz="1800" b="1">
                <a:latin typeface="メイリオ"/>
                <a:cs typeface="メイリオ"/>
              </a:rPr>
              <a:t>卸電力取引の拡大にともない、電源の投資回収の予 見性が低下</a:t>
            </a:r>
            <a:r>
              <a:rPr dirty="0" sz="1800">
                <a:latin typeface="メイリオ"/>
                <a:cs typeface="メイリオ"/>
              </a:rPr>
              <a:t>。必要な供給力及び予備力を確保するための電源設備の新設及び維持が困 難になっていくことが想定される。</a:t>
            </a:r>
            <a:endParaRPr sz="1800">
              <a:latin typeface="メイリオ"/>
              <a:cs typeface="メイリオ"/>
            </a:endParaRPr>
          </a:p>
          <a:p>
            <a:pPr marL="355600" indent="-342900">
              <a:lnSpc>
                <a:spcPts val="2085"/>
              </a:lnSpc>
              <a:spcBef>
                <a:spcPts val="400"/>
              </a:spcBef>
              <a:buClr>
                <a:srgbClr val="001F5F"/>
              </a:buClr>
              <a:buFont typeface="Wingdings"/>
              <a:buChar char=""/>
              <a:tabLst>
                <a:tab pos="354965" algn="l"/>
                <a:tab pos="355600" algn="l"/>
              </a:tabLst>
            </a:pPr>
            <a:r>
              <a:rPr dirty="0" sz="1800" spc="-5">
                <a:latin typeface="メイリオ"/>
                <a:cs typeface="メイリオ"/>
              </a:rPr>
              <a:t>このため、</a:t>
            </a:r>
            <a:r>
              <a:rPr dirty="0" sz="1800" spc="-5" b="1">
                <a:latin typeface="メイリオ"/>
                <a:cs typeface="メイリオ"/>
              </a:rPr>
              <a:t>発電能力容量</a:t>
            </a:r>
            <a:r>
              <a:rPr dirty="0" sz="1800" b="1">
                <a:latin typeface="メイリオ"/>
                <a:cs typeface="メイリオ"/>
              </a:rPr>
              <a:t>（kW）</a:t>
            </a:r>
            <a:r>
              <a:rPr dirty="0" sz="1800" spc="-5" b="1">
                <a:latin typeface="メイリオ"/>
                <a:cs typeface="メイリオ"/>
              </a:rPr>
              <a:t>に応じて</a:t>
            </a:r>
            <a:r>
              <a:rPr dirty="0" sz="1800" spc="-5">
                <a:latin typeface="メイリオ"/>
                <a:cs typeface="メイリオ"/>
              </a:rPr>
              <a:t>、稼働していない期間（kWh=０の期間）</a:t>
            </a:r>
            <a:endParaRPr sz="1800">
              <a:latin typeface="メイリオ"/>
              <a:cs typeface="メイリオ"/>
            </a:endParaRPr>
          </a:p>
          <a:p>
            <a:pPr marL="355600">
              <a:lnSpc>
                <a:spcPts val="2085"/>
              </a:lnSpc>
            </a:pPr>
            <a:r>
              <a:rPr dirty="0" sz="1800">
                <a:latin typeface="メイリオ"/>
                <a:cs typeface="メイリオ"/>
              </a:rPr>
              <a:t>でも</a:t>
            </a:r>
            <a:r>
              <a:rPr dirty="0" sz="1800" b="1">
                <a:latin typeface="メイリオ"/>
                <a:cs typeface="メイリオ"/>
              </a:rPr>
              <a:t>一定の収入を得られる仕組み（容量市場）を導入</a:t>
            </a:r>
            <a:r>
              <a:rPr dirty="0" sz="1800">
                <a:latin typeface="メイリオ"/>
                <a:cs typeface="メイリオ"/>
              </a:rPr>
              <a:t>する。</a:t>
            </a:r>
            <a:endParaRPr sz="1800">
              <a:latin typeface="メイリオ"/>
              <a:cs typeface="メイリオ"/>
            </a:endParaRPr>
          </a:p>
          <a:p>
            <a:pPr marL="355600" indent="-342900">
              <a:lnSpc>
                <a:spcPct val="100000"/>
              </a:lnSpc>
              <a:spcBef>
                <a:spcPts val="445"/>
              </a:spcBef>
              <a:buClr>
                <a:srgbClr val="001F5F"/>
              </a:buClr>
              <a:buFont typeface="Wingdings"/>
              <a:buChar char=""/>
              <a:tabLst>
                <a:tab pos="354965" algn="l"/>
                <a:tab pos="355600" algn="l"/>
              </a:tabLst>
            </a:pPr>
            <a:r>
              <a:rPr dirty="0" sz="1800">
                <a:latin typeface="メイリオ"/>
                <a:cs typeface="メイリオ"/>
              </a:rPr>
              <a:t>これにより、必要な供給力・調整力を確保し、</a:t>
            </a:r>
            <a:r>
              <a:rPr dirty="0" sz="1800" b="1">
                <a:latin typeface="メイリオ"/>
                <a:cs typeface="メイリオ"/>
              </a:rPr>
              <a:t>更なる再エネの導入につなげる</a:t>
            </a:r>
            <a:r>
              <a:rPr dirty="0" sz="1800">
                <a:latin typeface="メイリオ"/>
                <a:cs typeface="メイリオ"/>
              </a:rPr>
              <a:t>。</a:t>
            </a:r>
            <a:endParaRPr sz="1800">
              <a:latin typeface="メイリオ"/>
              <a:cs typeface="メイリオ"/>
            </a:endParaRPr>
          </a:p>
        </p:txBody>
      </p:sp>
      <p:sp>
        <p:nvSpPr>
          <p:cNvPr id="3" name="object 3"/>
          <p:cNvSpPr/>
          <p:nvPr/>
        </p:nvSpPr>
        <p:spPr>
          <a:xfrm>
            <a:off x="286511" y="5791200"/>
            <a:ext cx="2657856" cy="451116"/>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33756" y="5818632"/>
            <a:ext cx="2567940" cy="361315"/>
          </a:xfrm>
          <a:custGeom>
            <a:avLst/>
            <a:gdLst/>
            <a:ahLst/>
            <a:cxnLst/>
            <a:rect l="l" t="t" r="r" b="b"/>
            <a:pathLst>
              <a:path w="2567940" h="361314">
                <a:moveTo>
                  <a:pt x="0" y="361188"/>
                </a:moveTo>
                <a:lnTo>
                  <a:pt x="2567940" y="361188"/>
                </a:lnTo>
                <a:lnTo>
                  <a:pt x="2567940" y="0"/>
                </a:lnTo>
                <a:lnTo>
                  <a:pt x="0" y="0"/>
                </a:lnTo>
                <a:lnTo>
                  <a:pt x="0" y="361188"/>
                </a:lnTo>
                <a:close/>
              </a:path>
            </a:pathLst>
          </a:custGeom>
          <a:solidFill>
            <a:srgbClr val="D99593"/>
          </a:solidFill>
        </p:spPr>
        <p:txBody>
          <a:bodyPr wrap="square" lIns="0" tIns="0" rIns="0" bIns="0" rtlCol="0"/>
          <a:lstStyle/>
          <a:p/>
        </p:txBody>
      </p:sp>
      <p:sp>
        <p:nvSpPr>
          <p:cNvPr id="5" name="object 5"/>
          <p:cNvSpPr/>
          <p:nvPr/>
        </p:nvSpPr>
        <p:spPr>
          <a:xfrm>
            <a:off x="333756" y="5818632"/>
            <a:ext cx="2567940" cy="361315"/>
          </a:xfrm>
          <a:custGeom>
            <a:avLst/>
            <a:gdLst/>
            <a:ahLst/>
            <a:cxnLst/>
            <a:rect l="l" t="t" r="r" b="b"/>
            <a:pathLst>
              <a:path w="2567940" h="361314">
                <a:moveTo>
                  <a:pt x="0" y="361188"/>
                </a:moveTo>
                <a:lnTo>
                  <a:pt x="2567940" y="361188"/>
                </a:lnTo>
                <a:lnTo>
                  <a:pt x="2567940" y="0"/>
                </a:lnTo>
                <a:lnTo>
                  <a:pt x="0" y="0"/>
                </a:lnTo>
                <a:lnTo>
                  <a:pt x="0" y="361188"/>
                </a:lnTo>
                <a:close/>
              </a:path>
            </a:pathLst>
          </a:custGeom>
          <a:ln w="9144">
            <a:solidFill>
              <a:srgbClr val="F69240"/>
            </a:solidFill>
          </a:ln>
        </p:spPr>
        <p:txBody>
          <a:bodyPr wrap="square" lIns="0" tIns="0" rIns="0" bIns="0" rtlCol="0"/>
          <a:lstStyle/>
          <a:p/>
        </p:txBody>
      </p:sp>
      <p:sp>
        <p:nvSpPr>
          <p:cNvPr id="6" name="object 6"/>
          <p:cNvSpPr txBox="1"/>
          <p:nvPr/>
        </p:nvSpPr>
        <p:spPr>
          <a:xfrm>
            <a:off x="5077333" y="3521709"/>
            <a:ext cx="4123690" cy="299720"/>
          </a:xfrm>
          <a:prstGeom prst="rect">
            <a:avLst/>
          </a:prstGeom>
        </p:spPr>
        <p:txBody>
          <a:bodyPr wrap="square" lIns="0" tIns="12700" rIns="0" bIns="0" rtlCol="0" vert="horz">
            <a:spAutoFit/>
          </a:bodyPr>
          <a:lstStyle/>
          <a:p>
            <a:pPr marL="12700">
              <a:lnSpc>
                <a:spcPct val="100000"/>
              </a:lnSpc>
              <a:spcBef>
                <a:spcPts val="100"/>
              </a:spcBef>
            </a:pPr>
            <a:r>
              <a:rPr dirty="0" u="sng" sz="1800" spc="-445">
                <a:uFill>
                  <a:solidFill>
                    <a:srgbClr val="000000"/>
                  </a:solidFill>
                </a:uFill>
                <a:latin typeface="Times New Roman"/>
                <a:cs typeface="Times New Roman"/>
              </a:rPr>
              <a:t> </a:t>
            </a:r>
            <a:r>
              <a:rPr dirty="0" u="sng" sz="1800" b="1">
                <a:uFill>
                  <a:solidFill>
                    <a:srgbClr val="000000"/>
                  </a:solidFill>
                </a:uFill>
                <a:latin typeface="Meiryo UI"/>
                <a:cs typeface="Meiryo UI"/>
              </a:rPr>
              <a:t>容量メカ</a:t>
            </a:r>
            <a:r>
              <a:rPr dirty="0" u="sng" sz="1800" spc="-5" b="1">
                <a:uFill>
                  <a:solidFill>
                    <a:srgbClr val="000000"/>
                  </a:solidFill>
                </a:uFill>
                <a:latin typeface="Meiryo UI"/>
                <a:cs typeface="Meiryo UI"/>
              </a:rPr>
              <a:t>ニズムによる投資費用回収イメー</a:t>
            </a:r>
            <a:r>
              <a:rPr dirty="0" u="sng" sz="1800" spc="-10" b="1">
                <a:uFill>
                  <a:solidFill>
                    <a:srgbClr val="000000"/>
                  </a:solidFill>
                </a:uFill>
                <a:latin typeface="Meiryo UI"/>
                <a:cs typeface="Meiryo UI"/>
              </a:rPr>
              <a:t>ジ</a:t>
            </a:r>
            <a:endParaRPr sz="1800">
              <a:latin typeface="Meiryo UI"/>
              <a:cs typeface="Meiryo UI"/>
            </a:endParaRPr>
          </a:p>
        </p:txBody>
      </p:sp>
      <p:sp>
        <p:nvSpPr>
          <p:cNvPr id="7" name="object 7"/>
          <p:cNvSpPr/>
          <p:nvPr/>
        </p:nvSpPr>
        <p:spPr>
          <a:xfrm>
            <a:off x="4919598" y="4536185"/>
            <a:ext cx="120650" cy="1584325"/>
          </a:xfrm>
          <a:custGeom>
            <a:avLst/>
            <a:gdLst/>
            <a:ahLst/>
            <a:cxnLst/>
            <a:rect l="l" t="t" r="r" b="b"/>
            <a:pathLst>
              <a:path w="120650" h="1584325">
                <a:moveTo>
                  <a:pt x="60071" y="51289"/>
                </a:moveTo>
                <a:lnTo>
                  <a:pt x="47116" y="73496"/>
                </a:lnTo>
                <a:lnTo>
                  <a:pt x="47116" y="1583994"/>
                </a:lnTo>
                <a:lnTo>
                  <a:pt x="73025" y="1583994"/>
                </a:lnTo>
                <a:lnTo>
                  <a:pt x="73025" y="73496"/>
                </a:lnTo>
                <a:lnTo>
                  <a:pt x="60071" y="51289"/>
                </a:lnTo>
                <a:close/>
              </a:path>
              <a:path w="120650" h="1584325">
                <a:moveTo>
                  <a:pt x="60071" y="0"/>
                </a:moveTo>
                <a:lnTo>
                  <a:pt x="0" y="102996"/>
                </a:lnTo>
                <a:lnTo>
                  <a:pt x="2031" y="110997"/>
                </a:lnTo>
                <a:lnTo>
                  <a:pt x="8254" y="114553"/>
                </a:lnTo>
                <a:lnTo>
                  <a:pt x="14350" y="118109"/>
                </a:lnTo>
                <a:lnTo>
                  <a:pt x="22351" y="116077"/>
                </a:lnTo>
                <a:lnTo>
                  <a:pt x="25908" y="109855"/>
                </a:lnTo>
                <a:lnTo>
                  <a:pt x="47116" y="73496"/>
                </a:lnTo>
                <a:lnTo>
                  <a:pt x="47116" y="25653"/>
                </a:lnTo>
                <a:lnTo>
                  <a:pt x="75033" y="25653"/>
                </a:lnTo>
                <a:lnTo>
                  <a:pt x="60071" y="0"/>
                </a:lnTo>
                <a:close/>
              </a:path>
              <a:path w="120650" h="1584325">
                <a:moveTo>
                  <a:pt x="75033" y="25653"/>
                </a:moveTo>
                <a:lnTo>
                  <a:pt x="73025" y="25653"/>
                </a:lnTo>
                <a:lnTo>
                  <a:pt x="73025" y="73496"/>
                </a:lnTo>
                <a:lnTo>
                  <a:pt x="94234" y="109855"/>
                </a:lnTo>
                <a:lnTo>
                  <a:pt x="97789" y="116077"/>
                </a:lnTo>
                <a:lnTo>
                  <a:pt x="105790" y="118109"/>
                </a:lnTo>
                <a:lnTo>
                  <a:pt x="111887" y="114553"/>
                </a:lnTo>
                <a:lnTo>
                  <a:pt x="118110" y="110997"/>
                </a:lnTo>
                <a:lnTo>
                  <a:pt x="120141" y="102996"/>
                </a:lnTo>
                <a:lnTo>
                  <a:pt x="75033" y="25653"/>
                </a:lnTo>
                <a:close/>
              </a:path>
              <a:path w="120650" h="1584325">
                <a:moveTo>
                  <a:pt x="73025" y="25653"/>
                </a:moveTo>
                <a:lnTo>
                  <a:pt x="47116" y="25653"/>
                </a:lnTo>
                <a:lnTo>
                  <a:pt x="47116" y="73496"/>
                </a:lnTo>
                <a:lnTo>
                  <a:pt x="60071" y="51289"/>
                </a:lnTo>
                <a:lnTo>
                  <a:pt x="48895" y="32131"/>
                </a:lnTo>
                <a:lnTo>
                  <a:pt x="73025" y="32131"/>
                </a:lnTo>
                <a:lnTo>
                  <a:pt x="73025" y="25653"/>
                </a:lnTo>
                <a:close/>
              </a:path>
              <a:path w="120650" h="1584325">
                <a:moveTo>
                  <a:pt x="73025" y="32131"/>
                </a:moveTo>
                <a:lnTo>
                  <a:pt x="71247" y="32131"/>
                </a:lnTo>
                <a:lnTo>
                  <a:pt x="60071" y="51289"/>
                </a:lnTo>
                <a:lnTo>
                  <a:pt x="73025" y="73496"/>
                </a:lnTo>
                <a:lnTo>
                  <a:pt x="73025" y="32131"/>
                </a:lnTo>
                <a:close/>
              </a:path>
              <a:path w="120650" h="1584325">
                <a:moveTo>
                  <a:pt x="71247" y="32131"/>
                </a:moveTo>
                <a:lnTo>
                  <a:pt x="48895" y="32131"/>
                </a:lnTo>
                <a:lnTo>
                  <a:pt x="60071" y="51289"/>
                </a:lnTo>
                <a:lnTo>
                  <a:pt x="71247" y="32131"/>
                </a:lnTo>
                <a:close/>
              </a:path>
            </a:pathLst>
          </a:custGeom>
          <a:solidFill>
            <a:srgbClr val="000000"/>
          </a:solidFill>
        </p:spPr>
        <p:txBody>
          <a:bodyPr wrap="square" lIns="0" tIns="0" rIns="0" bIns="0" rtlCol="0"/>
          <a:lstStyle/>
          <a:p/>
        </p:txBody>
      </p:sp>
      <p:sp>
        <p:nvSpPr>
          <p:cNvPr id="8" name="object 8"/>
          <p:cNvSpPr/>
          <p:nvPr/>
        </p:nvSpPr>
        <p:spPr>
          <a:xfrm>
            <a:off x="4985765" y="6121146"/>
            <a:ext cx="2160270" cy="0"/>
          </a:xfrm>
          <a:custGeom>
            <a:avLst/>
            <a:gdLst/>
            <a:ahLst/>
            <a:cxnLst/>
            <a:rect l="l" t="t" r="r" b="b"/>
            <a:pathLst>
              <a:path w="2160270" h="0">
                <a:moveTo>
                  <a:pt x="0" y="0"/>
                </a:moveTo>
                <a:lnTo>
                  <a:pt x="2160016" y="0"/>
                </a:lnTo>
              </a:path>
            </a:pathLst>
          </a:custGeom>
          <a:ln w="25908">
            <a:solidFill>
              <a:srgbClr val="000000"/>
            </a:solidFill>
          </a:ln>
        </p:spPr>
        <p:txBody>
          <a:bodyPr wrap="square" lIns="0" tIns="0" rIns="0" bIns="0" rtlCol="0"/>
          <a:lstStyle/>
          <a:p/>
        </p:txBody>
      </p:sp>
      <p:sp>
        <p:nvSpPr>
          <p:cNvPr id="9" name="object 9"/>
          <p:cNvSpPr txBox="1"/>
          <p:nvPr/>
        </p:nvSpPr>
        <p:spPr>
          <a:xfrm>
            <a:off x="5051297" y="5616702"/>
            <a:ext cx="1945005" cy="433070"/>
          </a:xfrm>
          <a:prstGeom prst="rect">
            <a:avLst/>
          </a:prstGeom>
          <a:solidFill>
            <a:srgbClr val="C5D9F0"/>
          </a:solidFill>
          <a:ln w="25907">
            <a:solidFill>
              <a:srgbClr val="548ED4"/>
            </a:solidFill>
          </a:ln>
        </p:spPr>
        <p:txBody>
          <a:bodyPr wrap="square" lIns="0" tIns="34290" rIns="0" bIns="0" rtlCol="0" vert="horz">
            <a:spAutoFit/>
          </a:bodyPr>
          <a:lstStyle/>
          <a:p>
            <a:pPr algn="ctr">
              <a:lnSpc>
                <a:spcPts val="1675"/>
              </a:lnSpc>
              <a:spcBef>
                <a:spcPts val="270"/>
              </a:spcBef>
            </a:pPr>
            <a:r>
              <a:rPr dirty="0" sz="1400" b="1">
                <a:latin typeface="Meiryo UI"/>
                <a:cs typeface="Meiryo UI"/>
              </a:rPr>
              <a:t>固定費</a:t>
            </a:r>
            <a:endParaRPr sz="1400">
              <a:latin typeface="Meiryo UI"/>
              <a:cs typeface="Meiryo UI"/>
            </a:endParaRPr>
          </a:p>
          <a:p>
            <a:pPr algn="ctr">
              <a:lnSpc>
                <a:spcPts val="1195"/>
              </a:lnSpc>
            </a:pPr>
            <a:r>
              <a:rPr dirty="0" sz="1000" spc="-5" b="1">
                <a:latin typeface="Meiryo UI"/>
                <a:cs typeface="Meiryo UI"/>
              </a:rPr>
              <a:t>（減価償却費等）</a:t>
            </a:r>
            <a:endParaRPr sz="1000">
              <a:latin typeface="Meiryo UI"/>
              <a:cs typeface="Meiryo UI"/>
            </a:endParaRPr>
          </a:p>
        </p:txBody>
      </p:sp>
      <p:sp>
        <p:nvSpPr>
          <p:cNvPr id="10" name="object 10"/>
          <p:cNvSpPr txBox="1"/>
          <p:nvPr/>
        </p:nvSpPr>
        <p:spPr>
          <a:xfrm>
            <a:off x="5051297" y="5042153"/>
            <a:ext cx="864235" cy="502920"/>
          </a:xfrm>
          <a:prstGeom prst="rect">
            <a:avLst/>
          </a:prstGeom>
          <a:solidFill>
            <a:srgbClr val="C5D9F0"/>
          </a:solidFill>
          <a:ln w="25907">
            <a:solidFill>
              <a:srgbClr val="548ED4"/>
            </a:solidFill>
          </a:ln>
        </p:spPr>
        <p:txBody>
          <a:bodyPr wrap="square" lIns="0" tIns="69850" rIns="0" bIns="0" rtlCol="0" vert="horz">
            <a:spAutoFit/>
          </a:bodyPr>
          <a:lstStyle/>
          <a:p>
            <a:pPr algn="ctr" marL="1270">
              <a:lnSpc>
                <a:spcPts val="1675"/>
              </a:lnSpc>
              <a:spcBef>
                <a:spcPts val="550"/>
              </a:spcBef>
            </a:pPr>
            <a:r>
              <a:rPr dirty="0" sz="1400" b="1">
                <a:latin typeface="Meiryo UI"/>
                <a:cs typeface="Meiryo UI"/>
              </a:rPr>
              <a:t>可変費</a:t>
            </a:r>
            <a:endParaRPr sz="1400">
              <a:latin typeface="Meiryo UI"/>
              <a:cs typeface="Meiryo UI"/>
            </a:endParaRPr>
          </a:p>
          <a:p>
            <a:pPr algn="ctr" marL="2540">
              <a:lnSpc>
                <a:spcPts val="1195"/>
              </a:lnSpc>
            </a:pPr>
            <a:r>
              <a:rPr dirty="0" sz="1000" spc="-5" b="1">
                <a:latin typeface="Meiryo UI"/>
                <a:cs typeface="Meiryo UI"/>
              </a:rPr>
              <a:t>（燃料費等）</a:t>
            </a:r>
            <a:endParaRPr sz="1000">
              <a:latin typeface="Meiryo UI"/>
              <a:cs typeface="Meiryo UI"/>
            </a:endParaRPr>
          </a:p>
        </p:txBody>
      </p:sp>
      <p:sp>
        <p:nvSpPr>
          <p:cNvPr id="11" name="object 11"/>
          <p:cNvSpPr/>
          <p:nvPr/>
        </p:nvSpPr>
        <p:spPr>
          <a:xfrm>
            <a:off x="5062728" y="6153911"/>
            <a:ext cx="897890" cy="142240"/>
          </a:xfrm>
          <a:custGeom>
            <a:avLst/>
            <a:gdLst/>
            <a:ahLst/>
            <a:cxnLst/>
            <a:rect l="l" t="t" r="r" b="b"/>
            <a:pathLst>
              <a:path w="897889" h="142239">
                <a:moveTo>
                  <a:pt x="897636" y="0"/>
                </a:moveTo>
                <a:lnTo>
                  <a:pt x="896701" y="27585"/>
                </a:lnTo>
                <a:lnTo>
                  <a:pt x="894159" y="50111"/>
                </a:lnTo>
                <a:lnTo>
                  <a:pt x="890402" y="65297"/>
                </a:lnTo>
                <a:lnTo>
                  <a:pt x="885825" y="70865"/>
                </a:lnTo>
                <a:lnTo>
                  <a:pt x="460629" y="70865"/>
                </a:lnTo>
                <a:lnTo>
                  <a:pt x="456051" y="76434"/>
                </a:lnTo>
                <a:lnTo>
                  <a:pt x="452294" y="91620"/>
                </a:lnTo>
                <a:lnTo>
                  <a:pt x="449752" y="114146"/>
                </a:lnTo>
                <a:lnTo>
                  <a:pt x="448818" y="141731"/>
                </a:lnTo>
                <a:lnTo>
                  <a:pt x="447883" y="114146"/>
                </a:lnTo>
                <a:lnTo>
                  <a:pt x="445341" y="91620"/>
                </a:lnTo>
                <a:lnTo>
                  <a:pt x="441584" y="76434"/>
                </a:lnTo>
                <a:lnTo>
                  <a:pt x="437007" y="70865"/>
                </a:lnTo>
                <a:lnTo>
                  <a:pt x="11811" y="70865"/>
                </a:lnTo>
                <a:lnTo>
                  <a:pt x="7233" y="65297"/>
                </a:lnTo>
                <a:lnTo>
                  <a:pt x="3476" y="50111"/>
                </a:lnTo>
                <a:lnTo>
                  <a:pt x="934" y="27585"/>
                </a:lnTo>
                <a:lnTo>
                  <a:pt x="0" y="0"/>
                </a:lnTo>
              </a:path>
            </a:pathLst>
          </a:custGeom>
          <a:ln w="15240">
            <a:solidFill>
              <a:srgbClr val="000000"/>
            </a:solidFill>
          </a:ln>
        </p:spPr>
        <p:txBody>
          <a:bodyPr wrap="square" lIns="0" tIns="0" rIns="0" bIns="0" rtlCol="0"/>
          <a:lstStyle/>
          <a:p/>
        </p:txBody>
      </p:sp>
      <p:sp>
        <p:nvSpPr>
          <p:cNvPr id="12" name="object 12"/>
          <p:cNvSpPr txBox="1"/>
          <p:nvPr/>
        </p:nvSpPr>
        <p:spPr>
          <a:xfrm>
            <a:off x="5271896" y="6330492"/>
            <a:ext cx="531495" cy="177800"/>
          </a:xfrm>
          <a:prstGeom prst="rect">
            <a:avLst/>
          </a:prstGeom>
        </p:spPr>
        <p:txBody>
          <a:bodyPr wrap="square" lIns="0" tIns="12065" rIns="0" bIns="0" rtlCol="0" vert="horz">
            <a:spAutoFit/>
          </a:bodyPr>
          <a:lstStyle/>
          <a:p>
            <a:pPr marL="12700">
              <a:lnSpc>
                <a:spcPct val="100000"/>
              </a:lnSpc>
              <a:spcBef>
                <a:spcPts val="95"/>
              </a:spcBef>
            </a:pPr>
            <a:r>
              <a:rPr dirty="0" sz="1000" spc="-5">
                <a:latin typeface="Meiryo UI"/>
                <a:cs typeface="Meiryo UI"/>
              </a:rPr>
              <a:t>稼働期間</a:t>
            </a:r>
            <a:endParaRPr sz="1000">
              <a:latin typeface="Meiryo UI"/>
              <a:cs typeface="Meiryo UI"/>
            </a:endParaRPr>
          </a:p>
        </p:txBody>
      </p:sp>
      <p:sp>
        <p:nvSpPr>
          <p:cNvPr id="13" name="object 13"/>
          <p:cNvSpPr/>
          <p:nvPr/>
        </p:nvSpPr>
        <p:spPr>
          <a:xfrm>
            <a:off x="6117335" y="6153911"/>
            <a:ext cx="896619" cy="142240"/>
          </a:xfrm>
          <a:custGeom>
            <a:avLst/>
            <a:gdLst/>
            <a:ahLst/>
            <a:cxnLst/>
            <a:rect l="l" t="t" r="r" b="b"/>
            <a:pathLst>
              <a:path w="896620" h="142239">
                <a:moveTo>
                  <a:pt x="896112" y="0"/>
                </a:moveTo>
                <a:lnTo>
                  <a:pt x="895177" y="27585"/>
                </a:lnTo>
                <a:lnTo>
                  <a:pt x="892635" y="50111"/>
                </a:lnTo>
                <a:lnTo>
                  <a:pt x="888878" y="65297"/>
                </a:lnTo>
                <a:lnTo>
                  <a:pt x="884300" y="70865"/>
                </a:lnTo>
                <a:lnTo>
                  <a:pt x="459866" y="70865"/>
                </a:lnTo>
                <a:lnTo>
                  <a:pt x="455289" y="76434"/>
                </a:lnTo>
                <a:lnTo>
                  <a:pt x="451532" y="91620"/>
                </a:lnTo>
                <a:lnTo>
                  <a:pt x="448990" y="114146"/>
                </a:lnTo>
                <a:lnTo>
                  <a:pt x="448056" y="141731"/>
                </a:lnTo>
                <a:lnTo>
                  <a:pt x="447121" y="114146"/>
                </a:lnTo>
                <a:lnTo>
                  <a:pt x="444579" y="91620"/>
                </a:lnTo>
                <a:lnTo>
                  <a:pt x="440822" y="76434"/>
                </a:lnTo>
                <a:lnTo>
                  <a:pt x="436244" y="70865"/>
                </a:lnTo>
                <a:lnTo>
                  <a:pt x="11811" y="70865"/>
                </a:lnTo>
                <a:lnTo>
                  <a:pt x="7233" y="65297"/>
                </a:lnTo>
                <a:lnTo>
                  <a:pt x="3476" y="50111"/>
                </a:lnTo>
                <a:lnTo>
                  <a:pt x="934" y="27585"/>
                </a:lnTo>
                <a:lnTo>
                  <a:pt x="0" y="0"/>
                </a:lnTo>
              </a:path>
            </a:pathLst>
          </a:custGeom>
          <a:ln w="15239">
            <a:solidFill>
              <a:srgbClr val="000000"/>
            </a:solidFill>
          </a:ln>
        </p:spPr>
        <p:txBody>
          <a:bodyPr wrap="square" lIns="0" tIns="0" rIns="0" bIns="0" rtlCol="0"/>
          <a:lstStyle/>
          <a:p/>
        </p:txBody>
      </p:sp>
      <p:sp>
        <p:nvSpPr>
          <p:cNvPr id="14" name="object 14"/>
          <p:cNvSpPr txBox="1"/>
          <p:nvPr/>
        </p:nvSpPr>
        <p:spPr>
          <a:xfrm>
            <a:off x="6246367" y="6330492"/>
            <a:ext cx="657860" cy="177800"/>
          </a:xfrm>
          <a:prstGeom prst="rect">
            <a:avLst/>
          </a:prstGeom>
        </p:spPr>
        <p:txBody>
          <a:bodyPr wrap="square" lIns="0" tIns="12065" rIns="0" bIns="0" rtlCol="0" vert="horz">
            <a:spAutoFit/>
          </a:bodyPr>
          <a:lstStyle/>
          <a:p>
            <a:pPr marL="12700">
              <a:lnSpc>
                <a:spcPct val="100000"/>
              </a:lnSpc>
              <a:spcBef>
                <a:spcPts val="95"/>
              </a:spcBef>
            </a:pPr>
            <a:r>
              <a:rPr dirty="0" sz="1000" spc="-5">
                <a:latin typeface="Meiryo UI"/>
                <a:cs typeface="Meiryo UI"/>
              </a:rPr>
              <a:t>非稼働期間</a:t>
            </a:r>
            <a:endParaRPr sz="1000">
              <a:latin typeface="Meiryo UI"/>
              <a:cs typeface="Meiryo UI"/>
            </a:endParaRPr>
          </a:p>
        </p:txBody>
      </p:sp>
      <p:sp>
        <p:nvSpPr>
          <p:cNvPr id="15" name="object 15"/>
          <p:cNvSpPr txBox="1"/>
          <p:nvPr/>
        </p:nvSpPr>
        <p:spPr>
          <a:xfrm>
            <a:off x="5706871" y="3993260"/>
            <a:ext cx="836294" cy="269240"/>
          </a:xfrm>
          <a:prstGeom prst="rect">
            <a:avLst/>
          </a:prstGeom>
        </p:spPr>
        <p:txBody>
          <a:bodyPr wrap="square" lIns="0" tIns="12065" rIns="0" bIns="0" rtlCol="0" vert="horz">
            <a:spAutoFit/>
          </a:bodyPr>
          <a:lstStyle/>
          <a:p>
            <a:pPr marL="12700">
              <a:lnSpc>
                <a:spcPct val="100000"/>
              </a:lnSpc>
              <a:spcBef>
                <a:spcPts val="95"/>
              </a:spcBef>
            </a:pPr>
            <a:r>
              <a:rPr dirty="0" sz="1600" spc="-5" b="1">
                <a:latin typeface="Meiryo UI"/>
                <a:cs typeface="Meiryo UI"/>
              </a:rPr>
              <a:t>発電費用</a:t>
            </a:r>
            <a:endParaRPr sz="1600">
              <a:latin typeface="Meiryo UI"/>
              <a:cs typeface="Meiryo UI"/>
            </a:endParaRPr>
          </a:p>
        </p:txBody>
      </p:sp>
      <p:sp>
        <p:nvSpPr>
          <p:cNvPr id="16" name="object 16"/>
          <p:cNvSpPr/>
          <p:nvPr/>
        </p:nvSpPr>
        <p:spPr>
          <a:xfrm>
            <a:off x="7379334" y="4536185"/>
            <a:ext cx="120650" cy="1584325"/>
          </a:xfrm>
          <a:custGeom>
            <a:avLst/>
            <a:gdLst/>
            <a:ahLst/>
            <a:cxnLst/>
            <a:rect l="l" t="t" r="r" b="b"/>
            <a:pathLst>
              <a:path w="120650" h="1584325">
                <a:moveTo>
                  <a:pt x="60071" y="51289"/>
                </a:moveTo>
                <a:lnTo>
                  <a:pt x="47117" y="73496"/>
                </a:lnTo>
                <a:lnTo>
                  <a:pt x="47117" y="1583994"/>
                </a:lnTo>
                <a:lnTo>
                  <a:pt x="73025" y="1583994"/>
                </a:lnTo>
                <a:lnTo>
                  <a:pt x="73025" y="73496"/>
                </a:lnTo>
                <a:lnTo>
                  <a:pt x="60071" y="51289"/>
                </a:lnTo>
                <a:close/>
              </a:path>
              <a:path w="120650" h="1584325">
                <a:moveTo>
                  <a:pt x="60071" y="0"/>
                </a:moveTo>
                <a:lnTo>
                  <a:pt x="0" y="102996"/>
                </a:lnTo>
                <a:lnTo>
                  <a:pt x="2032" y="110997"/>
                </a:lnTo>
                <a:lnTo>
                  <a:pt x="8255" y="114553"/>
                </a:lnTo>
                <a:lnTo>
                  <a:pt x="14350" y="118109"/>
                </a:lnTo>
                <a:lnTo>
                  <a:pt x="22351" y="116077"/>
                </a:lnTo>
                <a:lnTo>
                  <a:pt x="25908" y="109855"/>
                </a:lnTo>
                <a:lnTo>
                  <a:pt x="47117" y="73496"/>
                </a:lnTo>
                <a:lnTo>
                  <a:pt x="47117" y="25653"/>
                </a:lnTo>
                <a:lnTo>
                  <a:pt x="75033" y="25653"/>
                </a:lnTo>
                <a:lnTo>
                  <a:pt x="60071" y="0"/>
                </a:lnTo>
                <a:close/>
              </a:path>
              <a:path w="120650" h="1584325">
                <a:moveTo>
                  <a:pt x="75033" y="25653"/>
                </a:moveTo>
                <a:lnTo>
                  <a:pt x="73025" y="25653"/>
                </a:lnTo>
                <a:lnTo>
                  <a:pt x="73025" y="73496"/>
                </a:lnTo>
                <a:lnTo>
                  <a:pt x="94234" y="109855"/>
                </a:lnTo>
                <a:lnTo>
                  <a:pt x="97790" y="116077"/>
                </a:lnTo>
                <a:lnTo>
                  <a:pt x="105791" y="118109"/>
                </a:lnTo>
                <a:lnTo>
                  <a:pt x="111887" y="114553"/>
                </a:lnTo>
                <a:lnTo>
                  <a:pt x="118110" y="110997"/>
                </a:lnTo>
                <a:lnTo>
                  <a:pt x="120142" y="102996"/>
                </a:lnTo>
                <a:lnTo>
                  <a:pt x="75033" y="25653"/>
                </a:lnTo>
                <a:close/>
              </a:path>
              <a:path w="120650" h="1584325">
                <a:moveTo>
                  <a:pt x="73025" y="25653"/>
                </a:moveTo>
                <a:lnTo>
                  <a:pt x="47117" y="25653"/>
                </a:lnTo>
                <a:lnTo>
                  <a:pt x="47117" y="73496"/>
                </a:lnTo>
                <a:lnTo>
                  <a:pt x="60071" y="51289"/>
                </a:lnTo>
                <a:lnTo>
                  <a:pt x="48895" y="32131"/>
                </a:lnTo>
                <a:lnTo>
                  <a:pt x="73025" y="32131"/>
                </a:lnTo>
                <a:lnTo>
                  <a:pt x="73025" y="25653"/>
                </a:lnTo>
                <a:close/>
              </a:path>
              <a:path w="120650" h="1584325">
                <a:moveTo>
                  <a:pt x="73025" y="32131"/>
                </a:moveTo>
                <a:lnTo>
                  <a:pt x="71247" y="32131"/>
                </a:lnTo>
                <a:lnTo>
                  <a:pt x="60071" y="51289"/>
                </a:lnTo>
                <a:lnTo>
                  <a:pt x="73025" y="73496"/>
                </a:lnTo>
                <a:lnTo>
                  <a:pt x="73025" y="32131"/>
                </a:lnTo>
                <a:close/>
              </a:path>
              <a:path w="120650" h="1584325">
                <a:moveTo>
                  <a:pt x="71247" y="32131"/>
                </a:moveTo>
                <a:lnTo>
                  <a:pt x="48895" y="32131"/>
                </a:lnTo>
                <a:lnTo>
                  <a:pt x="60071" y="51289"/>
                </a:lnTo>
                <a:lnTo>
                  <a:pt x="71247" y="32131"/>
                </a:lnTo>
                <a:close/>
              </a:path>
            </a:pathLst>
          </a:custGeom>
          <a:solidFill>
            <a:srgbClr val="000000"/>
          </a:solidFill>
        </p:spPr>
        <p:txBody>
          <a:bodyPr wrap="square" lIns="0" tIns="0" rIns="0" bIns="0" rtlCol="0"/>
          <a:lstStyle/>
          <a:p/>
        </p:txBody>
      </p:sp>
      <p:sp>
        <p:nvSpPr>
          <p:cNvPr id="17" name="object 17"/>
          <p:cNvSpPr/>
          <p:nvPr/>
        </p:nvSpPr>
        <p:spPr>
          <a:xfrm>
            <a:off x="7428738" y="6121146"/>
            <a:ext cx="2160270" cy="0"/>
          </a:xfrm>
          <a:custGeom>
            <a:avLst/>
            <a:gdLst/>
            <a:ahLst/>
            <a:cxnLst/>
            <a:rect l="l" t="t" r="r" b="b"/>
            <a:pathLst>
              <a:path w="2160270" h="0">
                <a:moveTo>
                  <a:pt x="0" y="0"/>
                </a:moveTo>
                <a:lnTo>
                  <a:pt x="2160015" y="0"/>
                </a:lnTo>
              </a:path>
            </a:pathLst>
          </a:custGeom>
          <a:ln w="25908">
            <a:solidFill>
              <a:srgbClr val="000000"/>
            </a:solidFill>
          </a:ln>
        </p:spPr>
        <p:txBody>
          <a:bodyPr wrap="square" lIns="0" tIns="0" rIns="0" bIns="0" rtlCol="0"/>
          <a:lstStyle/>
          <a:p/>
        </p:txBody>
      </p:sp>
      <p:sp>
        <p:nvSpPr>
          <p:cNvPr id="18" name="object 18"/>
          <p:cNvSpPr txBox="1"/>
          <p:nvPr/>
        </p:nvSpPr>
        <p:spPr>
          <a:xfrm>
            <a:off x="7512557" y="4824221"/>
            <a:ext cx="864235" cy="721360"/>
          </a:xfrm>
          <a:prstGeom prst="rect">
            <a:avLst/>
          </a:prstGeom>
          <a:solidFill>
            <a:srgbClr val="FCEADA"/>
          </a:solidFill>
          <a:ln w="25907">
            <a:solidFill>
              <a:srgbClr val="E36C09"/>
            </a:solidFill>
          </a:ln>
        </p:spPr>
        <p:txBody>
          <a:bodyPr wrap="square" lIns="0" tIns="178435" rIns="0" bIns="0" rtlCol="0" vert="horz">
            <a:spAutoFit/>
          </a:bodyPr>
          <a:lstStyle/>
          <a:p>
            <a:pPr algn="ctr" marL="1270">
              <a:lnSpc>
                <a:spcPts val="1675"/>
              </a:lnSpc>
              <a:spcBef>
                <a:spcPts val="1405"/>
              </a:spcBef>
            </a:pPr>
            <a:r>
              <a:rPr dirty="0" sz="1400" b="1">
                <a:latin typeface="Meiryo UI"/>
                <a:cs typeface="Meiryo UI"/>
              </a:rPr>
              <a:t>売電収入</a:t>
            </a:r>
            <a:endParaRPr sz="1400">
              <a:latin typeface="Meiryo UI"/>
              <a:cs typeface="Meiryo UI"/>
            </a:endParaRPr>
          </a:p>
          <a:p>
            <a:pPr algn="ctr" marL="1270">
              <a:lnSpc>
                <a:spcPts val="1195"/>
              </a:lnSpc>
            </a:pPr>
            <a:r>
              <a:rPr dirty="0" sz="1000" spc="-5" b="1">
                <a:latin typeface="Meiryo UI"/>
                <a:cs typeface="Meiryo UI"/>
              </a:rPr>
              <a:t>（稼働中のみ）</a:t>
            </a:r>
            <a:endParaRPr sz="1000">
              <a:latin typeface="Meiryo UI"/>
              <a:cs typeface="Meiryo UI"/>
            </a:endParaRPr>
          </a:p>
        </p:txBody>
      </p:sp>
      <p:sp>
        <p:nvSpPr>
          <p:cNvPr id="19" name="object 19"/>
          <p:cNvSpPr/>
          <p:nvPr/>
        </p:nvSpPr>
        <p:spPr>
          <a:xfrm>
            <a:off x="7505700" y="6153911"/>
            <a:ext cx="896619" cy="142240"/>
          </a:xfrm>
          <a:custGeom>
            <a:avLst/>
            <a:gdLst/>
            <a:ahLst/>
            <a:cxnLst/>
            <a:rect l="l" t="t" r="r" b="b"/>
            <a:pathLst>
              <a:path w="896620" h="142239">
                <a:moveTo>
                  <a:pt x="896111" y="0"/>
                </a:moveTo>
                <a:lnTo>
                  <a:pt x="895177" y="27585"/>
                </a:lnTo>
                <a:lnTo>
                  <a:pt x="892635" y="50111"/>
                </a:lnTo>
                <a:lnTo>
                  <a:pt x="888878" y="65297"/>
                </a:lnTo>
                <a:lnTo>
                  <a:pt x="884301" y="70865"/>
                </a:lnTo>
                <a:lnTo>
                  <a:pt x="459867" y="70865"/>
                </a:lnTo>
                <a:lnTo>
                  <a:pt x="455289" y="76434"/>
                </a:lnTo>
                <a:lnTo>
                  <a:pt x="451532" y="91620"/>
                </a:lnTo>
                <a:lnTo>
                  <a:pt x="448990" y="114146"/>
                </a:lnTo>
                <a:lnTo>
                  <a:pt x="448055" y="141731"/>
                </a:lnTo>
                <a:lnTo>
                  <a:pt x="447121" y="114146"/>
                </a:lnTo>
                <a:lnTo>
                  <a:pt x="444579" y="91620"/>
                </a:lnTo>
                <a:lnTo>
                  <a:pt x="440822" y="76434"/>
                </a:lnTo>
                <a:lnTo>
                  <a:pt x="436245" y="70865"/>
                </a:lnTo>
                <a:lnTo>
                  <a:pt x="11810" y="70865"/>
                </a:lnTo>
                <a:lnTo>
                  <a:pt x="7233" y="65297"/>
                </a:lnTo>
                <a:lnTo>
                  <a:pt x="3476" y="50111"/>
                </a:lnTo>
                <a:lnTo>
                  <a:pt x="934" y="27585"/>
                </a:lnTo>
                <a:lnTo>
                  <a:pt x="0" y="0"/>
                </a:lnTo>
              </a:path>
            </a:pathLst>
          </a:custGeom>
          <a:ln w="15240">
            <a:solidFill>
              <a:srgbClr val="000000"/>
            </a:solidFill>
          </a:ln>
        </p:spPr>
        <p:txBody>
          <a:bodyPr wrap="square" lIns="0" tIns="0" rIns="0" bIns="0" rtlCol="0"/>
          <a:lstStyle/>
          <a:p/>
        </p:txBody>
      </p:sp>
      <p:sp>
        <p:nvSpPr>
          <p:cNvPr id="20" name="object 20"/>
          <p:cNvSpPr txBox="1"/>
          <p:nvPr/>
        </p:nvSpPr>
        <p:spPr>
          <a:xfrm>
            <a:off x="7745730" y="6330492"/>
            <a:ext cx="531495" cy="177800"/>
          </a:xfrm>
          <a:prstGeom prst="rect">
            <a:avLst/>
          </a:prstGeom>
        </p:spPr>
        <p:txBody>
          <a:bodyPr wrap="square" lIns="0" tIns="12065" rIns="0" bIns="0" rtlCol="0" vert="horz">
            <a:spAutoFit/>
          </a:bodyPr>
          <a:lstStyle/>
          <a:p>
            <a:pPr marL="12700">
              <a:lnSpc>
                <a:spcPct val="100000"/>
              </a:lnSpc>
              <a:spcBef>
                <a:spcPts val="95"/>
              </a:spcBef>
            </a:pPr>
            <a:r>
              <a:rPr dirty="0" sz="1000" spc="-5">
                <a:latin typeface="Meiryo UI"/>
                <a:cs typeface="Meiryo UI"/>
              </a:rPr>
              <a:t>稼働期間</a:t>
            </a:r>
            <a:endParaRPr sz="1000">
              <a:latin typeface="Meiryo UI"/>
              <a:cs typeface="Meiryo UI"/>
            </a:endParaRPr>
          </a:p>
        </p:txBody>
      </p:sp>
      <p:sp>
        <p:nvSpPr>
          <p:cNvPr id="21" name="object 21"/>
          <p:cNvSpPr/>
          <p:nvPr/>
        </p:nvSpPr>
        <p:spPr>
          <a:xfrm>
            <a:off x="8558783" y="6153911"/>
            <a:ext cx="896619" cy="142240"/>
          </a:xfrm>
          <a:custGeom>
            <a:avLst/>
            <a:gdLst/>
            <a:ahLst/>
            <a:cxnLst/>
            <a:rect l="l" t="t" r="r" b="b"/>
            <a:pathLst>
              <a:path w="896620" h="142239">
                <a:moveTo>
                  <a:pt x="896112" y="0"/>
                </a:moveTo>
                <a:lnTo>
                  <a:pt x="895177" y="27585"/>
                </a:lnTo>
                <a:lnTo>
                  <a:pt x="892635" y="50111"/>
                </a:lnTo>
                <a:lnTo>
                  <a:pt x="888878" y="65297"/>
                </a:lnTo>
                <a:lnTo>
                  <a:pt x="884301" y="70865"/>
                </a:lnTo>
                <a:lnTo>
                  <a:pt x="459867" y="70865"/>
                </a:lnTo>
                <a:lnTo>
                  <a:pt x="455289" y="76434"/>
                </a:lnTo>
                <a:lnTo>
                  <a:pt x="451532" y="91620"/>
                </a:lnTo>
                <a:lnTo>
                  <a:pt x="448990" y="114146"/>
                </a:lnTo>
                <a:lnTo>
                  <a:pt x="448056" y="141731"/>
                </a:lnTo>
                <a:lnTo>
                  <a:pt x="447121" y="114146"/>
                </a:lnTo>
                <a:lnTo>
                  <a:pt x="444579" y="91620"/>
                </a:lnTo>
                <a:lnTo>
                  <a:pt x="440822" y="76434"/>
                </a:lnTo>
                <a:lnTo>
                  <a:pt x="436245" y="70865"/>
                </a:lnTo>
                <a:lnTo>
                  <a:pt x="11811" y="70865"/>
                </a:lnTo>
                <a:lnTo>
                  <a:pt x="7233" y="65297"/>
                </a:lnTo>
                <a:lnTo>
                  <a:pt x="3476" y="50111"/>
                </a:lnTo>
                <a:lnTo>
                  <a:pt x="934" y="27585"/>
                </a:lnTo>
                <a:lnTo>
                  <a:pt x="0" y="0"/>
                </a:lnTo>
              </a:path>
            </a:pathLst>
          </a:custGeom>
          <a:ln w="15240">
            <a:solidFill>
              <a:srgbClr val="000000"/>
            </a:solidFill>
          </a:ln>
        </p:spPr>
        <p:txBody>
          <a:bodyPr wrap="square" lIns="0" tIns="0" rIns="0" bIns="0" rtlCol="0"/>
          <a:lstStyle/>
          <a:p/>
        </p:txBody>
      </p:sp>
      <p:sp>
        <p:nvSpPr>
          <p:cNvPr id="22" name="object 22"/>
          <p:cNvSpPr txBox="1"/>
          <p:nvPr/>
        </p:nvSpPr>
        <p:spPr>
          <a:xfrm>
            <a:off x="8697848" y="6330492"/>
            <a:ext cx="657860" cy="177800"/>
          </a:xfrm>
          <a:prstGeom prst="rect">
            <a:avLst/>
          </a:prstGeom>
        </p:spPr>
        <p:txBody>
          <a:bodyPr wrap="square" lIns="0" tIns="12065" rIns="0" bIns="0" rtlCol="0" vert="horz">
            <a:spAutoFit/>
          </a:bodyPr>
          <a:lstStyle/>
          <a:p>
            <a:pPr marL="12700">
              <a:lnSpc>
                <a:spcPct val="100000"/>
              </a:lnSpc>
              <a:spcBef>
                <a:spcPts val="95"/>
              </a:spcBef>
            </a:pPr>
            <a:r>
              <a:rPr dirty="0" sz="1000" spc="-5">
                <a:latin typeface="Meiryo UI"/>
                <a:cs typeface="Meiryo UI"/>
              </a:rPr>
              <a:t>非稼働期間</a:t>
            </a:r>
            <a:endParaRPr sz="1000">
              <a:latin typeface="Meiryo UI"/>
              <a:cs typeface="Meiryo UI"/>
            </a:endParaRPr>
          </a:p>
        </p:txBody>
      </p:sp>
      <p:sp>
        <p:nvSpPr>
          <p:cNvPr id="23" name="object 23"/>
          <p:cNvSpPr/>
          <p:nvPr/>
        </p:nvSpPr>
        <p:spPr>
          <a:xfrm>
            <a:off x="7512557" y="5761482"/>
            <a:ext cx="1943100" cy="288290"/>
          </a:xfrm>
          <a:custGeom>
            <a:avLst/>
            <a:gdLst/>
            <a:ahLst/>
            <a:cxnLst/>
            <a:rect l="l" t="t" r="r" b="b"/>
            <a:pathLst>
              <a:path w="1943100" h="288289">
                <a:moveTo>
                  <a:pt x="0" y="288036"/>
                </a:moveTo>
                <a:lnTo>
                  <a:pt x="1943100" y="288036"/>
                </a:lnTo>
                <a:lnTo>
                  <a:pt x="1943100" y="0"/>
                </a:lnTo>
                <a:lnTo>
                  <a:pt x="0" y="0"/>
                </a:lnTo>
                <a:lnTo>
                  <a:pt x="0" y="288036"/>
                </a:lnTo>
                <a:close/>
              </a:path>
            </a:pathLst>
          </a:custGeom>
          <a:ln w="25908">
            <a:solidFill>
              <a:srgbClr val="00AF50"/>
            </a:solidFill>
          </a:ln>
        </p:spPr>
        <p:txBody>
          <a:bodyPr wrap="square" lIns="0" tIns="0" rIns="0" bIns="0" rtlCol="0"/>
          <a:lstStyle/>
          <a:p/>
        </p:txBody>
      </p:sp>
      <p:sp>
        <p:nvSpPr>
          <p:cNvPr id="24" name="object 24"/>
          <p:cNvSpPr txBox="1"/>
          <p:nvPr/>
        </p:nvSpPr>
        <p:spPr>
          <a:xfrm>
            <a:off x="7525511" y="5775959"/>
            <a:ext cx="1917700" cy="260985"/>
          </a:xfrm>
          <a:prstGeom prst="rect">
            <a:avLst/>
          </a:prstGeom>
          <a:solidFill>
            <a:srgbClr val="D6E3BC"/>
          </a:solidFill>
        </p:spPr>
        <p:txBody>
          <a:bodyPr wrap="square" lIns="0" tIns="0" rIns="0" bIns="0" rtlCol="0" vert="horz">
            <a:spAutoFit/>
          </a:bodyPr>
          <a:lstStyle/>
          <a:p>
            <a:pPr algn="ctr" marL="1270">
              <a:lnSpc>
                <a:spcPts val="1260"/>
              </a:lnSpc>
            </a:pPr>
            <a:r>
              <a:rPr dirty="0" sz="1400" b="1">
                <a:latin typeface="Meiryo UI"/>
                <a:cs typeface="Meiryo UI"/>
              </a:rPr>
              <a:t>容量メカ</a:t>
            </a:r>
            <a:r>
              <a:rPr dirty="0" sz="1400" spc="-10" b="1">
                <a:latin typeface="Meiryo UI"/>
                <a:cs typeface="Meiryo UI"/>
              </a:rPr>
              <a:t>ニ</a:t>
            </a:r>
            <a:r>
              <a:rPr dirty="0" sz="1400" spc="-5" b="1">
                <a:latin typeface="Meiryo UI"/>
                <a:cs typeface="Meiryo UI"/>
              </a:rPr>
              <a:t>ズムによる収入</a:t>
            </a:r>
            <a:endParaRPr sz="1400">
              <a:latin typeface="Meiryo UI"/>
              <a:cs typeface="Meiryo UI"/>
            </a:endParaRPr>
          </a:p>
          <a:p>
            <a:pPr algn="ctr">
              <a:lnSpc>
                <a:spcPts val="790"/>
              </a:lnSpc>
            </a:pPr>
            <a:r>
              <a:rPr dirty="0" sz="1000" spc="-5" b="1">
                <a:latin typeface="Meiryo UI"/>
                <a:cs typeface="Meiryo UI"/>
              </a:rPr>
              <a:t>（稼働の有無に関係なく収入）</a:t>
            </a:r>
            <a:endParaRPr sz="1000">
              <a:latin typeface="Meiryo UI"/>
              <a:cs typeface="Meiryo UI"/>
            </a:endParaRPr>
          </a:p>
        </p:txBody>
      </p:sp>
      <p:sp>
        <p:nvSpPr>
          <p:cNvPr id="25" name="object 25"/>
          <p:cNvSpPr/>
          <p:nvPr/>
        </p:nvSpPr>
        <p:spPr>
          <a:xfrm>
            <a:off x="8619743" y="4870703"/>
            <a:ext cx="157480" cy="745490"/>
          </a:xfrm>
          <a:custGeom>
            <a:avLst/>
            <a:gdLst/>
            <a:ahLst/>
            <a:cxnLst/>
            <a:rect l="l" t="t" r="r" b="b"/>
            <a:pathLst>
              <a:path w="157479" h="745489">
                <a:moveTo>
                  <a:pt x="156972" y="0"/>
                </a:moveTo>
                <a:lnTo>
                  <a:pt x="0" y="0"/>
                </a:lnTo>
                <a:lnTo>
                  <a:pt x="78485" y="745236"/>
                </a:lnTo>
                <a:lnTo>
                  <a:pt x="156972" y="0"/>
                </a:lnTo>
                <a:close/>
              </a:path>
            </a:pathLst>
          </a:custGeom>
          <a:solidFill>
            <a:srgbClr val="C3D59B"/>
          </a:solidFill>
        </p:spPr>
        <p:txBody>
          <a:bodyPr wrap="square" lIns="0" tIns="0" rIns="0" bIns="0" rtlCol="0"/>
          <a:lstStyle/>
          <a:p/>
        </p:txBody>
      </p:sp>
      <p:sp>
        <p:nvSpPr>
          <p:cNvPr id="26" name="object 26"/>
          <p:cNvSpPr/>
          <p:nvPr/>
        </p:nvSpPr>
        <p:spPr>
          <a:xfrm>
            <a:off x="8378952" y="4463796"/>
            <a:ext cx="1424940" cy="864235"/>
          </a:xfrm>
          <a:custGeom>
            <a:avLst/>
            <a:gdLst/>
            <a:ahLst/>
            <a:cxnLst/>
            <a:rect l="l" t="t" r="r" b="b"/>
            <a:pathLst>
              <a:path w="1424940" h="864235">
                <a:moveTo>
                  <a:pt x="1280922" y="0"/>
                </a:moveTo>
                <a:lnTo>
                  <a:pt x="144018" y="0"/>
                </a:lnTo>
                <a:lnTo>
                  <a:pt x="98511" y="7345"/>
                </a:lnTo>
                <a:lnTo>
                  <a:pt x="58978" y="27797"/>
                </a:lnTo>
                <a:lnTo>
                  <a:pt x="27797" y="58978"/>
                </a:lnTo>
                <a:lnTo>
                  <a:pt x="7345" y="98511"/>
                </a:lnTo>
                <a:lnTo>
                  <a:pt x="0" y="144017"/>
                </a:lnTo>
                <a:lnTo>
                  <a:pt x="0" y="720089"/>
                </a:lnTo>
                <a:lnTo>
                  <a:pt x="7345" y="765596"/>
                </a:lnTo>
                <a:lnTo>
                  <a:pt x="27797" y="805129"/>
                </a:lnTo>
                <a:lnTo>
                  <a:pt x="58978" y="836310"/>
                </a:lnTo>
                <a:lnTo>
                  <a:pt x="98511" y="856762"/>
                </a:lnTo>
                <a:lnTo>
                  <a:pt x="144018" y="864107"/>
                </a:lnTo>
                <a:lnTo>
                  <a:pt x="1280922" y="864107"/>
                </a:lnTo>
                <a:lnTo>
                  <a:pt x="1326428" y="856762"/>
                </a:lnTo>
                <a:lnTo>
                  <a:pt x="1365961" y="836310"/>
                </a:lnTo>
                <a:lnTo>
                  <a:pt x="1397142" y="805129"/>
                </a:lnTo>
                <a:lnTo>
                  <a:pt x="1417594" y="765596"/>
                </a:lnTo>
                <a:lnTo>
                  <a:pt x="1424940" y="720089"/>
                </a:lnTo>
                <a:lnTo>
                  <a:pt x="1424940" y="144017"/>
                </a:lnTo>
                <a:lnTo>
                  <a:pt x="1417594" y="98511"/>
                </a:lnTo>
                <a:lnTo>
                  <a:pt x="1397142" y="58978"/>
                </a:lnTo>
                <a:lnTo>
                  <a:pt x="1365961" y="27797"/>
                </a:lnTo>
                <a:lnTo>
                  <a:pt x="1326428" y="7345"/>
                </a:lnTo>
                <a:lnTo>
                  <a:pt x="1280922" y="0"/>
                </a:lnTo>
                <a:close/>
              </a:path>
            </a:pathLst>
          </a:custGeom>
          <a:solidFill>
            <a:srgbClr val="C3D59B"/>
          </a:solidFill>
        </p:spPr>
        <p:txBody>
          <a:bodyPr wrap="square" lIns="0" tIns="0" rIns="0" bIns="0" rtlCol="0"/>
          <a:lstStyle/>
          <a:p/>
        </p:txBody>
      </p:sp>
      <p:sp>
        <p:nvSpPr>
          <p:cNvPr id="27" name="object 27"/>
          <p:cNvSpPr txBox="1"/>
          <p:nvPr/>
        </p:nvSpPr>
        <p:spPr>
          <a:xfrm>
            <a:off x="8086090" y="3993260"/>
            <a:ext cx="1550670" cy="763905"/>
          </a:xfrm>
          <a:prstGeom prst="rect">
            <a:avLst/>
          </a:prstGeom>
        </p:spPr>
        <p:txBody>
          <a:bodyPr wrap="square" lIns="0" tIns="12065" rIns="0" bIns="0" rtlCol="0" vert="horz">
            <a:spAutoFit/>
          </a:bodyPr>
          <a:lstStyle/>
          <a:p>
            <a:pPr marL="12700">
              <a:lnSpc>
                <a:spcPct val="100000"/>
              </a:lnSpc>
              <a:spcBef>
                <a:spcPts val="95"/>
              </a:spcBef>
            </a:pPr>
            <a:r>
              <a:rPr dirty="0" sz="1600" spc="-5" b="1">
                <a:latin typeface="Meiryo UI"/>
                <a:cs typeface="Meiryo UI"/>
              </a:rPr>
              <a:t>発電収入</a:t>
            </a:r>
            <a:endParaRPr sz="1600">
              <a:latin typeface="Meiryo UI"/>
              <a:cs typeface="Meiryo UI"/>
            </a:endParaRPr>
          </a:p>
          <a:p>
            <a:pPr marL="427355" marR="5080">
              <a:lnSpc>
                <a:spcPct val="100000"/>
              </a:lnSpc>
              <a:spcBef>
                <a:spcPts val="1495"/>
              </a:spcBef>
            </a:pPr>
            <a:r>
              <a:rPr dirty="0" sz="1000" spc="-5">
                <a:latin typeface="Meiryo UI"/>
                <a:cs typeface="Meiryo UI"/>
              </a:rPr>
              <a:t>稼動しているかどうかに 関</a:t>
            </a:r>
            <a:r>
              <a:rPr dirty="0" sz="1000" spc="-10">
                <a:latin typeface="Meiryo UI"/>
                <a:cs typeface="Meiryo UI"/>
              </a:rPr>
              <a:t>わらず</a:t>
            </a:r>
            <a:r>
              <a:rPr dirty="0" sz="1000" spc="-5">
                <a:latin typeface="Meiryo UI"/>
                <a:cs typeface="Meiryo UI"/>
              </a:rPr>
              <a:t>収入が得</a:t>
            </a:r>
            <a:r>
              <a:rPr dirty="0" sz="1000" spc="-10">
                <a:latin typeface="Meiryo UI"/>
                <a:cs typeface="Meiryo UI"/>
              </a:rPr>
              <a:t>ら</a:t>
            </a:r>
            <a:r>
              <a:rPr dirty="0" sz="1000" spc="-5">
                <a:latin typeface="Meiryo UI"/>
                <a:cs typeface="Meiryo UI"/>
              </a:rPr>
              <a:t>れ</a:t>
            </a:r>
            <a:endParaRPr sz="1000">
              <a:latin typeface="Meiryo UI"/>
              <a:cs typeface="Meiryo UI"/>
            </a:endParaRPr>
          </a:p>
        </p:txBody>
      </p:sp>
      <p:sp>
        <p:nvSpPr>
          <p:cNvPr id="28" name="object 28"/>
          <p:cNvSpPr txBox="1"/>
          <p:nvPr/>
        </p:nvSpPr>
        <p:spPr>
          <a:xfrm>
            <a:off x="8501253" y="4731461"/>
            <a:ext cx="1113790" cy="635635"/>
          </a:xfrm>
          <a:prstGeom prst="rect">
            <a:avLst/>
          </a:prstGeom>
        </p:spPr>
        <p:txBody>
          <a:bodyPr wrap="square" lIns="0" tIns="12065" rIns="0" bIns="0" rtlCol="0" vert="horz">
            <a:spAutoFit/>
          </a:bodyPr>
          <a:lstStyle/>
          <a:p>
            <a:pPr marL="12700">
              <a:lnSpc>
                <a:spcPct val="100000"/>
              </a:lnSpc>
              <a:spcBef>
                <a:spcPts val="95"/>
              </a:spcBef>
            </a:pPr>
            <a:r>
              <a:rPr dirty="0" sz="1000" spc="-10">
                <a:latin typeface="Meiryo UI"/>
                <a:cs typeface="Meiryo UI"/>
              </a:rPr>
              <a:t>る</a:t>
            </a:r>
            <a:r>
              <a:rPr dirty="0" sz="1000" spc="-5">
                <a:latin typeface="Meiryo UI"/>
                <a:cs typeface="Meiryo UI"/>
              </a:rPr>
              <a:t>仕</a:t>
            </a:r>
            <a:r>
              <a:rPr dirty="0" sz="1000" spc="-10">
                <a:latin typeface="Meiryo UI"/>
                <a:cs typeface="Meiryo UI"/>
              </a:rPr>
              <a:t>組</a:t>
            </a:r>
            <a:r>
              <a:rPr dirty="0" sz="1000" spc="-5">
                <a:latin typeface="Meiryo UI"/>
                <a:cs typeface="Meiryo UI"/>
              </a:rPr>
              <a:t>み</a:t>
            </a:r>
            <a:endParaRPr sz="1000">
              <a:latin typeface="Meiryo UI"/>
              <a:cs typeface="Meiryo UI"/>
            </a:endParaRPr>
          </a:p>
          <a:p>
            <a:pPr algn="just" marL="12700" marR="5080">
              <a:lnSpc>
                <a:spcPct val="100000"/>
              </a:lnSpc>
              <a:spcBef>
                <a:spcPts val="5"/>
              </a:spcBef>
            </a:pPr>
            <a:r>
              <a:rPr dirty="0" sz="1000" spc="-5">
                <a:latin typeface="Meiryo UI"/>
                <a:cs typeface="Meiryo UI"/>
              </a:rPr>
              <a:t>（容量</a:t>
            </a:r>
            <a:r>
              <a:rPr dirty="0" sz="1000" spc="-10">
                <a:latin typeface="Meiryo UI"/>
                <a:cs typeface="Meiryo UI"/>
              </a:rPr>
              <a:t>メカニ</a:t>
            </a:r>
            <a:r>
              <a:rPr dirty="0" sz="1000" spc="-5">
                <a:latin typeface="Meiryo UI"/>
                <a:cs typeface="Meiryo UI"/>
              </a:rPr>
              <a:t>ズムで固 定費の全てを</a:t>
            </a:r>
            <a:r>
              <a:rPr dirty="0" sz="1000" spc="-10">
                <a:latin typeface="Meiryo UI"/>
                <a:cs typeface="Meiryo UI"/>
              </a:rPr>
              <a:t>カバ</a:t>
            </a:r>
            <a:r>
              <a:rPr dirty="0" sz="1000" spc="-5">
                <a:latin typeface="Meiryo UI"/>
                <a:cs typeface="Meiryo UI"/>
              </a:rPr>
              <a:t>ーす </a:t>
            </a:r>
            <a:r>
              <a:rPr dirty="0" sz="1000" spc="-5">
                <a:latin typeface="Meiryo UI"/>
                <a:cs typeface="Meiryo UI"/>
              </a:rPr>
              <a:t>る</a:t>
            </a:r>
            <a:r>
              <a:rPr dirty="0" sz="1000" spc="-15">
                <a:latin typeface="Meiryo UI"/>
                <a:cs typeface="Meiryo UI"/>
              </a:rPr>
              <a:t>わ</a:t>
            </a:r>
            <a:r>
              <a:rPr dirty="0" sz="1000" spc="-5">
                <a:latin typeface="Meiryo UI"/>
                <a:cs typeface="Meiryo UI"/>
              </a:rPr>
              <a:t>けで</a:t>
            </a:r>
            <a:r>
              <a:rPr dirty="0" sz="1000" spc="-10">
                <a:latin typeface="Meiryo UI"/>
                <a:cs typeface="Meiryo UI"/>
              </a:rPr>
              <a:t>はな</a:t>
            </a:r>
            <a:r>
              <a:rPr dirty="0" sz="1000" spc="-5">
                <a:latin typeface="Meiryo UI"/>
                <a:cs typeface="Meiryo UI"/>
              </a:rPr>
              <a:t>い）</a:t>
            </a:r>
            <a:endParaRPr sz="1000">
              <a:latin typeface="Meiryo UI"/>
              <a:cs typeface="Meiryo UI"/>
            </a:endParaRPr>
          </a:p>
        </p:txBody>
      </p:sp>
      <p:sp>
        <p:nvSpPr>
          <p:cNvPr id="29" name="object 29"/>
          <p:cNvSpPr/>
          <p:nvPr/>
        </p:nvSpPr>
        <p:spPr>
          <a:xfrm>
            <a:off x="329184" y="4564379"/>
            <a:ext cx="2572512" cy="1280160"/>
          </a:xfrm>
          <a:prstGeom prst="rect">
            <a:avLst/>
          </a:prstGeom>
          <a:blipFill>
            <a:blip r:embed="rId3" cstate="print"/>
            <a:stretch>
              <a:fillRect/>
            </a:stretch>
          </a:blipFill>
        </p:spPr>
        <p:txBody>
          <a:bodyPr wrap="square" lIns="0" tIns="0" rIns="0" bIns="0" rtlCol="0"/>
          <a:lstStyle/>
          <a:p/>
        </p:txBody>
      </p:sp>
      <p:sp>
        <p:nvSpPr>
          <p:cNvPr id="30" name="object 30"/>
          <p:cNvSpPr txBox="1"/>
          <p:nvPr/>
        </p:nvSpPr>
        <p:spPr>
          <a:xfrm>
            <a:off x="572211" y="6177178"/>
            <a:ext cx="203835" cy="239395"/>
          </a:xfrm>
          <a:prstGeom prst="rect">
            <a:avLst/>
          </a:prstGeom>
        </p:spPr>
        <p:txBody>
          <a:bodyPr wrap="square" lIns="0" tIns="12700" rIns="0" bIns="0" rtlCol="0" vert="horz">
            <a:spAutoFit/>
          </a:bodyPr>
          <a:lstStyle/>
          <a:p>
            <a:pPr marL="12700">
              <a:lnSpc>
                <a:spcPct val="100000"/>
              </a:lnSpc>
              <a:spcBef>
                <a:spcPts val="100"/>
              </a:spcBef>
            </a:pPr>
            <a:r>
              <a:rPr dirty="0" sz="1400">
                <a:latin typeface="Meiryo UI"/>
                <a:cs typeface="Meiryo UI"/>
              </a:rPr>
              <a:t>朝</a:t>
            </a:r>
            <a:endParaRPr sz="1400">
              <a:latin typeface="Meiryo UI"/>
              <a:cs typeface="Meiryo UI"/>
            </a:endParaRPr>
          </a:p>
        </p:txBody>
      </p:sp>
      <p:sp>
        <p:nvSpPr>
          <p:cNvPr id="31" name="object 31"/>
          <p:cNvSpPr txBox="1"/>
          <p:nvPr/>
        </p:nvSpPr>
        <p:spPr>
          <a:xfrm>
            <a:off x="1539621" y="6177178"/>
            <a:ext cx="203835" cy="239395"/>
          </a:xfrm>
          <a:prstGeom prst="rect">
            <a:avLst/>
          </a:prstGeom>
        </p:spPr>
        <p:txBody>
          <a:bodyPr wrap="square" lIns="0" tIns="12700" rIns="0" bIns="0" rtlCol="0" vert="horz">
            <a:spAutoFit/>
          </a:bodyPr>
          <a:lstStyle/>
          <a:p>
            <a:pPr marL="12700">
              <a:lnSpc>
                <a:spcPct val="100000"/>
              </a:lnSpc>
              <a:spcBef>
                <a:spcPts val="100"/>
              </a:spcBef>
            </a:pPr>
            <a:r>
              <a:rPr dirty="0" sz="1400">
                <a:latin typeface="Meiryo UI"/>
                <a:cs typeface="Meiryo UI"/>
              </a:rPr>
              <a:t>昼</a:t>
            </a:r>
            <a:endParaRPr sz="1400">
              <a:latin typeface="Meiryo UI"/>
              <a:cs typeface="Meiryo UI"/>
            </a:endParaRPr>
          </a:p>
        </p:txBody>
      </p:sp>
      <p:sp>
        <p:nvSpPr>
          <p:cNvPr id="32" name="object 32"/>
          <p:cNvSpPr txBox="1"/>
          <p:nvPr/>
        </p:nvSpPr>
        <p:spPr>
          <a:xfrm>
            <a:off x="2450083" y="6177178"/>
            <a:ext cx="203835" cy="239395"/>
          </a:xfrm>
          <a:prstGeom prst="rect">
            <a:avLst/>
          </a:prstGeom>
        </p:spPr>
        <p:txBody>
          <a:bodyPr wrap="square" lIns="0" tIns="12700" rIns="0" bIns="0" rtlCol="0" vert="horz">
            <a:spAutoFit/>
          </a:bodyPr>
          <a:lstStyle/>
          <a:p>
            <a:pPr marL="12700">
              <a:lnSpc>
                <a:spcPct val="100000"/>
              </a:lnSpc>
              <a:spcBef>
                <a:spcPts val="100"/>
              </a:spcBef>
            </a:pPr>
            <a:r>
              <a:rPr dirty="0" sz="1400">
                <a:latin typeface="Meiryo UI"/>
                <a:cs typeface="Meiryo UI"/>
              </a:rPr>
              <a:t>夜</a:t>
            </a:r>
            <a:endParaRPr sz="1400">
              <a:latin typeface="Meiryo UI"/>
              <a:cs typeface="Meiryo UI"/>
            </a:endParaRPr>
          </a:p>
        </p:txBody>
      </p:sp>
      <p:sp>
        <p:nvSpPr>
          <p:cNvPr id="33" name="object 33"/>
          <p:cNvSpPr/>
          <p:nvPr/>
        </p:nvSpPr>
        <p:spPr>
          <a:xfrm>
            <a:off x="334518" y="6120993"/>
            <a:ext cx="2642235" cy="134620"/>
          </a:xfrm>
          <a:custGeom>
            <a:avLst/>
            <a:gdLst/>
            <a:ahLst/>
            <a:cxnLst/>
            <a:rect l="l" t="t" r="r" b="b"/>
            <a:pathLst>
              <a:path w="2642235" h="134620">
                <a:moveTo>
                  <a:pt x="2584214" y="67208"/>
                </a:moveTo>
                <a:lnTo>
                  <a:pt x="2511933" y="109397"/>
                </a:lnTo>
                <a:lnTo>
                  <a:pt x="2509520" y="118262"/>
                </a:lnTo>
                <a:lnTo>
                  <a:pt x="2517648" y="132079"/>
                </a:lnTo>
                <a:lnTo>
                  <a:pt x="2526411" y="134416"/>
                </a:lnTo>
                <a:lnTo>
                  <a:pt x="2616903" y="81686"/>
                </a:lnTo>
                <a:lnTo>
                  <a:pt x="2612898" y="81686"/>
                </a:lnTo>
                <a:lnTo>
                  <a:pt x="2612898" y="79717"/>
                </a:lnTo>
                <a:lnTo>
                  <a:pt x="2605659" y="79717"/>
                </a:lnTo>
                <a:lnTo>
                  <a:pt x="2584214" y="67208"/>
                </a:lnTo>
                <a:close/>
              </a:path>
              <a:path w="2642235" h="134620">
                <a:moveTo>
                  <a:pt x="2559394" y="52730"/>
                </a:moveTo>
                <a:lnTo>
                  <a:pt x="0" y="52730"/>
                </a:lnTo>
                <a:lnTo>
                  <a:pt x="0" y="81686"/>
                </a:lnTo>
                <a:lnTo>
                  <a:pt x="2559394" y="81686"/>
                </a:lnTo>
                <a:lnTo>
                  <a:pt x="2584214" y="67208"/>
                </a:lnTo>
                <a:lnTo>
                  <a:pt x="2559394" y="52730"/>
                </a:lnTo>
                <a:close/>
              </a:path>
              <a:path w="2642235" h="134620">
                <a:moveTo>
                  <a:pt x="2616903" y="52730"/>
                </a:moveTo>
                <a:lnTo>
                  <a:pt x="2612898" y="52730"/>
                </a:lnTo>
                <a:lnTo>
                  <a:pt x="2612898" y="81686"/>
                </a:lnTo>
                <a:lnTo>
                  <a:pt x="2616903" y="81686"/>
                </a:lnTo>
                <a:lnTo>
                  <a:pt x="2641727" y="67208"/>
                </a:lnTo>
                <a:lnTo>
                  <a:pt x="2616903" y="52730"/>
                </a:lnTo>
                <a:close/>
              </a:path>
              <a:path w="2642235" h="134620">
                <a:moveTo>
                  <a:pt x="2605659" y="54698"/>
                </a:moveTo>
                <a:lnTo>
                  <a:pt x="2584214" y="67208"/>
                </a:lnTo>
                <a:lnTo>
                  <a:pt x="2605659" y="79717"/>
                </a:lnTo>
                <a:lnTo>
                  <a:pt x="2605659" y="54698"/>
                </a:lnTo>
                <a:close/>
              </a:path>
              <a:path w="2642235" h="134620">
                <a:moveTo>
                  <a:pt x="2612898" y="54698"/>
                </a:moveTo>
                <a:lnTo>
                  <a:pt x="2605659" y="54698"/>
                </a:lnTo>
                <a:lnTo>
                  <a:pt x="2605659" y="79717"/>
                </a:lnTo>
                <a:lnTo>
                  <a:pt x="2612898" y="79717"/>
                </a:lnTo>
                <a:lnTo>
                  <a:pt x="2612898" y="54698"/>
                </a:lnTo>
                <a:close/>
              </a:path>
              <a:path w="2642235" h="134620">
                <a:moveTo>
                  <a:pt x="2526411" y="0"/>
                </a:moveTo>
                <a:lnTo>
                  <a:pt x="2517648" y="2336"/>
                </a:lnTo>
                <a:lnTo>
                  <a:pt x="2509520" y="16141"/>
                </a:lnTo>
                <a:lnTo>
                  <a:pt x="2511933" y="25006"/>
                </a:lnTo>
                <a:lnTo>
                  <a:pt x="2584214" y="67208"/>
                </a:lnTo>
                <a:lnTo>
                  <a:pt x="2605659" y="54698"/>
                </a:lnTo>
                <a:lnTo>
                  <a:pt x="2612898" y="54698"/>
                </a:lnTo>
                <a:lnTo>
                  <a:pt x="2612898" y="52730"/>
                </a:lnTo>
                <a:lnTo>
                  <a:pt x="2616903" y="52730"/>
                </a:lnTo>
                <a:lnTo>
                  <a:pt x="2526411" y="0"/>
                </a:lnTo>
                <a:close/>
              </a:path>
            </a:pathLst>
          </a:custGeom>
          <a:solidFill>
            <a:srgbClr val="000000"/>
          </a:solidFill>
        </p:spPr>
        <p:txBody>
          <a:bodyPr wrap="square" lIns="0" tIns="0" rIns="0" bIns="0" rtlCol="0"/>
          <a:lstStyle/>
          <a:p/>
        </p:txBody>
      </p:sp>
      <p:sp>
        <p:nvSpPr>
          <p:cNvPr id="34" name="object 34"/>
          <p:cNvSpPr/>
          <p:nvPr/>
        </p:nvSpPr>
        <p:spPr>
          <a:xfrm>
            <a:off x="1074419" y="4597908"/>
            <a:ext cx="388620" cy="1249680"/>
          </a:xfrm>
          <a:custGeom>
            <a:avLst/>
            <a:gdLst/>
            <a:ahLst/>
            <a:cxnLst/>
            <a:rect l="l" t="t" r="r" b="b"/>
            <a:pathLst>
              <a:path w="388619" h="1249679">
                <a:moveTo>
                  <a:pt x="274828" y="0"/>
                </a:moveTo>
                <a:lnTo>
                  <a:pt x="0" y="1249680"/>
                </a:lnTo>
                <a:lnTo>
                  <a:pt x="388620" y="1249680"/>
                </a:lnTo>
                <a:lnTo>
                  <a:pt x="274828" y="0"/>
                </a:lnTo>
                <a:close/>
              </a:path>
            </a:pathLst>
          </a:custGeom>
          <a:solidFill>
            <a:srgbClr val="9BBA58"/>
          </a:solidFill>
        </p:spPr>
        <p:txBody>
          <a:bodyPr wrap="square" lIns="0" tIns="0" rIns="0" bIns="0" rtlCol="0"/>
          <a:lstStyle/>
          <a:p/>
        </p:txBody>
      </p:sp>
      <p:sp>
        <p:nvSpPr>
          <p:cNvPr id="35" name="object 35"/>
          <p:cNvSpPr/>
          <p:nvPr/>
        </p:nvSpPr>
        <p:spPr>
          <a:xfrm>
            <a:off x="1450847" y="4831079"/>
            <a:ext cx="768350" cy="1015365"/>
          </a:xfrm>
          <a:custGeom>
            <a:avLst/>
            <a:gdLst/>
            <a:ahLst/>
            <a:cxnLst/>
            <a:rect l="l" t="t" r="r" b="b"/>
            <a:pathLst>
              <a:path w="768350" h="1015364">
                <a:moveTo>
                  <a:pt x="481965" y="0"/>
                </a:moveTo>
                <a:lnTo>
                  <a:pt x="0" y="1014984"/>
                </a:lnTo>
                <a:lnTo>
                  <a:pt x="768096" y="1014984"/>
                </a:lnTo>
                <a:lnTo>
                  <a:pt x="481965" y="0"/>
                </a:lnTo>
                <a:close/>
              </a:path>
            </a:pathLst>
          </a:custGeom>
          <a:solidFill>
            <a:srgbClr val="9BBA58"/>
          </a:solidFill>
        </p:spPr>
        <p:txBody>
          <a:bodyPr wrap="square" lIns="0" tIns="0" rIns="0" bIns="0" rtlCol="0"/>
          <a:lstStyle/>
          <a:p/>
        </p:txBody>
      </p:sp>
      <p:sp>
        <p:nvSpPr>
          <p:cNvPr id="36" name="object 36"/>
          <p:cNvSpPr/>
          <p:nvPr/>
        </p:nvSpPr>
        <p:spPr>
          <a:xfrm>
            <a:off x="685800" y="5590032"/>
            <a:ext cx="74930" cy="250190"/>
          </a:xfrm>
          <a:custGeom>
            <a:avLst/>
            <a:gdLst/>
            <a:ahLst/>
            <a:cxnLst/>
            <a:rect l="l" t="t" r="r" b="b"/>
            <a:pathLst>
              <a:path w="74929" h="250189">
                <a:moveTo>
                  <a:pt x="37693" y="0"/>
                </a:moveTo>
                <a:lnTo>
                  <a:pt x="0" y="249936"/>
                </a:lnTo>
                <a:lnTo>
                  <a:pt x="74676" y="249936"/>
                </a:lnTo>
                <a:lnTo>
                  <a:pt x="37693" y="0"/>
                </a:lnTo>
                <a:close/>
              </a:path>
            </a:pathLst>
          </a:custGeom>
          <a:solidFill>
            <a:srgbClr val="9BBA58"/>
          </a:solidFill>
        </p:spPr>
        <p:txBody>
          <a:bodyPr wrap="square" lIns="0" tIns="0" rIns="0" bIns="0" rtlCol="0"/>
          <a:lstStyle/>
          <a:p/>
        </p:txBody>
      </p:sp>
      <p:sp>
        <p:nvSpPr>
          <p:cNvPr id="37" name="object 37"/>
          <p:cNvSpPr/>
          <p:nvPr/>
        </p:nvSpPr>
        <p:spPr>
          <a:xfrm>
            <a:off x="918972" y="5590032"/>
            <a:ext cx="76200" cy="250190"/>
          </a:xfrm>
          <a:custGeom>
            <a:avLst/>
            <a:gdLst/>
            <a:ahLst/>
            <a:cxnLst/>
            <a:rect l="l" t="t" r="r" b="b"/>
            <a:pathLst>
              <a:path w="76200" h="250189">
                <a:moveTo>
                  <a:pt x="38455" y="0"/>
                </a:moveTo>
                <a:lnTo>
                  <a:pt x="0" y="249936"/>
                </a:lnTo>
                <a:lnTo>
                  <a:pt x="76200" y="249936"/>
                </a:lnTo>
                <a:lnTo>
                  <a:pt x="38455" y="0"/>
                </a:lnTo>
                <a:close/>
              </a:path>
            </a:pathLst>
          </a:custGeom>
          <a:solidFill>
            <a:srgbClr val="9BBA58"/>
          </a:solidFill>
        </p:spPr>
        <p:txBody>
          <a:bodyPr wrap="square" lIns="0" tIns="0" rIns="0" bIns="0" rtlCol="0"/>
          <a:lstStyle/>
          <a:p/>
        </p:txBody>
      </p:sp>
      <p:sp>
        <p:nvSpPr>
          <p:cNvPr id="38" name="object 38"/>
          <p:cNvSpPr/>
          <p:nvPr/>
        </p:nvSpPr>
        <p:spPr>
          <a:xfrm>
            <a:off x="790955" y="5388864"/>
            <a:ext cx="74930" cy="451484"/>
          </a:xfrm>
          <a:custGeom>
            <a:avLst/>
            <a:gdLst/>
            <a:ahLst/>
            <a:cxnLst/>
            <a:rect l="l" t="t" r="r" b="b"/>
            <a:pathLst>
              <a:path w="74930" h="451485">
                <a:moveTo>
                  <a:pt x="37693" y="0"/>
                </a:moveTo>
                <a:lnTo>
                  <a:pt x="0" y="451104"/>
                </a:lnTo>
                <a:lnTo>
                  <a:pt x="74675" y="451104"/>
                </a:lnTo>
                <a:lnTo>
                  <a:pt x="37693" y="0"/>
                </a:lnTo>
                <a:close/>
              </a:path>
            </a:pathLst>
          </a:custGeom>
          <a:solidFill>
            <a:srgbClr val="9BBA58"/>
          </a:solidFill>
        </p:spPr>
        <p:txBody>
          <a:bodyPr wrap="square" lIns="0" tIns="0" rIns="0" bIns="0" rtlCol="0"/>
          <a:lstStyle/>
          <a:p/>
        </p:txBody>
      </p:sp>
      <p:sp>
        <p:nvSpPr>
          <p:cNvPr id="39" name="object 39"/>
          <p:cNvSpPr/>
          <p:nvPr/>
        </p:nvSpPr>
        <p:spPr>
          <a:xfrm>
            <a:off x="2244851" y="5388864"/>
            <a:ext cx="74930" cy="451484"/>
          </a:xfrm>
          <a:custGeom>
            <a:avLst/>
            <a:gdLst/>
            <a:ahLst/>
            <a:cxnLst/>
            <a:rect l="l" t="t" r="r" b="b"/>
            <a:pathLst>
              <a:path w="74930" h="451485">
                <a:moveTo>
                  <a:pt x="37718" y="0"/>
                </a:moveTo>
                <a:lnTo>
                  <a:pt x="0" y="451104"/>
                </a:lnTo>
                <a:lnTo>
                  <a:pt x="74675" y="451104"/>
                </a:lnTo>
                <a:lnTo>
                  <a:pt x="37718" y="0"/>
                </a:lnTo>
                <a:close/>
              </a:path>
            </a:pathLst>
          </a:custGeom>
          <a:solidFill>
            <a:srgbClr val="9BBA58"/>
          </a:solidFill>
        </p:spPr>
        <p:txBody>
          <a:bodyPr wrap="square" lIns="0" tIns="0" rIns="0" bIns="0" rtlCol="0"/>
          <a:lstStyle/>
          <a:p/>
        </p:txBody>
      </p:sp>
      <p:sp>
        <p:nvSpPr>
          <p:cNvPr id="40" name="object 40"/>
          <p:cNvSpPr/>
          <p:nvPr/>
        </p:nvSpPr>
        <p:spPr>
          <a:xfrm>
            <a:off x="2350007" y="5590032"/>
            <a:ext cx="76200" cy="250190"/>
          </a:xfrm>
          <a:custGeom>
            <a:avLst/>
            <a:gdLst/>
            <a:ahLst/>
            <a:cxnLst/>
            <a:rect l="l" t="t" r="r" b="b"/>
            <a:pathLst>
              <a:path w="76200" h="250189">
                <a:moveTo>
                  <a:pt x="38481" y="0"/>
                </a:moveTo>
                <a:lnTo>
                  <a:pt x="0" y="249936"/>
                </a:lnTo>
                <a:lnTo>
                  <a:pt x="76200" y="249936"/>
                </a:lnTo>
                <a:lnTo>
                  <a:pt x="38481" y="0"/>
                </a:lnTo>
                <a:close/>
              </a:path>
            </a:pathLst>
          </a:custGeom>
          <a:solidFill>
            <a:srgbClr val="9BBA58"/>
          </a:solidFill>
        </p:spPr>
        <p:txBody>
          <a:bodyPr wrap="square" lIns="0" tIns="0" rIns="0" bIns="0" rtlCol="0"/>
          <a:lstStyle/>
          <a:p/>
        </p:txBody>
      </p:sp>
      <p:sp>
        <p:nvSpPr>
          <p:cNvPr id="41" name="object 41"/>
          <p:cNvSpPr/>
          <p:nvPr/>
        </p:nvSpPr>
        <p:spPr>
          <a:xfrm>
            <a:off x="2581655" y="5590032"/>
            <a:ext cx="74930" cy="250190"/>
          </a:xfrm>
          <a:custGeom>
            <a:avLst/>
            <a:gdLst/>
            <a:ahLst/>
            <a:cxnLst/>
            <a:rect l="l" t="t" r="r" b="b"/>
            <a:pathLst>
              <a:path w="74930" h="250189">
                <a:moveTo>
                  <a:pt x="37718" y="0"/>
                </a:moveTo>
                <a:lnTo>
                  <a:pt x="0" y="249936"/>
                </a:lnTo>
                <a:lnTo>
                  <a:pt x="74675" y="249936"/>
                </a:lnTo>
                <a:lnTo>
                  <a:pt x="37718" y="0"/>
                </a:lnTo>
                <a:close/>
              </a:path>
            </a:pathLst>
          </a:custGeom>
          <a:solidFill>
            <a:srgbClr val="9BBA58"/>
          </a:solidFill>
        </p:spPr>
        <p:txBody>
          <a:bodyPr wrap="square" lIns="0" tIns="0" rIns="0" bIns="0" rtlCol="0"/>
          <a:lstStyle/>
          <a:p/>
        </p:txBody>
      </p:sp>
      <p:sp>
        <p:nvSpPr>
          <p:cNvPr id="42" name="object 42"/>
          <p:cNvSpPr/>
          <p:nvPr/>
        </p:nvSpPr>
        <p:spPr>
          <a:xfrm>
            <a:off x="2404872" y="5388864"/>
            <a:ext cx="74930" cy="451484"/>
          </a:xfrm>
          <a:custGeom>
            <a:avLst/>
            <a:gdLst/>
            <a:ahLst/>
            <a:cxnLst/>
            <a:rect l="l" t="t" r="r" b="b"/>
            <a:pathLst>
              <a:path w="74930" h="451485">
                <a:moveTo>
                  <a:pt x="37718" y="0"/>
                </a:moveTo>
                <a:lnTo>
                  <a:pt x="0" y="451104"/>
                </a:lnTo>
                <a:lnTo>
                  <a:pt x="74675" y="451104"/>
                </a:lnTo>
                <a:lnTo>
                  <a:pt x="37718" y="0"/>
                </a:lnTo>
                <a:close/>
              </a:path>
            </a:pathLst>
          </a:custGeom>
          <a:solidFill>
            <a:srgbClr val="9BBA58"/>
          </a:solidFill>
        </p:spPr>
        <p:txBody>
          <a:bodyPr wrap="square" lIns="0" tIns="0" rIns="0" bIns="0" rtlCol="0"/>
          <a:lstStyle/>
          <a:p/>
        </p:txBody>
      </p:sp>
      <p:sp>
        <p:nvSpPr>
          <p:cNvPr id="43" name="object 43"/>
          <p:cNvSpPr/>
          <p:nvPr/>
        </p:nvSpPr>
        <p:spPr>
          <a:xfrm>
            <a:off x="301752" y="4508004"/>
            <a:ext cx="2647188" cy="1391411"/>
          </a:xfrm>
          <a:prstGeom prst="rect">
            <a:avLst/>
          </a:prstGeom>
          <a:blipFill>
            <a:blip r:embed="rId4" cstate="print"/>
            <a:stretch>
              <a:fillRect/>
            </a:stretch>
          </a:blipFill>
        </p:spPr>
        <p:txBody>
          <a:bodyPr wrap="square" lIns="0" tIns="0" rIns="0" bIns="0" rtlCol="0"/>
          <a:lstStyle/>
          <a:p/>
        </p:txBody>
      </p:sp>
      <p:sp>
        <p:nvSpPr>
          <p:cNvPr id="44" name="object 44"/>
          <p:cNvSpPr/>
          <p:nvPr/>
        </p:nvSpPr>
        <p:spPr>
          <a:xfrm>
            <a:off x="360425" y="4546980"/>
            <a:ext cx="2534920" cy="1282065"/>
          </a:xfrm>
          <a:custGeom>
            <a:avLst/>
            <a:gdLst/>
            <a:ahLst/>
            <a:cxnLst/>
            <a:rect l="l" t="t" r="r" b="b"/>
            <a:pathLst>
              <a:path w="2534920" h="1282064">
                <a:moveTo>
                  <a:pt x="0" y="1281557"/>
                </a:moveTo>
                <a:lnTo>
                  <a:pt x="31189" y="1231447"/>
                </a:lnTo>
                <a:lnTo>
                  <a:pt x="62381" y="1181405"/>
                </a:lnTo>
                <a:lnTo>
                  <a:pt x="93579" y="1131501"/>
                </a:lnTo>
                <a:lnTo>
                  <a:pt x="124784" y="1081801"/>
                </a:lnTo>
                <a:lnTo>
                  <a:pt x="156001" y="1032374"/>
                </a:lnTo>
                <a:lnTo>
                  <a:pt x="187232" y="983288"/>
                </a:lnTo>
                <a:lnTo>
                  <a:pt x="218479" y="934611"/>
                </a:lnTo>
                <a:lnTo>
                  <a:pt x="249746" y="886411"/>
                </a:lnTo>
                <a:lnTo>
                  <a:pt x="281035" y="838757"/>
                </a:lnTo>
                <a:lnTo>
                  <a:pt x="312348" y="791715"/>
                </a:lnTo>
                <a:lnTo>
                  <a:pt x="343690" y="745355"/>
                </a:lnTo>
                <a:lnTo>
                  <a:pt x="375061" y="699745"/>
                </a:lnTo>
                <a:lnTo>
                  <a:pt x="406466" y="654952"/>
                </a:lnTo>
                <a:lnTo>
                  <a:pt x="437907" y="611045"/>
                </a:lnTo>
                <a:lnTo>
                  <a:pt x="469386" y="568092"/>
                </a:lnTo>
                <a:lnTo>
                  <a:pt x="500907" y="526160"/>
                </a:lnTo>
                <a:lnTo>
                  <a:pt x="532472" y="485319"/>
                </a:lnTo>
                <a:lnTo>
                  <a:pt x="564084" y="445635"/>
                </a:lnTo>
                <a:lnTo>
                  <a:pt x="595745" y="407177"/>
                </a:lnTo>
                <a:lnTo>
                  <a:pt x="627460" y="370014"/>
                </a:lnTo>
                <a:lnTo>
                  <a:pt x="659229" y="334213"/>
                </a:lnTo>
                <a:lnTo>
                  <a:pt x="691056" y="299842"/>
                </a:lnTo>
                <a:lnTo>
                  <a:pt x="722944" y="266970"/>
                </a:lnTo>
                <a:lnTo>
                  <a:pt x="754896" y="235664"/>
                </a:lnTo>
                <a:lnTo>
                  <a:pt x="786914" y="205993"/>
                </a:lnTo>
                <a:lnTo>
                  <a:pt x="819001" y="178025"/>
                </a:lnTo>
                <a:lnTo>
                  <a:pt x="851160" y="151827"/>
                </a:lnTo>
                <a:lnTo>
                  <a:pt x="883393" y="127469"/>
                </a:lnTo>
                <a:lnTo>
                  <a:pt x="915704" y="105017"/>
                </a:lnTo>
                <a:lnTo>
                  <a:pt x="948095" y="84540"/>
                </a:lnTo>
                <a:lnTo>
                  <a:pt x="1013128" y="49784"/>
                </a:lnTo>
                <a:lnTo>
                  <a:pt x="1078514" y="23746"/>
                </a:lnTo>
                <a:lnTo>
                  <a:pt x="1144277" y="6969"/>
                </a:lnTo>
                <a:lnTo>
                  <a:pt x="1210437" y="0"/>
                </a:lnTo>
                <a:lnTo>
                  <a:pt x="1242837" y="415"/>
                </a:lnTo>
                <a:lnTo>
                  <a:pt x="1308067" y="8968"/>
                </a:lnTo>
                <a:lnTo>
                  <a:pt x="1373834" y="27323"/>
                </a:lnTo>
                <a:lnTo>
                  <a:pt x="1440098" y="54889"/>
                </a:lnTo>
                <a:lnTo>
                  <a:pt x="1506818" y="91071"/>
                </a:lnTo>
                <a:lnTo>
                  <a:pt x="1540336" y="112209"/>
                </a:lnTo>
                <a:lnTo>
                  <a:pt x="1573952" y="135279"/>
                </a:lnTo>
                <a:lnTo>
                  <a:pt x="1607662" y="160207"/>
                </a:lnTo>
                <a:lnTo>
                  <a:pt x="1641460" y="186919"/>
                </a:lnTo>
                <a:lnTo>
                  <a:pt x="1675342" y="215341"/>
                </a:lnTo>
                <a:lnTo>
                  <a:pt x="1709301" y="245398"/>
                </a:lnTo>
                <a:lnTo>
                  <a:pt x="1743333" y="277018"/>
                </a:lnTo>
                <a:lnTo>
                  <a:pt x="1777433" y="310126"/>
                </a:lnTo>
                <a:lnTo>
                  <a:pt x="1811596" y="344647"/>
                </a:lnTo>
                <a:lnTo>
                  <a:pt x="1845817" y="380508"/>
                </a:lnTo>
                <a:lnTo>
                  <a:pt x="1880089" y="417634"/>
                </a:lnTo>
                <a:lnTo>
                  <a:pt x="1914409" y="455953"/>
                </a:lnTo>
                <a:lnTo>
                  <a:pt x="1948771" y="495388"/>
                </a:lnTo>
                <a:lnTo>
                  <a:pt x="1983170" y="535867"/>
                </a:lnTo>
                <a:lnTo>
                  <a:pt x="2017602" y="577316"/>
                </a:lnTo>
                <a:lnTo>
                  <a:pt x="2052059" y="619660"/>
                </a:lnTo>
                <a:lnTo>
                  <a:pt x="2086539" y="662825"/>
                </a:lnTo>
                <a:lnTo>
                  <a:pt x="2121035" y="706737"/>
                </a:lnTo>
                <a:lnTo>
                  <a:pt x="2155542" y="751322"/>
                </a:lnTo>
                <a:lnTo>
                  <a:pt x="2190056" y="796507"/>
                </a:lnTo>
                <a:lnTo>
                  <a:pt x="2224571" y="842216"/>
                </a:lnTo>
                <a:lnTo>
                  <a:pt x="2259082" y="888377"/>
                </a:lnTo>
                <a:lnTo>
                  <a:pt x="2293584" y="934914"/>
                </a:lnTo>
                <a:lnTo>
                  <a:pt x="2328071" y="981755"/>
                </a:lnTo>
                <a:lnTo>
                  <a:pt x="2362540" y="1028824"/>
                </a:lnTo>
                <a:lnTo>
                  <a:pt x="2396984" y="1076047"/>
                </a:lnTo>
                <a:lnTo>
                  <a:pt x="2431398" y="1123352"/>
                </a:lnTo>
                <a:lnTo>
                  <a:pt x="2465777" y="1170663"/>
                </a:lnTo>
                <a:lnTo>
                  <a:pt x="2500117" y="1217906"/>
                </a:lnTo>
                <a:lnTo>
                  <a:pt x="2534412" y="1265008"/>
                </a:lnTo>
              </a:path>
            </a:pathLst>
          </a:custGeom>
          <a:ln w="38100">
            <a:solidFill>
              <a:srgbClr val="4F81BC"/>
            </a:solidFill>
          </a:ln>
        </p:spPr>
        <p:txBody>
          <a:bodyPr wrap="square" lIns="0" tIns="0" rIns="0" bIns="0" rtlCol="0"/>
          <a:lstStyle/>
          <a:p/>
        </p:txBody>
      </p:sp>
      <p:sp>
        <p:nvSpPr>
          <p:cNvPr id="45" name="object 45"/>
          <p:cNvSpPr txBox="1"/>
          <p:nvPr/>
        </p:nvSpPr>
        <p:spPr>
          <a:xfrm>
            <a:off x="2460751" y="4988509"/>
            <a:ext cx="1279525" cy="453390"/>
          </a:xfrm>
          <a:prstGeom prst="rect">
            <a:avLst/>
          </a:prstGeom>
        </p:spPr>
        <p:txBody>
          <a:bodyPr wrap="square" lIns="0" tIns="13335" rIns="0" bIns="0" rtlCol="0" vert="horz">
            <a:spAutoFit/>
          </a:bodyPr>
          <a:lstStyle/>
          <a:p>
            <a:pPr marL="12700">
              <a:lnSpc>
                <a:spcPct val="100000"/>
              </a:lnSpc>
              <a:spcBef>
                <a:spcPts val="105"/>
              </a:spcBef>
              <a:tabLst>
                <a:tab pos="506095" algn="l"/>
              </a:tabLst>
            </a:pPr>
            <a:r>
              <a:rPr dirty="0" u="sng" sz="1400">
                <a:solidFill>
                  <a:srgbClr val="0000FF"/>
                </a:solidFill>
                <a:uFill>
                  <a:solidFill>
                    <a:srgbClr val="497DBA"/>
                  </a:solidFill>
                </a:uFill>
                <a:latin typeface="Times New Roman"/>
                <a:cs typeface="Times New Roman"/>
              </a:rPr>
              <a:t> </a:t>
            </a:r>
            <a:r>
              <a:rPr dirty="0" u="sng" sz="1400">
                <a:solidFill>
                  <a:srgbClr val="0000FF"/>
                </a:solidFill>
                <a:uFill>
                  <a:solidFill>
                    <a:srgbClr val="497DBA"/>
                  </a:solidFill>
                </a:uFill>
                <a:latin typeface="Times New Roman"/>
                <a:cs typeface="Times New Roman"/>
              </a:rPr>
              <a:t>	</a:t>
            </a:r>
            <a:r>
              <a:rPr dirty="0" sz="1400" spc="10">
                <a:solidFill>
                  <a:srgbClr val="0000FF"/>
                </a:solidFill>
                <a:latin typeface="Times New Roman"/>
                <a:cs typeface="Times New Roman"/>
              </a:rPr>
              <a:t> </a:t>
            </a:r>
            <a:r>
              <a:rPr dirty="0" sz="1400" b="1">
                <a:solidFill>
                  <a:srgbClr val="0000FF"/>
                </a:solidFill>
                <a:latin typeface="Meiryo UI"/>
                <a:cs typeface="Meiryo UI"/>
              </a:rPr>
              <a:t>実際の</a:t>
            </a:r>
            <a:endParaRPr sz="1400">
              <a:latin typeface="Meiryo UI"/>
              <a:cs typeface="Meiryo UI"/>
            </a:endParaRPr>
          </a:p>
          <a:p>
            <a:pPr marL="553085">
              <a:lnSpc>
                <a:spcPct val="100000"/>
              </a:lnSpc>
            </a:pPr>
            <a:r>
              <a:rPr dirty="0" sz="1400" b="1">
                <a:solidFill>
                  <a:srgbClr val="0000FF"/>
                </a:solidFill>
                <a:latin typeface="Meiryo UI"/>
                <a:cs typeface="Meiryo UI"/>
              </a:rPr>
              <a:t>電力需要</a:t>
            </a:r>
            <a:endParaRPr sz="1400">
              <a:latin typeface="Meiryo UI"/>
              <a:cs typeface="Meiryo UI"/>
            </a:endParaRPr>
          </a:p>
        </p:txBody>
      </p:sp>
      <p:sp>
        <p:nvSpPr>
          <p:cNvPr id="46" name="object 46"/>
          <p:cNvSpPr/>
          <p:nvPr/>
        </p:nvSpPr>
        <p:spPr>
          <a:xfrm>
            <a:off x="2621279" y="5704332"/>
            <a:ext cx="403225" cy="2540"/>
          </a:xfrm>
          <a:custGeom>
            <a:avLst/>
            <a:gdLst/>
            <a:ahLst/>
            <a:cxnLst/>
            <a:rect l="l" t="t" r="r" b="b"/>
            <a:pathLst>
              <a:path w="403225" h="2539">
                <a:moveTo>
                  <a:pt x="0" y="0"/>
                </a:moveTo>
                <a:lnTo>
                  <a:pt x="403097" y="1968"/>
                </a:lnTo>
              </a:path>
            </a:pathLst>
          </a:custGeom>
          <a:ln w="9143">
            <a:solidFill>
              <a:srgbClr val="97B853"/>
            </a:solidFill>
          </a:ln>
        </p:spPr>
        <p:txBody>
          <a:bodyPr wrap="square" lIns="0" tIns="0" rIns="0" bIns="0" rtlCol="0"/>
          <a:lstStyle/>
          <a:p/>
        </p:txBody>
      </p:sp>
      <p:sp>
        <p:nvSpPr>
          <p:cNvPr id="47" name="object 47"/>
          <p:cNvSpPr txBox="1"/>
          <p:nvPr/>
        </p:nvSpPr>
        <p:spPr>
          <a:xfrm>
            <a:off x="3065526" y="5565444"/>
            <a:ext cx="1708785" cy="239395"/>
          </a:xfrm>
          <a:prstGeom prst="rect">
            <a:avLst/>
          </a:prstGeom>
        </p:spPr>
        <p:txBody>
          <a:bodyPr wrap="square" lIns="0" tIns="12700" rIns="0" bIns="0" rtlCol="0" vert="horz">
            <a:spAutoFit/>
          </a:bodyPr>
          <a:lstStyle/>
          <a:p>
            <a:pPr marL="12700">
              <a:lnSpc>
                <a:spcPct val="100000"/>
              </a:lnSpc>
              <a:spcBef>
                <a:spcPts val="100"/>
              </a:spcBef>
            </a:pPr>
            <a:r>
              <a:rPr dirty="0" sz="1400" b="1">
                <a:solidFill>
                  <a:srgbClr val="00AF50"/>
                </a:solidFill>
                <a:latin typeface="Meiryo UI"/>
                <a:cs typeface="Meiryo UI"/>
              </a:rPr>
              <a:t>太陽光・風力の発電量</a:t>
            </a:r>
            <a:endParaRPr sz="1400">
              <a:latin typeface="Meiryo UI"/>
              <a:cs typeface="Meiryo UI"/>
            </a:endParaRPr>
          </a:p>
        </p:txBody>
      </p:sp>
      <p:sp>
        <p:nvSpPr>
          <p:cNvPr id="48" name="object 48"/>
          <p:cNvSpPr txBox="1"/>
          <p:nvPr/>
        </p:nvSpPr>
        <p:spPr>
          <a:xfrm>
            <a:off x="1866392" y="4528261"/>
            <a:ext cx="1969770" cy="240029"/>
          </a:xfrm>
          <a:prstGeom prst="rect">
            <a:avLst/>
          </a:prstGeom>
        </p:spPr>
        <p:txBody>
          <a:bodyPr wrap="square" lIns="0" tIns="13335" rIns="0" bIns="0" rtlCol="0" vert="horz">
            <a:spAutoFit/>
          </a:bodyPr>
          <a:lstStyle/>
          <a:p>
            <a:pPr marL="12700">
              <a:lnSpc>
                <a:spcPct val="100000"/>
              </a:lnSpc>
              <a:spcBef>
                <a:spcPts val="105"/>
              </a:spcBef>
              <a:tabLst>
                <a:tab pos="716915" algn="l"/>
              </a:tabLst>
            </a:pPr>
            <a:r>
              <a:rPr dirty="0" u="sng" sz="1400">
                <a:solidFill>
                  <a:srgbClr val="C00000"/>
                </a:solidFill>
                <a:uFill>
                  <a:solidFill>
                    <a:srgbClr val="F9C090"/>
                  </a:solidFill>
                </a:uFill>
                <a:latin typeface="Times New Roman"/>
                <a:cs typeface="Times New Roman"/>
              </a:rPr>
              <a:t> </a:t>
            </a:r>
            <a:r>
              <a:rPr dirty="0" u="sng" sz="1400">
                <a:solidFill>
                  <a:srgbClr val="C00000"/>
                </a:solidFill>
                <a:uFill>
                  <a:solidFill>
                    <a:srgbClr val="F9C090"/>
                  </a:solidFill>
                </a:uFill>
                <a:latin typeface="Times New Roman"/>
                <a:cs typeface="Times New Roman"/>
              </a:rPr>
              <a:t>	</a:t>
            </a:r>
            <a:r>
              <a:rPr dirty="0" sz="1400" spc="0" b="1">
                <a:solidFill>
                  <a:srgbClr val="C00000"/>
                </a:solidFill>
                <a:latin typeface="Meiryo UI"/>
                <a:cs typeface="Meiryo UI"/>
              </a:rPr>
              <a:t>火</a:t>
            </a:r>
            <a:r>
              <a:rPr dirty="0" sz="1400" b="1">
                <a:solidFill>
                  <a:srgbClr val="C00000"/>
                </a:solidFill>
                <a:latin typeface="Meiryo UI"/>
                <a:cs typeface="Meiryo UI"/>
              </a:rPr>
              <a:t>力</a:t>
            </a:r>
            <a:r>
              <a:rPr dirty="0" sz="1400" spc="0" b="1">
                <a:solidFill>
                  <a:srgbClr val="C00000"/>
                </a:solidFill>
                <a:latin typeface="Meiryo UI"/>
                <a:cs typeface="Meiryo UI"/>
              </a:rPr>
              <a:t>等</a:t>
            </a:r>
            <a:r>
              <a:rPr dirty="0" sz="1400" spc="-5" b="1">
                <a:solidFill>
                  <a:srgbClr val="C00000"/>
                </a:solidFill>
                <a:latin typeface="Meiryo UI"/>
                <a:cs typeface="Meiryo UI"/>
              </a:rPr>
              <a:t>の</a:t>
            </a:r>
            <a:r>
              <a:rPr dirty="0" sz="1400" spc="0" b="1">
                <a:solidFill>
                  <a:srgbClr val="C00000"/>
                </a:solidFill>
                <a:latin typeface="Meiryo UI"/>
                <a:cs typeface="Meiryo UI"/>
              </a:rPr>
              <a:t>発</a:t>
            </a:r>
            <a:r>
              <a:rPr dirty="0" sz="1400" b="1">
                <a:solidFill>
                  <a:srgbClr val="C00000"/>
                </a:solidFill>
                <a:latin typeface="Meiryo UI"/>
                <a:cs typeface="Meiryo UI"/>
              </a:rPr>
              <a:t>電</a:t>
            </a:r>
            <a:r>
              <a:rPr dirty="0" sz="1400" spc="0" b="1">
                <a:solidFill>
                  <a:srgbClr val="C00000"/>
                </a:solidFill>
                <a:latin typeface="Meiryo UI"/>
                <a:cs typeface="Meiryo UI"/>
              </a:rPr>
              <a:t>量</a:t>
            </a:r>
            <a:endParaRPr sz="1400">
              <a:latin typeface="Meiryo UI"/>
              <a:cs typeface="Meiryo UI"/>
            </a:endParaRPr>
          </a:p>
        </p:txBody>
      </p:sp>
      <p:sp>
        <p:nvSpPr>
          <p:cNvPr id="49" name="object 49"/>
          <p:cNvSpPr/>
          <p:nvPr/>
        </p:nvSpPr>
        <p:spPr>
          <a:xfrm>
            <a:off x="262737" y="4539107"/>
            <a:ext cx="134620" cy="1664970"/>
          </a:xfrm>
          <a:custGeom>
            <a:avLst/>
            <a:gdLst/>
            <a:ahLst/>
            <a:cxnLst/>
            <a:rect l="l" t="t" r="r" b="b"/>
            <a:pathLst>
              <a:path w="134620" h="1664970">
                <a:moveTo>
                  <a:pt x="67208" y="57512"/>
                </a:moveTo>
                <a:lnTo>
                  <a:pt x="52730" y="82332"/>
                </a:lnTo>
                <a:lnTo>
                  <a:pt x="52730" y="1664690"/>
                </a:lnTo>
                <a:lnTo>
                  <a:pt x="81686" y="1664690"/>
                </a:lnTo>
                <a:lnTo>
                  <a:pt x="81686" y="82332"/>
                </a:lnTo>
                <a:lnTo>
                  <a:pt x="67208" y="57512"/>
                </a:lnTo>
                <a:close/>
              </a:path>
              <a:path w="134620" h="1664970">
                <a:moveTo>
                  <a:pt x="67208" y="0"/>
                </a:moveTo>
                <a:lnTo>
                  <a:pt x="4025" y="108331"/>
                </a:lnTo>
                <a:lnTo>
                  <a:pt x="0" y="115316"/>
                </a:lnTo>
                <a:lnTo>
                  <a:pt x="2336" y="124079"/>
                </a:lnTo>
                <a:lnTo>
                  <a:pt x="16141" y="132207"/>
                </a:lnTo>
                <a:lnTo>
                  <a:pt x="25006" y="129921"/>
                </a:lnTo>
                <a:lnTo>
                  <a:pt x="29044" y="122936"/>
                </a:lnTo>
                <a:lnTo>
                  <a:pt x="52730" y="82332"/>
                </a:lnTo>
                <a:lnTo>
                  <a:pt x="52730" y="28829"/>
                </a:lnTo>
                <a:lnTo>
                  <a:pt x="84022" y="28829"/>
                </a:lnTo>
                <a:lnTo>
                  <a:pt x="67208" y="0"/>
                </a:lnTo>
                <a:close/>
              </a:path>
              <a:path w="134620" h="1664970">
                <a:moveTo>
                  <a:pt x="84022" y="28829"/>
                </a:moveTo>
                <a:lnTo>
                  <a:pt x="81686" y="28829"/>
                </a:lnTo>
                <a:lnTo>
                  <a:pt x="81686" y="82332"/>
                </a:lnTo>
                <a:lnTo>
                  <a:pt x="105371" y="122936"/>
                </a:lnTo>
                <a:lnTo>
                  <a:pt x="109410" y="129921"/>
                </a:lnTo>
                <a:lnTo>
                  <a:pt x="118275" y="132207"/>
                </a:lnTo>
                <a:lnTo>
                  <a:pt x="132080" y="124079"/>
                </a:lnTo>
                <a:lnTo>
                  <a:pt x="134416" y="115316"/>
                </a:lnTo>
                <a:lnTo>
                  <a:pt x="130390" y="108331"/>
                </a:lnTo>
                <a:lnTo>
                  <a:pt x="84022" y="28829"/>
                </a:lnTo>
                <a:close/>
              </a:path>
              <a:path w="134620" h="1664970">
                <a:moveTo>
                  <a:pt x="81686" y="28829"/>
                </a:moveTo>
                <a:lnTo>
                  <a:pt x="52730" y="28829"/>
                </a:lnTo>
                <a:lnTo>
                  <a:pt x="52730" y="82332"/>
                </a:lnTo>
                <a:lnTo>
                  <a:pt x="67208" y="57512"/>
                </a:lnTo>
                <a:lnTo>
                  <a:pt x="54698" y="36068"/>
                </a:lnTo>
                <a:lnTo>
                  <a:pt x="81686" y="36068"/>
                </a:lnTo>
                <a:lnTo>
                  <a:pt x="81686" y="28829"/>
                </a:lnTo>
                <a:close/>
              </a:path>
              <a:path w="134620" h="1664970">
                <a:moveTo>
                  <a:pt x="81686" y="36068"/>
                </a:moveTo>
                <a:lnTo>
                  <a:pt x="79717" y="36068"/>
                </a:lnTo>
                <a:lnTo>
                  <a:pt x="67208" y="57512"/>
                </a:lnTo>
                <a:lnTo>
                  <a:pt x="81686" y="82332"/>
                </a:lnTo>
                <a:lnTo>
                  <a:pt x="81686" y="36068"/>
                </a:lnTo>
                <a:close/>
              </a:path>
              <a:path w="134620" h="1664970">
                <a:moveTo>
                  <a:pt x="79717" y="36068"/>
                </a:moveTo>
                <a:lnTo>
                  <a:pt x="54698" y="36068"/>
                </a:lnTo>
                <a:lnTo>
                  <a:pt x="67208" y="57512"/>
                </a:lnTo>
                <a:lnTo>
                  <a:pt x="79717" y="36068"/>
                </a:lnTo>
                <a:close/>
              </a:path>
            </a:pathLst>
          </a:custGeom>
          <a:solidFill>
            <a:srgbClr val="000000"/>
          </a:solidFill>
        </p:spPr>
        <p:txBody>
          <a:bodyPr wrap="square" lIns="0" tIns="0" rIns="0" bIns="0" rtlCol="0"/>
          <a:lstStyle/>
          <a:p/>
        </p:txBody>
      </p:sp>
      <p:sp>
        <p:nvSpPr>
          <p:cNvPr id="50" name="object 50"/>
          <p:cNvSpPr/>
          <p:nvPr/>
        </p:nvSpPr>
        <p:spPr>
          <a:xfrm>
            <a:off x="2715767" y="5967978"/>
            <a:ext cx="528802" cy="91648"/>
          </a:xfrm>
          <a:prstGeom prst="rect">
            <a:avLst/>
          </a:prstGeom>
          <a:blipFill>
            <a:blip r:embed="rId5" cstate="print"/>
            <a:stretch>
              <a:fillRect/>
            </a:stretch>
          </a:blipFill>
        </p:spPr>
        <p:txBody>
          <a:bodyPr wrap="square" lIns="0" tIns="0" rIns="0" bIns="0" rtlCol="0"/>
          <a:lstStyle/>
          <a:p/>
        </p:txBody>
      </p:sp>
      <p:sp>
        <p:nvSpPr>
          <p:cNvPr id="51" name="object 51"/>
          <p:cNvSpPr/>
          <p:nvPr/>
        </p:nvSpPr>
        <p:spPr>
          <a:xfrm>
            <a:off x="2758439" y="5995415"/>
            <a:ext cx="443865" cy="2540"/>
          </a:xfrm>
          <a:custGeom>
            <a:avLst/>
            <a:gdLst/>
            <a:ahLst/>
            <a:cxnLst/>
            <a:rect l="l" t="t" r="r" b="b"/>
            <a:pathLst>
              <a:path w="443864" h="2539">
                <a:moveTo>
                  <a:pt x="0" y="0"/>
                </a:moveTo>
                <a:lnTo>
                  <a:pt x="443357" y="1981"/>
                </a:lnTo>
              </a:path>
            </a:pathLst>
          </a:custGeom>
          <a:ln w="9144">
            <a:solidFill>
              <a:srgbClr val="943735"/>
            </a:solidFill>
          </a:ln>
        </p:spPr>
        <p:txBody>
          <a:bodyPr wrap="square" lIns="0" tIns="0" rIns="0" bIns="0" rtlCol="0"/>
          <a:lstStyle/>
          <a:p/>
        </p:txBody>
      </p:sp>
      <p:sp>
        <p:nvSpPr>
          <p:cNvPr id="52" name="object 52"/>
          <p:cNvSpPr txBox="1"/>
          <p:nvPr/>
        </p:nvSpPr>
        <p:spPr>
          <a:xfrm>
            <a:off x="3255009" y="5898286"/>
            <a:ext cx="1430020" cy="453390"/>
          </a:xfrm>
          <a:prstGeom prst="rect">
            <a:avLst/>
          </a:prstGeom>
        </p:spPr>
        <p:txBody>
          <a:bodyPr wrap="square" lIns="0" tIns="12700" rIns="0" bIns="0" rtlCol="0" vert="horz">
            <a:spAutoFit/>
          </a:bodyPr>
          <a:lstStyle/>
          <a:p>
            <a:pPr marL="12700">
              <a:lnSpc>
                <a:spcPct val="100000"/>
              </a:lnSpc>
              <a:spcBef>
                <a:spcPts val="100"/>
              </a:spcBef>
            </a:pPr>
            <a:r>
              <a:rPr dirty="0" sz="1400" b="1">
                <a:solidFill>
                  <a:srgbClr val="943735"/>
                </a:solidFill>
                <a:latin typeface="Meiryo UI"/>
                <a:cs typeface="Meiryo UI"/>
              </a:rPr>
              <a:t>ベースロ</a:t>
            </a:r>
            <a:r>
              <a:rPr dirty="0" sz="1400" spc="-5" b="1">
                <a:solidFill>
                  <a:srgbClr val="943735"/>
                </a:solidFill>
                <a:latin typeface="Meiryo UI"/>
                <a:cs typeface="Meiryo UI"/>
              </a:rPr>
              <a:t>ード電源の</a:t>
            </a:r>
            <a:endParaRPr sz="1400">
              <a:latin typeface="Meiryo UI"/>
              <a:cs typeface="Meiryo UI"/>
            </a:endParaRPr>
          </a:p>
          <a:p>
            <a:pPr marL="12700">
              <a:lnSpc>
                <a:spcPct val="100000"/>
              </a:lnSpc>
            </a:pPr>
            <a:r>
              <a:rPr dirty="0" sz="1400" b="1">
                <a:solidFill>
                  <a:srgbClr val="943735"/>
                </a:solidFill>
                <a:latin typeface="Meiryo UI"/>
                <a:cs typeface="Meiryo UI"/>
              </a:rPr>
              <a:t>発電量</a:t>
            </a:r>
            <a:endParaRPr sz="1400">
              <a:latin typeface="Meiryo UI"/>
              <a:cs typeface="Meiryo UI"/>
            </a:endParaRPr>
          </a:p>
        </p:txBody>
      </p:sp>
      <p:sp>
        <p:nvSpPr>
          <p:cNvPr id="53" name="object 53"/>
          <p:cNvSpPr/>
          <p:nvPr/>
        </p:nvSpPr>
        <p:spPr>
          <a:xfrm>
            <a:off x="1399921" y="4568952"/>
            <a:ext cx="113030" cy="1305560"/>
          </a:xfrm>
          <a:custGeom>
            <a:avLst/>
            <a:gdLst/>
            <a:ahLst/>
            <a:cxnLst/>
            <a:rect l="l" t="t" r="r" b="b"/>
            <a:pathLst>
              <a:path w="113030" h="1305560">
                <a:moveTo>
                  <a:pt x="16637" y="1209649"/>
                </a:moveTo>
                <a:lnTo>
                  <a:pt x="13715" y="1211453"/>
                </a:lnTo>
                <a:lnTo>
                  <a:pt x="10667" y="1213243"/>
                </a:lnTo>
                <a:lnTo>
                  <a:pt x="9651" y="1217142"/>
                </a:lnTo>
                <a:lnTo>
                  <a:pt x="62103" y="1305318"/>
                </a:lnTo>
                <a:lnTo>
                  <a:pt x="69265" y="1292783"/>
                </a:lnTo>
                <a:lnTo>
                  <a:pt x="55625" y="1292783"/>
                </a:lnTo>
                <a:lnTo>
                  <a:pt x="55425" y="1269272"/>
                </a:lnTo>
                <a:lnTo>
                  <a:pt x="22351" y="1213662"/>
                </a:lnTo>
                <a:lnTo>
                  <a:pt x="20573" y="1210640"/>
                </a:lnTo>
                <a:lnTo>
                  <a:pt x="16637" y="1209649"/>
                </a:lnTo>
                <a:close/>
              </a:path>
              <a:path w="113030" h="1305560">
                <a:moveTo>
                  <a:pt x="55425" y="1269272"/>
                </a:moveTo>
                <a:lnTo>
                  <a:pt x="55625" y="1292783"/>
                </a:lnTo>
                <a:lnTo>
                  <a:pt x="68325" y="1292682"/>
                </a:lnTo>
                <a:lnTo>
                  <a:pt x="68299" y="1289570"/>
                </a:lnTo>
                <a:lnTo>
                  <a:pt x="56515" y="1289570"/>
                </a:lnTo>
                <a:lnTo>
                  <a:pt x="61899" y="1280158"/>
                </a:lnTo>
                <a:lnTo>
                  <a:pt x="55425" y="1269272"/>
                </a:lnTo>
                <a:close/>
              </a:path>
              <a:path w="113030" h="1305560">
                <a:moveTo>
                  <a:pt x="105917" y="1208887"/>
                </a:moveTo>
                <a:lnTo>
                  <a:pt x="101981" y="1209941"/>
                </a:lnTo>
                <a:lnTo>
                  <a:pt x="100329" y="1212989"/>
                </a:lnTo>
                <a:lnTo>
                  <a:pt x="68128" y="1269272"/>
                </a:lnTo>
                <a:lnTo>
                  <a:pt x="68325" y="1292682"/>
                </a:lnTo>
                <a:lnTo>
                  <a:pt x="55625" y="1292783"/>
                </a:lnTo>
                <a:lnTo>
                  <a:pt x="69265" y="1292783"/>
                </a:lnTo>
                <a:lnTo>
                  <a:pt x="111251" y="1219301"/>
                </a:lnTo>
                <a:lnTo>
                  <a:pt x="113029" y="1216253"/>
                </a:lnTo>
                <a:lnTo>
                  <a:pt x="112013" y="1212367"/>
                </a:lnTo>
                <a:lnTo>
                  <a:pt x="105917" y="1208887"/>
                </a:lnTo>
                <a:close/>
              </a:path>
              <a:path w="113030" h="1305560">
                <a:moveTo>
                  <a:pt x="61899" y="1280158"/>
                </a:moveTo>
                <a:lnTo>
                  <a:pt x="56515" y="1289570"/>
                </a:lnTo>
                <a:lnTo>
                  <a:pt x="67437" y="1289469"/>
                </a:lnTo>
                <a:lnTo>
                  <a:pt x="61899" y="1280158"/>
                </a:lnTo>
                <a:close/>
              </a:path>
              <a:path w="113030" h="1305560">
                <a:moveTo>
                  <a:pt x="68126" y="1269276"/>
                </a:moveTo>
                <a:lnTo>
                  <a:pt x="61899" y="1280158"/>
                </a:lnTo>
                <a:lnTo>
                  <a:pt x="67437" y="1289469"/>
                </a:lnTo>
                <a:lnTo>
                  <a:pt x="56515" y="1289570"/>
                </a:lnTo>
                <a:lnTo>
                  <a:pt x="68299" y="1289570"/>
                </a:lnTo>
                <a:lnTo>
                  <a:pt x="68126" y="1269276"/>
                </a:lnTo>
                <a:close/>
              </a:path>
              <a:path w="113030" h="1305560">
                <a:moveTo>
                  <a:pt x="51122" y="25173"/>
                </a:moveTo>
                <a:lnTo>
                  <a:pt x="44904" y="36041"/>
                </a:lnTo>
                <a:lnTo>
                  <a:pt x="55427" y="1269276"/>
                </a:lnTo>
                <a:lnTo>
                  <a:pt x="61899" y="1280158"/>
                </a:lnTo>
                <a:lnTo>
                  <a:pt x="68126" y="1269272"/>
                </a:lnTo>
                <a:lnTo>
                  <a:pt x="57604" y="36074"/>
                </a:lnTo>
                <a:lnTo>
                  <a:pt x="51122" y="25173"/>
                </a:lnTo>
                <a:close/>
              </a:path>
              <a:path w="113030" h="1305560">
                <a:moveTo>
                  <a:pt x="50926" y="0"/>
                </a:moveTo>
                <a:lnTo>
                  <a:pt x="1778" y="85979"/>
                </a:lnTo>
                <a:lnTo>
                  <a:pt x="0" y="89027"/>
                </a:lnTo>
                <a:lnTo>
                  <a:pt x="1015" y="92964"/>
                </a:lnTo>
                <a:lnTo>
                  <a:pt x="4063" y="94615"/>
                </a:lnTo>
                <a:lnTo>
                  <a:pt x="7112" y="96393"/>
                </a:lnTo>
                <a:lnTo>
                  <a:pt x="11048" y="95377"/>
                </a:lnTo>
                <a:lnTo>
                  <a:pt x="12700" y="92329"/>
                </a:lnTo>
                <a:lnTo>
                  <a:pt x="44885" y="36074"/>
                </a:lnTo>
                <a:lnTo>
                  <a:pt x="44703" y="12573"/>
                </a:lnTo>
                <a:lnTo>
                  <a:pt x="58414" y="12573"/>
                </a:lnTo>
                <a:lnTo>
                  <a:pt x="50926" y="0"/>
                </a:lnTo>
                <a:close/>
              </a:path>
              <a:path w="113030" h="1305560">
                <a:moveTo>
                  <a:pt x="58414" y="12573"/>
                </a:moveTo>
                <a:lnTo>
                  <a:pt x="57403" y="12573"/>
                </a:lnTo>
                <a:lnTo>
                  <a:pt x="57604" y="36074"/>
                </a:lnTo>
                <a:lnTo>
                  <a:pt x="90678" y="91693"/>
                </a:lnTo>
                <a:lnTo>
                  <a:pt x="92456" y="94615"/>
                </a:lnTo>
                <a:lnTo>
                  <a:pt x="96392" y="95631"/>
                </a:lnTo>
                <a:lnTo>
                  <a:pt x="99440" y="93853"/>
                </a:lnTo>
                <a:lnTo>
                  <a:pt x="102362" y="92075"/>
                </a:lnTo>
                <a:lnTo>
                  <a:pt x="103378" y="88137"/>
                </a:lnTo>
                <a:lnTo>
                  <a:pt x="101600" y="85090"/>
                </a:lnTo>
                <a:lnTo>
                  <a:pt x="58414" y="12573"/>
                </a:lnTo>
                <a:close/>
              </a:path>
              <a:path w="113030" h="1305560">
                <a:moveTo>
                  <a:pt x="57431" y="15748"/>
                </a:moveTo>
                <a:lnTo>
                  <a:pt x="56515" y="15748"/>
                </a:lnTo>
                <a:lnTo>
                  <a:pt x="51122" y="25173"/>
                </a:lnTo>
                <a:lnTo>
                  <a:pt x="57604" y="36074"/>
                </a:lnTo>
                <a:lnTo>
                  <a:pt x="57431" y="15748"/>
                </a:lnTo>
                <a:close/>
              </a:path>
              <a:path w="113030" h="1305560">
                <a:moveTo>
                  <a:pt x="57403" y="12573"/>
                </a:moveTo>
                <a:lnTo>
                  <a:pt x="44703" y="12573"/>
                </a:lnTo>
                <a:lnTo>
                  <a:pt x="44904" y="36041"/>
                </a:lnTo>
                <a:lnTo>
                  <a:pt x="51122" y="25173"/>
                </a:lnTo>
                <a:lnTo>
                  <a:pt x="45592" y="15875"/>
                </a:lnTo>
                <a:lnTo>
                  <a:pt x="56515" y="15748"/>
                </a:lnTo>
                <a:lnTo>
                  <a:pt x="57431" y="15748"/>
                </a:lnTo>
                <a:lnTo>
                  <a:pt x="57403" y="12573"/>
                </a:lnTo>
                <a:close/>
              </a:path>
              <a:path w="113030" h="1305560">
                <a:moveTo>
                  <a:pt x="56515" y="15748"/>
                </a:moveTo>
                <a:lnTo>
                  <a:pt x="45592" y="15875"/>
                </a:lnTo>
                <a:lnTo>
                  <a:pt x="51122" y="25173"/>
                </a:lnTo>
                <a:lnTo>
                  <a:pt x="56515" y="15748"/>
                </a:lnTo>
                <a:close/>
              </a:path>
            </a:pathLst>
          </a:custGeom>
          <a:solidFill>
            <a:srgbClr val="000000"/>
          </a:solidFill>
        </p:spPr>
        <p:txBody>
          <a:bodyPr wrap="square" lIns="0" tIns="0" rIns="0" bIns="0" rtlCol="0"/>
          <a:lstStyle/>
          <a:p/>
        </p:txBody>
      </p:sp>
      <p:sp>
        <p:nvSpPr>
          <p:cNvPr id="54" name="object 54"/>
          <p:cNvSpPr/>
          <p:nvPr/>
        </p:nvSpPr>
        <p:spPr>
          <a:xfrm>
            <a:off x="1481327" y="4152900"/>
            <a:ext cx="576580" cy="947419"/>
          </a:xfrm>
          <a:custGeom>
            <a:avLst/>
            <a:gdLst/>
            <a:ahLst/>
            <a:cxnLst/>
            <a:rect l="l" t="t" r="r" b="b"/>
            <a:pathLst>
              <a:path w="576580" h="947420">
                <a:moveTo>
                  <a:pt x="0" y="947038"/>
                </a:moveTo>
                <a:lnTo>
                  <a:pt x="576072" y="0"/>
                </a:lnTo>
              </a:path>
            </a:pathLst>
          </a:custGeom>
          <a:ln w="9144">
            <a:solidFill>
              <a:srgbClr val="000000"/>
            </a:solidFill>
          </a:ln>
        </p:spPr>
        <p:txBody>
          <a:bodyPr wrap="square" lIns="0" tIns="0" rIns="0" bIns="0" rtlCol="0"/>
          <a:lstStyle/>
          <a:p/>
        </p:txBody>
      </p:sp>
      <p:sp>
        <p:nvSpPr>
          <p:cNvPr id="55" name="object 55"/>
          <p:cNvSpPr txBox="1"/>
          <p:nvPr/>
        </p:nvSpPr>
        <p:spPr>
          <a:xfrm>
            <a:off x="213093" y="3535171"/>
            <a:ext cx="3952875" cy="699135"/>
          </a:xfrm>
          <a:prstGeom prst="rect">
            <a:avLst/>
          </a:prstGeom>
        </p:spPr>
        <p:txBody>
          <a:bodyPr wrap="square" lIns="0" tIns="12700" rIns="0" bIns="0" rtlCol="0" vert="horz">
            <a:spAutoFit/>
          </a:bodyPr>
          <a:lstStyle/>
          <a:p>
            <a:pPr marL="12700">
              <a:lnSpc>
                <a:spcPct val="100000"/>
              </a:lnSpc>
              <a:spcBef>
                <a:spcPts val="100"/>
              </a:spcBef>
            </a:pPr>
            <a:r>
              <a:rPr dirty="0" u="sng" sz="1800" spc="-450">
                <a:uFill>
                  <a:solidFill>
                    <a:srgbClr val="000000"/>
                  </a:solidFill>
                </a:uFill>
                <a:latin typeface="Times New Roman"/>
                <a:cs typeface="Times New Roman"/>
              </a:rPr>
              <a:t> </a:t>
            </a:r>
            <a:r>
              <a:rPr dirty="0" u="sng" sz="1800" b="1">
                <a:uFill>
                  <a:solidFill>
                    <a:srgbClr val="000000"/>
                  </a:solidFill>
                </a:uFill>
                <a:latin typeface="Meiryo UI"/>
                <a:cs typeface="Meiryo UI"/>
              </a:rPr>
              <a:t>電力需要と発電量のイメー</a:t>
            </a:r>
            <a:r>
              <a:rPr dirty="0" u="sng" sz="1800" spc="-10" b="1">
                <a:uFill>
                  <a:solidFill>
                    <a:srgbClr val="000000"/>
                  </a:solidFill>
                </a:uFill>
                <a:latin typeface="Meiryo UI"/>
                <a:cs typeface="Meiryo UI"/>
              </a:rPr>
              <a:t>ジ</a:t>
            </a:r>
            <a:endParaRPr sz="1800">
              <a:latin typeface="Meiryo UI"/>
              <a:cs typeface="Meiryo UI"/>
            </a:endParaRPr>
          </a:p>
          <a:p>
            <a:pPr marL="1941195">
              <a:lnSpc>
                <a:spcPct val="100000"/>
              </a:lnSpc>
              <a:spcBef>
                <a:spcPts val="1225"/>
              </a:spcBef>
            </a:pPr>
            <a:r>
              <a:rPr dirty="0" u="sng" sz="1600" spc="-405">
                <a:uFill>
                  <a:solidFill>
                    <a:srgbClr val="000000"/>
                  </a:solidFill>
                </a:uFill>
                <a:latin typeface="Times New Roman"/>
                <a:cs typeface="Times New Roman"/>
              </a:rPr>
              <a:t> </a:t>
            </a:r>
            <a:r>
              <a:rPr dirty="0" u="sng" sz="1600" spc="-5" b="1">
                <a:uFill>
                  <a:solidFill>
                    <a:srgbClr val="000000"/>
                  </a:solidFill>
                </a:uFill>
                <a:latin typeface="Meiryo UI"/>
                <a:cs typeface="Meiryo UI"/>
              </a:rPr>
              <a:t>調整火力の確保が必</a:t>
            </a:r>
            <a:r>
              <a:rPr dirty="0" u="sng" sz="1600" spc="-15" b="1">
                <a:uFill>
                  <a:solidFill>
                    <a:srgbClr val="000000"/>
                  </a:solidFill>
                </a:uFill>
                <a:latin typeface="Meiryo UI"/>
                <a:cs typeface="Meiryo UI"/>
              </a:rPr>
              <a:t>要</a:t>
            </a:r>
            <a:endParaRPr sz="1600">
              <a:latin typeface="Meiryo UI"/>
              <a:cs typeface="Meiryo UI"/>
            </a:endParaRPr>
          </a:p>
        </p:txBody>
      </p:sp>
      <p:sp>
        <p:nvSpPr>
          <p:cNvPr id="56" name="object 56"/>
          <p:cNvSpPr/>
          <p:nvPr/>
        </p:nvSpPr>
        <p:spPr>
          <a:xfrm>
            <a:off x="0" y="0"/>
            <a:ext cx="9906000" cy="390525"/>
          </a:xfrm>
          <a:custGeom>
            <a:avLst/>
            <a:gdLst/>
            <a:ahLst/>
            <a:cxnLst/>
            <a:rect l="l" t="t" r="r" b="b"/>
            <a:pathLst>
              <a:path w="9906000" h="390525">
                <a:moveTo>
                  <a:pt x="0" y="390144"/>
                </a:moveTo>
                <a:lnTo>
                  <a:pt x="9906000" y="390144"/>
                </a:lnTo>
                <a:lnTo>
                  <a:pt x="9906000" y="0"/>
                </a:lnTo>
                <a:lnTo>
                  <a:pt x="0" y="0"/>
                </a:lnTo>
                <a:lnTo>
                  <a:pt x="0" y="390144"/>
                </a:lnTo>
                <a:close/>
              </a:path>
            </a:pathLst>
          </a:custGeom>
          <a:solidFill>
            <a:srgbClr val="17375E"/>
          </a:solidFill>
        </p:spPr>
        <p:txBody>
          <a:bodyPr wrap="square" lIns="0" tIns="0" rIns="0" bIns="0" rtlCol="0"/>
          <a:lstStyle/>
          <a:p/>
        </p:txBody>
      </p:sp>
      <p:sp>
        <p:nvSpPr>
          <p:cNvPr id="57" name="object 57"/>
          <p:cNvSpPr txBox="1">
            <a:spLocks noGrp="1"/>
          </p:cNvSpPr>
          <p:nvPr>
            <p:ph type="title"/>
          </p:nvPr>
        </p:nvSpPr>
        <p:spPr>
          <a:prstGeom prst="rect"/>
        </p:spPr>
        <p:txBody>
          <a:bodyPr wrap="square" lIns="0" tIns="12065" rIns="0" bIns="0" rtlCol="0" vert="horz">
            <a:spAutoFit/>
          </a:bodyPr>
          <a:lstStyle/>
          <a:p>
            <a:pPr marL="44450">
              <a:lnSpc>
                <a:spcPct val="100000"/>
              </a:lnSpc>
              <a:spcBef>
                <a:spcPts val="95"/>
              </a:spcBef>
            </a:pPr>
            <a:r>
              <a:rPr dirty="0" spc="-5"/>
              <a:t>参考：容量市場の創設</a:t>
            </a:r>
          </a:p>
        </p:txBody>
      </p:sp>
      <p:sp>
        <p:nvSpPr>
          <p:cNvPr id="58" name="object 58"/>
          <p:cNvSpPr txBox="1"/>
          <p:nvPr/>
        </p:nvSpPr>
        <p:spPr>
          <a:xfrm>
            <a:off x="9562592" y="6549643"/>
            <a:ext cx="248285" cy="239395"/>
          </a:xfrm>
          <a:prstGeom prst="rect">
            <a:avLst/>
          </a:prstGeom>
        </p:spPr>
        <p:txBody>
          <a:bodyPr wrap="square" lIns="0" tIns="12700" rIns="0" bIns="0" rtlCol="0" vert="horz">
            <a:spAutoFit/>
          </a:bodyPr>
          <a:lstStyle/>
          <a:p>
            <a:pPr marL="12700">
              <a:lnSpc>
                <a:spcPct val="100000"/>
              </a:lnSpc>
              <a:spcBef>
                <a:spcPts val="100"/>
              </a:spcBef>
            </a:pPr>
            <a:r>
              <a:rPr dirty="0" sz="1400">
                <a:latin typeface="Meiryo UI"/>
                <a:cs typeface="Meiryo UI"/>
              </a:rPr>
              <a:t>19</a:t>
            </a:r>
            <a:endParaRPr sz="1400">
              <a:latin typeface="Meiryo UI"/>
              <a:cs typeface="Meiryo U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Windows ユーザー</dc:creator>
  <dcterms:created xsi:type="dcterms:W3CDTF">2018-04-16T13:46:05Z</dcterms:created>
  <dcterms:modified xsi:type="dcterms:W3CDTF">2018-04-16T13:46:05Z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2018-04-16T00:00:00Z</vt:filetime>
  </property>
  <property fmtid="{D5CDD505-2E9C-101B-9397-08002B2CF9AE}" pid="3" name="Creator">
    <vt:lpwstr>Microsoft® PowerPoint® 2016</vt:lpwstr>
  </property>
  <property fmtid="{D5CDD505-2E9C-101B-9397-08002B2CF9AE}" pid="4" name="LastSaved">
    <vt:filetime>2018-04-16T00:00:00Z</vt:filetime>
  </property>
</Properties>
</file>