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9906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416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2950" y="2125980"/>
            <a:ext cx="84201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5900" y="3840480"/>
            <a:ext cx="69342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1" i="0">
                <a:solidFill>
                  <a:schemeClr val="bg1"/>
                </a:solidFill>
                <a:latin typeface="Meiryo UI"/>
                <a:cs typeface="Meiryo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1" i="0">
                <a:solidFill>
                  <a:schemeClr val="bg1"/>
                </a:solidFill>
                <a:latin typeface="Meiryo UI"/>
                <a:cs typeface="Meiryo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9530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159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1" i="0">
                <a:solidFill>
                  <a:schemeClr val="bg1"/>
                </a:solidFill>
                <a:latin typeface="Meiryo UI"/>
                <a:cs typeface="Meiryo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03345" y="41528"/>
            <a:ext cx="3099308" cy="314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1" i="0">
                <a:solidFill>
                  <a:schemeClr val="bg1"/>
                </a:solidFill>
                <a:latin typeface="Meiryo UI"/>
                <a:cs typeface="Meiryo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300" y="1577340"/>
            <a:ext cx="89154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68040" y="6377940"/>
            <a:ext cx="31699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9530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3232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607276"/>
              </p:ext>
            </p:extLst>
          </p:nvPr>
        </p:nvGraphicFramePr>
        <p:xfrm>
          <a:off x="1166228" y="1948097"/>
          <a:ext cx="3132455" cy="22231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32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800" dirty="0">
                          <a:latin typeface="メイリオ"/>
                          <a:cs typeface="メイリオ"/>
                        </a:rPr>
                        <a:t>利用計画１（８円</a:t>
                      </a:r>
                      <a:r>
                        <a:rPr sz="1800" spc="-5" dirty="0">
                          <a:latin typeface="メイリオ"/>
                          <a:cs typeface="メイリオ"/>
                        </a:rPr>
                        <a:t>／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kWh</a:t>
                      </a:r>
                      <a:r>
                        <a:rPr sz="1800" spc="-5" dirty="0">
                          <a:latin typeface="メイリオ"/>
                          <a:cs typeface="メイリオ"/>
                        </a:rPr>
                        <a:t>）</a:t>
                      </a:r>
                      <a:endParaRPr sz="1800">
                        <a:latin typeface="メイリオ"/>
                        <a:cs typeface="メイリオ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800" dirty="0">
                          <a:latin typeface="メイリオ"/>
                          <a:cs typeface="メイリオ"/>
                        </a:rPr>
                        <a:t>利用計画２（１０円</a:t>
                      </a:r>
                      <a:r>
                        <a:rPr sz="1800" spc="-5" dirty="0">
                          <a:latin typeface="メイリオ"/>
                          <a:cs typeface="メイリオ"/>
                        </a:rPr>
                        <a:t>／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kWh</a:t>
                      </a:r>
                      <a:r>
                        <a:rPr sz="1800" spc="-5" dirty="0">
                          <a:latin typeface="メイリオ"/>
                          <a:cs typeface="メイリオ"/>
                        </a:rPr>
                        <a:t>）</a:t>
                      </a:r>
                      <a:endParaRPr sz="1800">
                        <a:latin typeface="メイリオ"/>
                        <a:cs typeface="メイリオ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800" dirty="0">
                          <a:latin typeface="メイリオ"/>
                          <a:cs typeface="メイリオ"/>
                        </a:rPr>
                        <a:t>利用計画３（７円</a:t>
                      </a:r>
                      <a:r>
                        <a:rPr sz="1800" spc="-5" dirty="0">
                          <a:latin typeface="メイリオ"/>
                          <a:cs typeface="メイリオ"/>
                        </a:rPr>
                        <a:t>／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kWh</a:t>
                      </a:r>
                      <a:r>
                        <a:rPr sz="1800" spc="-5" dirty="0">
                          <a:latin typeface="メイリオ"/>
                          <a:cs typeface="メイリオ"/>
                        </a:rPr>
                        <a:t>）</a:t>
                      </a:r>
                      <a:endParaRPr sz="1800">
                        <a:latin typeface="メイリオ"/>
                        <a:cs typeface="メイリオ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800" spc="-5" dirty="0">
                          <a:latin typeface="メイリオ"/>
                          <a:cs typeface="メイリオ"/>
                        </a:rPr>
                        <a:t>利用計画４（２５円／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kWh</a:t>
                      </a:r>
                      <a:r>
                        <a:rPr sz="1800" spc="-5" dirty="0">
                          <a:latin typeface="メイリオ"/>
                          <a:cs typeface="メイリオ"/>
                        </a:rPr>
                        <a:t>）</a:t>
                      </a:r>
                      <a:endParaRPr sz="1800">
                        <a:latin typeface="メイリオ"/>
                        <a:cs typeface="メイリオ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800" spc="-5" dirty="0">
                          <a:latin typeface="メイリオ"/>
                          <a:cs typeface="メイリオ"/>
                        </a:rPr>
                        <a:t>利用計画５（５円／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kWh</a:t>
                      </a:r>
                      <a:r>
                        <a:rPr sz="1800" spc="-5" dirty="0">
                          <a:latin typeface="メイリオ"/>
                          <a:cs typeface="メイリオ"/>
                        </a:rPr>
                        <a:t>）</a:t>
                      </a:r>
                      <a:endParaRPr sz="1800">
                        <a:latin typeface="メイリオ"/>
                        <a:cs typeface="メイリオ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800" spc="-5" dirty="0">
                          <a:latin typeface="メイリオ"/>
                          <a:cs typeface="メイリオ"/>
                        </a:rPr>
                        <a:t>利用計画６（１７円／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kWh</a:t>
                      </a:r>
                      <a:r>
                        <a:rPr sz="1800" spc="-5" dirty="0">
                          <a:latin typeface="メイリオ"/>
                          <a:cs typeface="メイリオ"/>
                        </a:rPr>
                        <a:t>）</a:t>
                      </a:r>
                      <a:endParaRPr sz="1800">
                        <a:latin typeface="メイリオ"/>
                        <a:cs typeface="メイリオ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318977"/>
              </p:ext>
            </p:extLst>
          </p:nvPr>
        </p:nvGraphicFramePr>
        <p:xfrm>
          <a:off x="5918708" y="1948097"/>
          <a:ext cx="3132455" cy="22231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32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800" dirty="0">
                          <a:latin typeface="メイリオ"/>
                          <a:cs typeface="メイリオ"/>
                        </a:rPr>
                        <a:t>利用計画１（８円</a:t>
                      </a:r>
                      <a:r>
                        <a:rPr sz="1800" spc="-5" dirty="0">
                          <a:latin typeface="メイリオ"/>
                          <a:cs typeface="メイリオ"/>
                        </a:rPr>
                        <a:t>／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kWh</a:t>
                      </a:r>
                      <a:r>
                        <a:rPr sz="1800" spc="-5" dirty="0">
                          <a:latin typeface="メイリオ"/>
                          <a:cs typeface="メイリオ"/>
                        </a:rPr>
                        <a:t>）</a:t>
                      </a:r>
                      <a:endParaRPr sz="1800">
                        <a:latin typeface="メイリオ"/>
                        <a:cs typeface="メイリオ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800" dirty="0">
                          <a:latin typeface="メイリオ"/>
                          <a:cs typeface="メイリオ"/>
                        </a:rPr>
                        <a:t>利用計画２（１０円</a:t>
                      </a:r>
                      <a:r>
                        <a:rPr sz="1800" spc="-10" dirty="0">
                          <a:latin typeface="メイリオ"/>
                          <a:cs typeface="メイリオ"/>
                        </a:rPr>
                        <a:t>／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kWh</a:t>
                      </a:r>
                      <a:r>
                        <a:rPr sz="1800" spc="-10" dirty="0">
                          <a:latin typeface="メイリオ"/>
                          <a:cs typeface="メイリオ"/>
                        </a:rPr>
                        <a:t>）</a:t>
                      </a:r>
                      <a:endParaRPr sz="1800">
                        <a:latin typeface="メイリオ"/>
                        <a:cs typeface="メイリオ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800" dirty="0">
                          <a:latin typeface="メイリオ"/>
                          <a:cs typeface="メイリオ"/>
                        </a:rPr>
                        <a:t>利用計画３（７円</a:t>
                      </a:r>
                      <a:r>
                        <a:rPr sz="1800" spc="-5" dirty="0">
                          <a:latin typeface="メイリオ"/>
                          <a:cs typeface="メイリオ"/>
                        </a:rPr>
                        <a:t>／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kWh</a:t>
                      </a:r>
                      <a:r>
                        <a:rPr sz="1800" spc="-5" dirty="0">
                          <a:latin typeface="メイリオ"/>
                          <a:cs typeface="メイリオ"/>
                        </a:rPr>
                        <a:t>）</a:t>
                      </a:r>
                      <a:endParaRPr sz="1800">
                        <a:latin typeface="メイリオ"/>
                        <a:cs typeface="メイリオ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800" dirty="0">
                          <a:latin typeface="メイリオ"/>
                          <a:cs typeface="メイリオ"/>
                        </a:rPr>
                        <a:t>利用計画４（２５円</a:t>
                      </a:r>
                      <a:r>
                        <a:rPr sz="1800" spc="-10" dirty="0">
                          <a:latin typeface="メイリオ"/>
                          <a:cs typeface="メイリオ"/>
                        </a:rPr>
                        <a:t>／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kWh</a:t>
                      </a:r>
                      <a:r>
                        <a:rPr sz="1800" spc="-10" dirty="0">
                          <a:latin typeface="メイリオ"/>
                          <a:cs typeface="メイリオ"/>
                        </a:rPr>
                        <a:t>）</a:t>
                      </a:r>
                      <a:endParaRPr sz="1800">
                        <a:latin typeface="メイリオ"/>
                        <a:cs typeface="メイリオ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800" dirty="0">
                          <a:latin typeface="メイリオ"/>
                          <a:cs typeface="メイリオ"/>
                        </a:rPr>
                        <a:t>利用計画５（５円</a:t>
                      </a:r>
                      <a:r>
                        <a:rPr sz="1800" spc="-10" dirty="0">
                          <a:latin typeface="メイリオ"/>
                          <a:cs typeface="メイリオ"/>
                        </a:rPr>
                        <a:t>／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kWh</a:t>
                      </a:r>
                      <a:r>
                        <a:rPr sz="1800" spc="-10" dirty="0">
                          <a:latin typeface="メイリオ"/>
                          <a:cs typeface="メイリオ"/>
                        </a:rPr>
                        <a:t>）</a:t>
                      </a:r>
                      <a:endParaRPr sz="1800">
                        <a:latin typeface="メイリオ"/>
                        <a:cs typeface="メイリオ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800" dirty="0">
                          <a:latin typeface="メイリオ"/>
                          <a:cs typeface="メイリオ"/>
                        </a:rPr>
                        <a:t>利用計画６（１７円</a:t>
                      </a:r>
                      <a:r>
                        <a:rPr sz="1800" spc="-10" dirty="0">
                          <a:latin typeface="メイリオ"/>
                          <a:cs typeface="メイリオ"/>
                        </a:rPr>
                        <a:t>／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kWh</a:t>
                      </a:r>
                      <a:r>
                        <a:rPr sz="1800" spc="-10" dirty="0">
                          <a:latin typeface="メイリオ"/>
                          <a:cs typeface="メイリオ"/>
                        </a:rPr>
                        <a:t>）</a:t>
                      </a:r>
                      <a:endParaRPr sz="1800">
                        <a:latin typeface="メイリオ"/>
                        <a:cs typeface="メイリオ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677161" y="4224216"/>
            <a:ext cx="2082800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Meiryo UI" panose="020B0604030504040204" pitchFamily="50" charset="-128"/>
                <a:ea typeface="Meiryo UI" panose="020B0604030504040204" pitchFamily="50" charset="-128"/>
                <a:cs typeface="メイリオ"/>
              </a:rPr>
              <a:t>（</a:t>
            </a:r>
            <a:r>
              <a:rPr sz="1800" dirty="0" err="1">
                <a:latin typeface="Meiryo UI" panose="020B0604030504040204" pitchFamily="50" charset="-128"/>
                <a:ea typeface="Meiryo UI" panose="020B0604030504040204" pitchFamily="50" charset="-128"/>
                <a:cs typeface="メイリオ"/>
              </a:rPr>
              <a:t>現状：</a:t>
            </a:r>
            <a:r>
              <a:rPr sz="1800" dirty="0" err="1" smtClean="0">
                <a:latin typeface="Meiryo UI" panose="020B0604030504040204" pitchFamily="50" charset="-128"/>
                <a:ea typeface="Meiryo UI" panose="020B0604030504040204" pitchFamily="50" charset="-128"/>
                <a:cs typeface="メイリオ"/>
              </a:rPr>
              <a:t>先着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/>
              </a:rPr>
              <a:t>順</a:t>
            </a:r>
            <a:r>
              <a:rPr sz="18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/>
              </a:rPr>
              <a:t>）</a:t>
            </a:r>
            <a:endParaRPr lang="en-US" sz="18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/>
              </a:rPr>
              <a:t>　　　　　先着優先</a:t>
            </a:r>
            <a:endParaRPr sz="1800" dirty="0">
              <a:latin typeface="Meiryo UI" panose="020B0604030504040204" pitchFamily="50" charset="-128"/>
              <a:ea typeface="Meiryo UI" panose="020B0604030504040204" pitchFamily="50" charset="-128"/>
              <a:cs typeface="メイリオ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49441" y="4230312"/>
            <a:ext cx="2997200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Meiryo UI" panose="020B0604030504040204" pitchFamily="50" charset="-128"/>
                <a:ea typeface="Meiryo UI" panose="020B0604030504040204" pitchFamily="50" charset="-128"/>
                <a:cs typeface="メイリオ"/>
              </a:rPr>
              <a:t>（</a:t>
            </a:r>
            <a:r>
              <a:rPr sz="1800" dirty="0" err="1">
                <a:latin typeface="Meiryo UI" panose="020B0604030504040204" pitchFamily="50" charset="-128"/>
                <a:ea typeface="Meiryo UI" panose="020B0604030504040204" pitchFamily="50" charset="-128"/>
                <a:cs typeface="メイリオ"/>
              </a:rPr>
              <a:t>今後</a:t>
            </a:r>
            <a:r>
              <a:rPr sz="18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/>
              </a:rPr>
              <a:t>：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/>
              </a:rPr>
              <a:t>コストの安い順</a:t>
            </a:r>
            <a:r>
              <a:rPr sz="18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/>
              </a:rPr>
              <a:t>）</a:t>
            </a:r>
            <a:endParaRPr lang="en-US" sz="18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/>
              </a:rPr>
              <a:t>　　　　間接オークション</a:t>
            </a:r>
            <a:endParaRPr sz="1800" dirty="0">
              <a:latin typeface="Meiryo UI" panose="020B0604030504040204" pitchFamily="50" charset="-128"/>
              <a:ea typeface="Meiryo UI" panose="020B0604030504040204" pitchFamily="50" charset="-128"/>
              <a:cs typeface="メイリオ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561332" y="2620561"/>
            <a:ext cx="864235" cy="719455"/>
          </a:xfrm>
          <a:custGeom>
            <a:avLst/>
            <a:gdLst/>
            <a:ahLst/>
            <a:cxnLst/>
            <a:rect l="l" t="t" r="r" b="b"/>
            <a:pathLst>
              <a:path w="864235" h="719454">
                <a:moveTo>
                  <a:pt x="504443" y="0"/>
                </a:moveTo>
                <a:lnTo>
                  <a:pt x="504443" y="179831"/>
                </a:lnTo>
                <a:lnTo>
                  <a:pt x="0" y="179831"/>
                </a:lnTo>
                <a:lnTo>
                  <a:pt x="0" y="539495"/>
                </a:lnTo>
                <a:lnTo>
                  <a:pt x="504443" y="539495"/>
                </a:lnTo>
                <a:lnTo>
                  <a:pt x="504443" y="719327"/>
                </a:lnTo>
                <a:lnTo>
                  <a:pt x="864107" y="359663"/>
                </a:lnTo>
                <a:lnTo>
                  <a:pt x="504443" y="0"/>
                </a:lnTo>
                <a:close/>
              </a:path>
            </a:pathLst>
          </a:custGeom>
          <a:solidFill>
            <a:srgbClr val="FF99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85571" y="1950128"/>
            <a:ext cx="330200" cy="1510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75"/>
              </a:lnSpc>
              <a:spcBef>
                <a:spcPts val="100"/>
              </a:spcBef>
            </a:pPr>
            <a:r>
              <a:rPr sz="2400" dirty="0">
                <a:latin typeface="メイリオ"/>
                <a:cs typeface="メイリオ"/>
              </a:rPr>
              <a:t>①</a:t>
            </a:r>
            <a:endParaRPr sz="2400">
              <a:latin typeface="メイリオ"/>
              <a:cs typeface="メイリオ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メイリオ"/>
                <a:cs typeface="メイリオ"/>
              </a:rPr>
              <a:t>②</a:t>
            </a:r>
            <a:endParaRPr sz="2400">
              <a:latin typeface="メイリオ"/>
              <a:cs typeface="メイリオ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400" dirty="0">
                <a:latin typeface="メイリオ"/>
                <a:cs typeface="メイリオ"/>
              </a:rPr>
              <a:t>③</a:t>
            </a:r>
            <a:endParaRPr sz="2400">
              <a:latin typeface="メイリオ"/>
              <a:cs typeface="メイリオ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2400" dirty="0">
                <a:latin typeface="メイリオ"/>
                <a:cs typeface="メイリオ"/>
              </a:rPr>
              <a:t>④</a:t>
            </a:r>
            <a:endParaRPr sz="2400">
              <a:latin typeface="メイリオ"/>
              <a:cs typeface="メイリオ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05582" y="1143000"/>
            <a:ext cx="4894580" cy="62420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7940" algn="ctr">
              <a:lnSpc>
                <a:spcPct val="100000"/>
              </a:lnSpc>
              <a:spcBef>
                <a:spcPts val="434"/>
              </a:spcBef>
            </a:pPr>
            <a:r>
              <a:rPr sz="1800" b="1" dirty="0">
                <a:latin typeface="メイリオ"/>
                <a:cs typeface="メイリオ"/>
              </a:rPr>
              <a:t>＜連系線利用状況イメージ＞</a:t>
            </a:r>
            <a:endParaRPr sz="1800">
              <a:latin typeface="メイリオ"/>
              <a:cs typeface="メイリオ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</a:pPr>
            <a:r>
              <a:rPr sz="1600" spc="-5" dirty="0">
                <a:latin typeface="メイリオ"/>
                <a:cs typeface="メイリオ"/>
              </a:rPr>
              <a:t>（４つの利用計画分を送電できる</a:t>
            </a:r>
            <a:r>
              <a:rPr sz="1600" dirty="0">
                <a:latin typeface="メイリオ"/>
                <a:cs typeface="メイリオ"/>
              </a:rPr>
              <a:t>容</a:t>
            </a:r>
            <a:r>
              <a:rPr sz="1600" spc="-5" dirty="0">
                <a:latin typeface="メイリオ"/>
                <a:cs typeface="メイリオ"/>
              </a:rPr>
              <a:t>量が</a:t>
            </a:r>
            <a:r>
              <a:rPr sz="1600" dirty="0">
                <a:latin typeface="メイリオ"/>
                <a:cs typeface="メイリオ"/>
              </a:rPr>
              <a:t>あ</a:t>
            </a:r>
            <a:r>
              <a:rPr sz="1600" spc="-5" dirty="0">
                <a:latin typeface="メイリオ"/>
                <a:cs typeface="メイリオ"/>
              </a:rPr>
              <a:t>ると</a:t>
            </a:r>
            <a:r>
              <a:rPr sz="1600" dirty="0">
                <a:latin typeface="メイリオ"/>
                <a:cs typeface="メイリオ"/>
              </a:rPr>
              <a:t>仮</a:t>
            </a:r>
            <a:r>
              <a:rPr sz="1600" spc="-5" dirty="0">
                <a:latin typeface="メイリオ"/>
                <a:cs typeface="メイリオ"/>
              </a:rPr>
              <a:t>定）</a:t>
            </a:r>
            <a:endParaRPr sz="1600">
              <a:latin typeface="メイリオ"/>
              <a:cs typeface="メイリオ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374260" y="1722671"/>
            <a:ext cx="1492885" cy="20808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43180" algn="r">
              <a:lnSpc>
                <a:spcPts val="1650"/>
              </a:lnSpc>
              <a:spcBef>
                <a:spcPts val="105"/>
              </a:spcBef>
            </a:pPr>
            <a:r>
              <a:rPr sz="1400" dirty="0">
                <a:latin typeface="メイリオ"/>
                <a:cs typeface="メイリオ"/>
              </a:rPr>
              <a:t>①～④は優先順位</a:t>
            </a:r>
            <a:endParaRPr sz="1400">
              <a:latin typeface="メイリオ"/>
              <a:cs typeface="メイリオ"/>
            </a:endParaRPr>
          </a:p>
          <a:p>
            <a:pPr marR="5080" algn="r">
              <a:lnSpc>
                <a:spcPts val="2850"/>
              </a:lnSpc>
            </a:pPr>
            <a:r>
              <a:rPr sz="2400" dirty="0">
                <a:latin typeface="メイリオ"/>
                <a:cs typeface="メイリオ"/>
              </a:rPr>
              <a:t>③</a:t>
            </a:r>
            <a:endParaRPr sz="2400">
              <a:latin typeface="メイリオ"/>
              <a:cs typeface="メイリオ"/>
            </a:endParaRPr>
          </a:p>
          <a:p>
            <a:pPr marR="5080" algn="r">
              <a:lnSpc>
                <a:spcPts val="2875"/>
              </a:lnSpc>
              <a:spcBef>
                <a:spcPts val="60"/>
              </a:spcBef>
            </a:pPr>
            <a:r>
              <a:rPr sz="2400" dirty="0">
                <a:latin typeface="メイリオ"/>
                <a:cs typeface="メイリオ"/>
              </a:rPr>
              <a:t>④</a:t>
            </a:r>
            <a:endParaRPr sz="2400">
              <a:latin typeface="メイリオ"/>
              <a:cs typeface="メイリオ"/>
            </a:endParaRPr>
          </a:p>
          <a:p>
            <a:pPr marR="5080" algn="r">
              <a:lnSpc>
                <a:spcPts val="2875"/>
              </a:lnSpc>
            </a:pPr>
            <a:r>
              <a:rPr sz="2400" dirty="0">
                <a:latin typeface="メイリオ"/>
                <a:cs typeface="メイリオ"/>
              </a:rPr>
              <a:t>②</a:t>
            </a:r>
            <a:endParaRPr sz="2400">
              <a:latin typeface="メイリオ"/>
              <a:cs typeface="メイリオ"/>
            </a:endParaRPr>
          </a:p>
          <a:p>
            <a:pPr marR="5080" algn="r">
              <a:lnSpc>
                <a:spcPct val="100000"/>
              </a:lnSpc>
              <a:spcBef>
                <a:spcPts val="2985"/>
              </a:spcBef>
            </a:pPr>
            <a:r>
              <a:rPr sz="2400" dirty="0">
                <a:latin typeface="メイリオ"/>
                <a:cs typeface="メイリオ"/>
              </a:rPr>
              <a:t>①</a:t>
            </a:r>
            <a:endParaRPr sz="2400">
              <a:latin typeface="メイリオ"/>
              <a:cs typeface="メイリオ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318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参考：間接</a:t>
            </a:r>
            <a:r>
              <a:rPr spc="-10" dirty="0"/>
              <a:t>オークション</a:t>
            </a:r>
            <a:r>
              <a:rPr spc="-5" dirty="0"/>
              <a:t>の導入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106</Words>
  <Application>Microsoft Office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メイリオ</vt:lpstr>
      <vt:lpstr>Calibri</vt:lpstr>
      <vt:lpstr>Office Theme</vt:lpstr>
      <vt:lpstr>参考：間接オークションの導入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参考：間接オークションの導入</dc:title>
  <dc:creator>Windows ユーザー</dc:creator>
  <cp:lastModifiedBy>Windows ユーザー</cp:lastModifiedBy>
  <cp:revision>1</cp:revision>
  <dcterms:created xsi:type="dcterms:W3CDTF">2018-04-16T13:45:43Z</dcterms:created>
  <dcterms:modified xsi:type="dcterms:W3CDTF">2019-06-17T02:22:50Z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2018-04-16T00:00:00Z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2018-04-16T00:00:00Z</vt:filetime>
  </property>
</Properties>
</file>