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906000" cy="6858000"/>
  <p:notesSz cx="9906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74548" y="4889372"/>
            <a:ext cx="3630295" cy="251460"/>
          </a:xfrm>
          <a:custGeom>
            <a:avLst/>
            <a:gdLst/>
            <a:ahLst/>
            <a:cxnLst/>
            <a:rect l="l" t="t" r="r" b="b"/>
            <a:pathLst>
              <a:path w="3630295" h="251460">
                <a:moveTo>
                  <a:pt x="3626916" y="0"/>
                </a:moveTo>
                <a:lnTo>
                  <a:pt x="0" y="63372"/>
                </a:lnTo>
                <a:lnTo>
                  <a:pt x="3276" y="250951"/>
                </a:lnTo>
                <a:lnTo>
                  <a:pt x="3630218" y="187706"/>
                </a:lnTo>
                <a:lnTo>
                  <a:pt x="3626916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948426" y="4875403"/>
            <a:ext cx="3630295" cy="251460"/>
          </a:xfrm>
          <a:custGeom>
            <a:avLst/>
            <a:gdLst/>
            <a:ahLst/>
            <a:cxnLst/>
            <a:rect l="l" t="t" r="r" b="b"/>
            <a:pathLst>
              <a:path w="3630295" h="251460">
                <a:moveTo>
                  <a:pt x="3626866" y="0"/>
                </a:moveTo>
                <a:lnTo>
                  <a:pt x="0" y="63373"/>
                </a:lnTo>
                <a:lnTo>
                  <a:pt x="3301" y="250952"/>
                </a:lnTo>
                <a:lnTo>
                  <a:pt x="3630168" y="187706"/>
                </a:lnTo>
                <a:lnTo>
                  <a:pt x="3626866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434840" y="3820667"/>
            <a:ext cx="1217930" cy="1080770"/>
          </a:xfrm>
          <a:custGeom>
            <a:avLst/>
            <a:gdLst/>
            <a:ahLst/>
            <a:cxnLst/>
            <a:rect l="l" t="t" r="r" b="b"/>
            <a:pathLst>
              <a:path w="1217929" h="1080770">
                <a:moveTo>
                  <a:pt x="253746" y="181355"/>
                </a:moveTo>
                <a:lnTo>
                  <a:pt x="302895" y="391032"/>
                </a:lnTo>
                <a:lnTo>
                  <a:pt x="66039" y="413638"/>
                </a:lnTo>
                <a:lnTo>
                  <a:pt x="221869" y="579881"/>
                </a:lnTo>
                <a:lnTo>
                  <a:pt x="0" y="644143"/>
                </a:lnTo>
                <a:lnTo>
                  <a:pt x="187706" y="768857"/>
                </a:lnTo>
                <a:lnTo>
                  <a:pt x="72389" y="891666"/>
                </a:lnTo>
                <a:lnTo>
                  <a:pt x="270890" y="912494"/>
                </a:lnTo>
                <a:lnTo>
                  <a:pt x="277240" y="1080515"/>
                </a:lnTo>
                <a:lnTo>
                  <a:pt x="424307" y="906652"/>
                </a:lnTo>
                <a:lnTo>
                  <a:pt x="535240" y="906652"/>
                </a:lnTo>
                <a:lnTo>
                  <a:pt x="556513" y="868933"/>
                </a:lnTo>
                <a:lnTo>
                  <a:pt x="670833" y="868933"/>
                </a:lnTo>
                <a:lnTo>
                  <a:pt x="686688" y="797178"/>
                </a:lnTo>
                <a:lnTo>
                  <a:pt x="834311" y="797178"/>
                </a:lnTo>
                <a:lnTo>
                  <a:pt x="825373" y="717803"/>
                </a:lnTo>
                <a:lnTo>
                  <a:pt x="1009804" y="717803"/>
                </a:lnTo>
                <a:lnTo>
                  <a:pt x="923417" y="615822"/>
                </a:lnTo>
                <a:lnTo>
                  <a:pt x="1029970" y="564768"/>
                </a:lnTo>
                <a:lnTo>
                  <a:pt x="957452" y="470280"/>
                </a:lnTo>
                <a:lnTo>
                  <a:pt x="1217676" y="332358"/>
                </a:lnTo>
                <a:lnTo>
                  <a:pt x="923417" y="326770"/>
                </a:lnTo>
                <a:lnTo>
                  <a:pt x="927503" y="319277"/>
                </a:lnTo>
                <a:lnTo>
                  <a:pt x="481964" y="319277"/>
                </a:lnTo>
                <a:lnTo>
                  <a:pt x="253746" y="181355"/>
                </a:lnTo>
                <a:close/>
              </a:path>
              <a:path w="1217929" h="1080770">
                <a:moveTo>
                  <a:pt x="535240" y="906652"/>
                </a:moveTo>
                <a:lnTo>
                  <a:pt x="424307" y="906652"/>
                </a:lnTo>
                <a:lnTo>
                  <a:pt x="490474" y="986027"/>
                </a:lnTo>
                <a:lnTo>
                  <a:pt x="535240" y="906652"/>
                </a:lnTo>
                <a:close/>
              </a:path>
              <a:path w="1217929" h="1080770">
                <a:moveTo>
                  <a:pt x="670833" y="868933"/>
                </a:moveTo>
                <a:lnTo>
                  <a:pt x="556513" y="868933"/>
                </a:lnTo>
                <a:lnTo>
                  <a:pt x="654558" y="942593"/>
                </a:lnTo>
                <a:lnTo>
                  <a:pt x="670833" y="868933"/>
                </a:lnTo>
                <a:close/>
              </a:path>
              <a:path w="1217929" h="1080770">
                <a:moveTo>
                  <a:pt x="834311" y="797178"/>
                </a:moveTo>
                <a:lnTo>
                  <a:pt x="686688" y="797178"/>
                </a:lnTo>
                <a:lnTo>
                  <a:pt x="842390" y="868933"/>
                </a:lnTo>
                <a:lnTo>
                  <a:pt x="834311" y="797178"/>
                </a:lnTo>
                <a:close/>
              </a:path>
              <a:path w="1217929" h="1080770">
                <a:moveTo>
                  <a:pt x="1009804" y="717803"/>
                </a:moveTo>
                <a:lnTo>
                  <a:pt x="825373" y="717803"/>
                </a:lnTo>
                <a:lnTo>
                  <a:pt x="1064133" y="781938"/>
                </a:lnTo>
                <a:lnTo>
                  <a:pt x="1009804" y="717803"/>
                </a:lnTo>
                <a:close/>
              </a:path>
              <a:path w="1217929" h="1080770">
                <a:moveTo>
                  <a:pt x="548005" y="94360"/>
                </a:moveTo>
                <a:lnTo>
                  <a:pt x="481964" y="319277"/>
                </a:lnTo>
                <a:lnTo>
                  <a:pt x="927503" y="319277"/>
                </a:lnTo>
                <a:lnTo>
                  <a:pt x="944055" y="288924"/>
                </a:lnTo>
                <a:lnTo>
                  <a:pt x="818769" y="288924"/>
                </a:lnTo>
                <a:lnTo>
                  <a:pt x="822490" y="217169"/>
                </a:lnTo>
                <a:lnTo>
                  <a:pt x="646176" y="217169"/>
                </a:lnTo>
                <a:lnTo>
                  <a:pt x="548005" y="94360"/>
                </a:lnTo>
                <a:close/>
              </a:path>
              <a:path w="1217929" h="1080770">
                <a:moveTo>
                  <a:pt x="1015111" y="158622"/>
                </a:moveTo>
                <a:lnTo>
                  <a:pt x="818769" y="288924"/>
                </a:lnTo>
                <a:lnTo>
                  <a:pt x="944055" y="288924"/>
                </a:lnTo>
                <a:lnTo>
                  <a:pt x="1015111" y="158622"/>
                </a:lnTo>
                <a:close/>
              </a:path>
              <a:path w="1217929" h="1080770">
                <a:moveTo>
                  <a:pt x="833755" y="0"/>
                </a:moveTo>
                <a:lnTo>
                  <a:pt x="646176" y="217169"/>
                </a:lnTo>
                <a:lnTo>
                  <a:pt x="822490" y="217169"/>
                </a:lnTo>
                <a:lnTo>
                  <a:pt x="833755" y="0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434840" y="3820667"/>
            <a:ext cx="1217930" cy="1080770"/>
          </a:xfrm>
          <a:custGeom>
            <a:avLst/>
            <a:gdLst/>
            <a:ahLst/>
            <a:cxnLst/>
            <a:rect l="l" t="t" r="r" b="b"/>
            <a:pathLst>
              <a:path w="1217929" h="1080770">
                <a:moveTo>
                  <a:pt x="646176" y="217169"/>
                </a:moveTo>
                <a:lnTo>
                  <a:pt x="833755" y="0"/>
                </a:lnTo>
                <a:lnTo>
                  <a:pt x="818769" y="288924"/>
                </a:lnTo>
                <a:lnTo>
                  <a:pt x="1015111" y="158622"/>
                </a:lnTo>
                <a:lnTo>
                  <a:pt x="923417" y="326770"/>
                </a:lnTo>
                <a:lnTo>
                  <a:pt x="1217676" y="332358"/>
                </a:lnTo>
                <a:lnTo>
                  <a:pt x="957452" y="470280"/>
                </a:lnTo>
                <a:lnTo>
                  <a:pt x="1029970" y="564768"/>
                </a:lnTo>
                <a:lnTo>
                  <a:pt x="923417" y="615822"/>
                </a:lnTo>
                <a:lnTo>
                  <a:pt x="1064133" y="781938"/>
                </a:lnTo>
                <a:lnTo>
                  <a:pt x="825373" y="717803"/>
                </a:lnTo>
                <a:lnTo>
                  <a:pt x="842390" y="868933"/>
                </a:lnTo>
                <a:lnTo>
                  <a:pt x="686688" y="797178"/>
                </a:lnTo>
                <a:lnTo>
                  <a:pt x="654558" y="942593"/>
                </a:lnTo>
                <a:lnTo>
                  <a:pt x="556513" y="868933"/>
                </a:lnTo>
                <a:lnTo>
                  <a:pt x="490474" y="986027"/>
                </a:lnTo>
                <a:lnTo>
                  <a:pt x="424307" y="906652"/>
                </a:lnTo>
                <a:lnTo>
                  <a:pt x="277240" y="1080515"/>
                </a:lnTo>
                <a:lnTo>
                  <a:pt x="270890" y="912494"/>
                </a:lnTo>
                <a:lnTo>
                  <a:pt x="72389" y="891666"/>
                </a:lnTo>
                <a:lnTo>
                  <a:pt x="187706" y="768857"/>
                </a:lnTo>
                <a:lnTo>
                  <a:pt x="0" y="644143"/>
                </a:lnTo>
                <a:lnTo>
                  <a:pt x="221869" y="579881"/>
                </a:lnTo>
                <a:lnTo>
                  <a:pt x="66039" y="413638"/>
                </a:lnTo>
                <a:lnTo>
                  <a:pt x="302895" y="391032"/>
                </a:lnTo>
                <a:lnTo>
                  <a:pt x="253746" y="181355"/>
                </a:lnTo>
                <a:lnTo>
                  <a:pt x="481964" y="319277"/>
                </a:lnTo>
                <a:lnTo>
                  <a:pt x="548005" y="94360"/>
                </a:lnTo>
                <a:lnTo>
                  <a:pt x="646176" y="217169"/>
                </a:lnTo>
                <a:close/>
              </a:path>
            </a:pathLst>
          </a:custGeom>
          <a:ln w="9144">
            <a:solidFill>
              <a:srgbClr val="B1B1B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446430" y="4699889"/>
            <a:ext cx="3630295" cy="251460"/>
          </a:xfrm>
          <a:custGeom>
            <a:avLst/>
            <a:gdLst/>
            <a:ahLst/>
            <a:cxnLst/>
            <a:rect l="l" t="t" r="r" b="b"/>
            <a:pathLst>
              <a:path w="3630295" h="251460">
                <a:moveTo>
                  <a:pt x="3626967" y="0"/>
                </a:moveTo>
                <a:lnTo>
                  <a:pt x="0" y="63246"/>
                </a:lnTo>
                <a:lnTo>
                  <a:pt x="3276" y="250952"/>
                </a:lnTo>
                <a:lnTo>
                  <a:pt x="3630142" y="187579"/>
                </a:lnTo>
                <a:lnTo>
                  <a:pt x="3626967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448818" y="3772741"/>
            <a:ext cx="3629025" cy="992505"/>
          </a:xfrm>
          <a:custGeom>
            <a:avLst/>
            <a:gdLst/>
            <a:ahLst/>
            <a:cxnLst/>
            <a:rect l="l" t="t" r="r" b="b"/>
            <a:pathLst>
              <a:path w="3629025" h="992504">
                <a:moveTo>
                  <a:pt x="2117740" y="0"/>
                </a:moveTo>
                <a:lnTo>
                  <a:pt x="2064268" y="1120"/>
                </a:lnTo>
                <a:lnTo>
                  <a:pt x="2011102" y="3713"/>
                </a:lnTo>
                <a:lnTo>
                  <a:pt x="1958535" y="7776"/>
                </a:lnTo>
                <a:lnTo>
                  <a:pt x="1906863" y="13312"/>
                </a:lnTo>
                <a:lnTo>
                  <a:pt x="1856381" y="20318"/>
                </a:lnTo>
                <a:lnTo>
                  <a:pt x="1807384" y="28797"/>
                </a:lnTo>
                <a:lnTo>
                  <a:pt x="1760167" y="38747"/>
                </a:lnTo>
                <a:lnTo>
                  <a:pt x="1715024" y="50169"/>
                </a:lnTo>
                <a:lnTo>
                  <a:pt x="1672251" y="63062"/>
                </a:lnTo>
                <a:lnTo>
                  <a:pt x="1632142" y="77428"/>
                </a:lnTo>
                <a:lnTo>
                  <a:pt x="1594993" y="93265"/>
                </a:lnTo>
                <a:lnTo>
                  <a:pt x="1559500" y="112790"/>
                </a:lnTo>
                <a:lnTo>
                  <a:pt x="1527318" y="136368"/>
                </a:lnTo>
                <a:lnTo>
                  <a:pt x="1498096" y="163593"/>
                </a:lnTo>
                <a:lnTo>
                  <a:pt x="1471479" y="194059"/>
                </a:lnTo>
                <a:lnTo>
                  <a:pt x="1447118" y="227358"/>
                </a:lnTo>
                <a:lnTo>
                  <a:pt x="1424658" y="263086"/>
                </a:lnTo>
                <a:lnTo>
                  <a:pt x="1403749" y="300835"/>
                </a:lnTo>
                <a:lnTo>
                  <a:pt x="1384038" y="340199"/>
                </a:lnTo>
                <a:lnTo>
                  <a:pt x="1365173" y="380771"/>
                </a:lnTo>
                <a:lnTo>
                  <a:pt x="1346801" y="422146"/>
                </a:lnTo>
                <a:lnTo>
                  <a:pt x="1328571" y="463917"/>
                </a:lnTo>
                <a:lnTo>
                  <a:pt x="1310130" y="505677"/>
                </a:lnTo>
                <a:lnTo>
                  <a:pt x="1291127" y="547020"/>
                </a:lnTo>
                <a:lnTo>
                  <a:pt x="1271208" y="587540"/>
                </a:lnTo>
                <a:lnTo>
                  <a:pt x="1250023" y="626830"/>
                </a:lnTo>
                <a:lnTo>
                  <a:pt x="1227218" y="664484"/>
                </a:lnTo>
                <a:lnTo>
                  <a:pt x="1202441" y="700096"/>
                </a:lnTo>
                <a:lnTo>
                  <a:pt x="1175342" y="733258"/>
                </a:lnTo>
                <a:lnTo>
                  <a:pt x="1145488" y="763630"/>
                </a:lnTo>
                <a:lnTo>
                  <a:pt x="1112762" y="790612"/>
                </a:lnTo>
                <a:lnTo>
                  <a:pt x="1076579" y="813990"/>
                </a:lnTo>
                <a:lnTo>
                  <a:pt x="1039483" y="833581"/>
                </a:lnTo>
                <a:lnTo>
                  <a:pt x="1000735" y="851568"/>
                </a:lnTo>
                <a:lnTo>
                  <a:pt x="960414" y="868028"/>
                </a:lnTo>
                <a:lnTo>
                  <a:pt x="918598" y="883037"/>
                </a:lnTo>
                <a:lnTo>
                  <a:pt x="875366" y="896672"/>
                </a:lnTo>
                <a:lnTo>
                  <a:pt x="830797" y="909008"/>
                </a:lnTo>
                <a:lnTo>
                  <a:pt x="784969" y="920121"/>
                </a:lnTo>
                <a:lnTo>
                  <a:pt x="737961" y="930089"/>
                </a:lnTo>
                <a:lnTo>
                  <a:pt x="689851" y="938988"/>
                </a:lnTo>
                <a:lnTo>
                  <a:pt x="640719" y="946893"/>
                </a:lnTo>
                <a:lnTo>
                  <a:pt x="590643" y="953881"/>
                </a:lnTo>
                <a:lnTo>
                  <a:pt x="539702" y="960028"/>
                </a:lnTo>
                <a:lnTo>
                  <a:pt x="487974" y="965411"/>
                </a:lnTo>
                <a:lnTo>
                  <a:pt x="435537" y="970105"/>
                </a:lnTo>
                <a:lnTo>
                  <a:pt x="382472" y="974188"/>
                </a:lnTo>
                <a:lnTo>
                  <a:pt x="328856" y="977736"/>
                </a:lnTo>
                <a:lnTo>
                  <a:pt x="220286" y="983529"/>
                </a:lnTo>
                <a:lnTo>
                  <a:pt x="0" y="992044"/>
                </a:lnTo>
                <a:lnTo>
                  <a:pt x="3628644" y="941117"/>
                </a:lnTo>
                <a:lnTo>
                  <a:pt x="3584506" y="939497"/>
                </a:lnTo>
                <a:lnTo>
                  <a:pt x="3540265" y="937056"/>
                </a:lnTo>
                <a:lnTo>
                  <a:pt x="3495814" y="932966"/>
                </a:lnTo>
                <a:lnTo>
                  <a:pt x="3451051" y="926399"/>
                </a:lnTo>
                <a:lnTo>
                  <a:pt x="3405870" y="916527"/>
                </a:lnTo>
                <a:lnTo>
                  <a:pt x="3360167" y="902520"/>
                </a:lnTo>
                <a:lnTo>
                  <a:pt x="3313837" y="883552"/>
                </a:lnTo>
                <a:lnTo>
                  <a:pt x="3266777" y="858793"/>
                </a:lnTo>
                <a:lnTo>
                  <a:pt x="3218881" y="827415"/>
                </a:lnTo>
                <a:lnTo>
                  <a:pt x="3170047" y="788590"/>
                </a:lnTo>
                <a:lnTo>
                  <a:pt x="3119947" y="734197"/>
                </a:lnTo>
                <a:lnTo>
                  <a:pt x="3095980" y="700843"/>
                </a:lnTo>
                <a:lnTo>
                  <a:pt x="3072474" y="664120"/>
                </a:lnTo>
                <a:lnTo>
                  <a:pt x="3049232" y="624581"/>
                </a:lnTo>
                <a:lnTo>
                  <a:pt x="3026058" y="582779"/>
                </a:lnTo>
                <a:lnTo>
                  <a:pt x="3002756" y="539267"/>
                </a:lnTo>
                <a:lnTo>
                  <a:pt x="2979130" y="494595"/>
                </a:lnTo>
                <a:lnTo>
                  <a:pt x="2954983" y="449318"/>
                </a:lnTo>
                <a:lnTo>
                  <a:pt x="2930119" y="403987"/>
                </a:lnTo>
                <a:lnTo>
                  <a:pt x="2904343" y="359154"/>
                </a:lnTo>
                <a:lnTo>
                  <a:pt x="2877458" y="315374"/>
                </a:lnTo>
                <a:lnTo>
                  <a:pt x="2849267" y="273197"/>
                </a:lnTo>
                <a:lnTo>
                  <a:pt x="2819575" y="233177"/>
                </a:lnTo>
                <a:lnTo>
                  <a:pt x="2788186" y="195865"/>
                </a:lnTo>
                <a:lnTo>
                  <a:pt x="2754902" y="161815"/>
                </a:lnTo>
                <a:lnTo>
                  <a:pt x="2719528" y="131578"/>
                </a:lnTo>
                <a:lnTo>
                  <a:pt x="2681869" y="105708"/>
                </a:lnTo>
                <a:lnTo>
                  <a:pt x="2641727" y="84756"/>
                </a:lnTo>
                <a:lnTo>
                  <a:pt x="2604362" y="69697"/>
                </a:lnTo>
                <a:lnTo>
                  <a:pt x="2564059" y="56109"/>
                </a:lnTo>
                <a:lnTo>
                  <a:pt x="2521112" y="43991"/>
                </a:lnTo>
                <a:lnTo>
                  <a:pt x="2475815" y="33344"/>
                </a:lnTo>
                <a:lnTo>
                  <a:pt x="2428465" y="24168"/>
                </a:lnTo>
                <a:lnTo>
                  <a:pt x="2379355" y="16462"/>
                </a:lnTo>
                <a:lnTo>
                  <a:pt x="2328781" y="10227"/>
                </a:lnTo>
                <a:lnTo>
                  <a:pt x="2277038" y="5464"/>
                </a:lnTo>
                <a:lnTo>
                  <a:pt x="2224420" y="2171"/>
                </a:lnTo>
                <a:lnTo>
                  <a:pt x="2171223" y="350"/>
                </a:lnTo>
                <a:lnTo>
                  <a:pt x="2117740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448818" y="3772741"/>
            <a:ext cx="3629025" cy="992505"/>
          </a:xfrm>
          <a:custGeom>
            <a:avLst/>
            <a:gdLst/>
            <a:ahLst/>
            <a:cxnLst/>
            <a:rect l="l" t="t" r="r" b="b"/>
            <a:pathLst>
              <a:path w="3629025" h="992504">
                <a:moveTo>
                  <a:pt x="0" y="992044"/>
                </a:moveTo>
                <a:lnTo>
                  <a:pt x="55268" y="990108"/>
                </a:lnTo>
                <a:lnTo>
                  <a:pt x="110457" y="988095"/>
                </a:lnTo>
                <a:lnTo>
                  <a:pt x="165490" y="985927"/>
                </a:lnTo>
                <a:lnTo>
                  <a:pt x="220286" y="983529"/>
                </a:lnTo>
                <a:lnTo>
                  <a:pt x="274767" y="980824"/>
                </a:lnTo>
                <a:lnTo>
                  <a:pt x="328856" y="977736"/>
                </a:lnTo>
                <a:lnTo>
                  <a:pt x="382472" y="974188"/>
                </a:lnTo>
                <a:lnTo>
                  <a:pt x="435537" y="970105"/>
                </a:lnTo>
                <a:lnTo>
                  <a:pt x="487974" y="965411"/>
                </a:lnTo>
                <a:lnTo>
                  <a:pt x="539702" y="960028"/>
                </a:lnTo>
                <a:lnTo>
                  <a:pt x="590643" y="953881"/>
                </a:lnTo>
                <a:lnTo>
                  <a:pt x="640719" y="946893"/>
                </a:lnTo>
                <a:lnTo>
                  <a:pt x="689851" y="938988"/>
                </a:lnTo>
                <a:lnTo>
                  <a:pt x="737961" y="930089"/>
                </a:lnTo>
                <a:lnTo>
                  <a:pt x="784969" y="920121"/>
                </a:lnTo>
                <a:lnTo>
                  <a:pt x="830797" y="909008"/>
                </a:lnTo>
                <a:lnTo>
                  <a:pt x="875366" y="896672"/>
                </a:lnTo>
                <a:lnTo>
                  <a:pt x="918598" y="883037"/>
                </a:lnTo>
                <a:lnTo>
                  <a:pt x="960414" y="868028"/>
                </a:lnTo>
                <a:lnTo>
                  <a:pt x="1000735" y="851568"/>
                </a:lnTo>
                <a:lnTo>
                  <a:pt x="1039483" y="833581"/>
                </a:lnTo>
                <a:lnTo>
                  <a:pt x="1076579" y="813990"/>
                </a:lnTo>
                <a:lnTo>
                  <a:pt x="1112762" y="790612"/>
                </a:lnTo>
                <a:lnTo>
                  <a:pt x="1145566" y="763566"/>
                </a:lnTo>
                <a:lnTo>
                  <a:pt x="1175342" y="733258"/>
                </a:lnTo>
                <a:lnTo>
                  <a:pt x="1202441" y="700096"/>
                </a:lnTo>
                <a:lnTo>
                  <a:pt x="1227218" y="664484"/>
                </a:lnTo>
                <a:lnTo>
                  <a:pt x="1250023" y="626830"/>
                </a:lnTo>
                <a:lnTo>
                  <a:pt x="1271208" y="587540"/>
                </a:lnTo>
                <a:lnTo>
                  <a:pt x="1291127" y="547020"/>
                </a:lnTo>
                <a:lnTo>
                  <a:pt x="1310130" y="505677"/>
                </a:lnTo>
                <a:lnTo>
                  <a:pt x="1328571" y="463917"/>
                </a:lnTo>
                <a:lnTo>
                  <a:pt x="1346801" y="422146"/>
                </a:lnTo>
                <a:lnTo>
                  <a:pt x="1365173" y="380771"/>
                </a:lnTo>
                <a:lnTo>
                  <a:pt x="1384038" y="340199"/>
                </a:lnTo>
                <a:lnTo>
                  <a:pt x="1403749" y="300835"/>
                </a:lnTo>
                <a:lnTo>
                  <a:pt x="1424658" y="263086"/>
                </a:lnTo>
                <a:lnTo>
                  <a:pt x="1447118" y="227358"/>
                </a:lnTo>
                <a:lnTo>
                  <a:pt x="1471479" y="194059"/>
                </a:lnTo>
                <a:lnTo>
                  <a:pt x="1498096" y="163593"/>
                </a:lnTo>
                <a:lnTo>
                  <a:pt x="1527318" y="136368"/>
                </a:lnTo>
                <a:lnTo>
                  <a:pt x="1559500" y="112790"/>
                </a:lnTo>
                <a:lnTo>
                  <a:pt x="1594993" y="93265"/>
                </a:lnTo>
                <a:lnTo>
                  <a:pt x="1632142" y="77428"/>
                </a:lnTo>
                <a:lnTo>
                  <a:pt x="1672251" y="63062"/>
                </a:lnTo>
                <a:lnTo>
                  <a:pt x="1715024" y="50169"/>
                </a:lnTo>
                <a:lnTo>
                  <a:pt x="1760167" y="38747"/>
                </a:lnTo>
                <a:lnTo>
                  <a:pt x="1807384" y="28797"/>
                </a:lnTo>
                <a:lnTo>
                  <a:pt x="1856381" y="20318"/>
                </a:lnTo>
                <a:lnTo>
                  <a:pt x="1906863" y="13312"/>
                </a:lnTo>
                <a:lnTo>
                  <a:pt x="1958535" y="7776"/>
                </a:lnTo>
                <a:lnTo>
                  <a:pt x="2011102" y="3713"/>
                </a:lnTo>
                <a:lnTo>
                  <a:pt x="2064268" y="1120"/>
                </a:lnTo>
                <a:lnTo>
                  <a:pt x="2117740" y="0"/>
                </a:lnTo>
                <a:lnTo>
                  <a:pt x="2171223" y="350"/>
                </a:lnTo>
                <a:lnTo>
                  <a:pt x="2224420" y="2171"/>
                </a:lnTo>
                <a:lnTo>
                  <a:pt x="2277038" y="5464"/>
                </a:lnTo>
                <a:lnTo>
                  <a:pt x="2328781" y="10227"/>
                </a:lnTo>
                <a:lnTo>
                  <a:pt x="2379355" y="16462"/>
                </a:lnTo>
                <a:lnTo>
                  <a:pt x="2428465" y="24168"/>
                </a:lnTo>
                <a:lnTo>
                  <a:pt x="2475815" y="33344"/>
                </a:lnTo>
                <a:lnTo>
                  <a:pt x="2521112" y="43991"/>
                </a:lnTo>
                <a:lnTo>
                  <a:pt x="2564059" y="56109"/>
                </a:lnTo>
                <a:lnTo>
                  <a:pt x="2604362" y="69697"/>
                </a:lnTo>
                <a:lnTo>
                  <a:pt x="2641727" y="84756"/>
                </a:lnTo>
                <a:lnTo>
                  <a:pt x="2681869" y="105708"/>
                </a:lnTo>
                <a:lnTo>
                  <a:pt x="2719528" y="131578"/>
                </a:lnTo>
                <a:lnTo>
                  <a:pt x="2754902" y="161815"/>
                </a:lnTo>
                <a:lnTo>
                  <a:pt x="2788186" y="195865"/>
                </a:lnTo>
                <a:lnTo>
                  <a:pt x="2819575" y="233177"/>
                </a:lnTo>
                <a:lnTo>
                  <a:pt x="2849267" y="273197"/>
                </a:lnTo>
                <a:lnTo>
                  <a:pt x="2877458" y="315374"/>
                </a:lnTo>
                <a:lnTo>
                  <a:pt x="2904343" y="359154"/>
                </a:lnTo>
                <a:lnTo>
                  <a:pt x="2930119" y="403987"/>
                </a:lnTo>
                <a:lnTo>
                  <a:pt x="2954983" y="449318"/>
                </a:lnTo>
                <a:lnTo>
                  <a:pt x="2979130" y="494595"/>
                </a:lnTo>
                <a:lnTo>
                  <a:pt x="3002756" y="539267"/>
                </a:lnTo>
                <a:lnTo>
                  <a:pt x="3026058" y="582779"/>
                </a:lnTo>
                <a:lnTo>
                  <a:pt x="3049232" y="624581"/>
                </a:lnTo>
                <a:lnTo>
                  <a:pt x="3072474" y="664120"/>
                </a:lnTo>
                <a:lnTo>
                  <a:pt x="3095980" y="700843"/>
                </a:lnTo>
                <a:lnTo>
                  <a:pt x="3119947" y="734197"/>
                </a:lnTo>
                <a:lnTo>
                  <a:pt x="3144570" y="763630"/>
                </a:lnTo>
                <a:lnTo>
                  <a:pt x="3218881" y="827415"/>
                </a:lnTo>
                <a:lnTo>
                  <a:pt x="3266777" y="858793"/>
                </a:lnTo>
                <a:lnTo>
                  <a:pt x="3313837" y="883552"/>
                </a:lnTo>
                <a:lnTo>
                  <a:pt x="3360167" y="902520"/>
                </a:lnTo>
                <a:lnTo>
                  <a:pt x="3405870" y="916527"/>
                </a:lnTo>
                <a:lnTo>
                  <a:pt x="3451051" y="926399"/>
                </a:lnTo>
                <a:lnTo>
                  <a:pt x="3495814" y="932966"/>
                </a:lnTo>
                <a:lnTo>
                  <a:pt x="3540265" y="937056"/>
                </a:lnTo>
                <a:lnTo>
                  <a:pt x="3584506" y="939497"/>
                </a:lnTo>
                <a:lnTo>
                  <a:pt x="3628644" y="94111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1849247" y="3761991"/>
            <a:ext cx="1470660" cy="320040"/>
          </a:xfrm>
          <a:custGeom>
            <a:avLst/>
            <a:gdLst/>
            <a:ahLst/>
            <a:cxnLst/>
            <a:rect l="l" t="t" r="r" b="b"/>
            <a:pathLst>
              <a:path w="1470660" h="320039">
                <a:moveTo>
                  <a:pt x="736973" y="0"/>
                </a:moveTo>
                <a:lnTo>
                  <a:pt x="674366" y="1113"/>
                </a:lnTo>
                <a:lnTo>
                  <a:pt x="613027" y="4646"/>
                </a:lnTo>
                <a:lnTo>
                  <a:pt x="553196" y="10505"/>
                </a:lnTo>
                <a:lnTo>
                  <a:pt x="495112" y="18596"/>
                </a:lnTo>
                <a:lnTo>
                  <a:pt x="439017" y="28824"/>
                </a:lnTo>
                <a:lnTo>
                  <a:pt x="385151" y="41097"/>
                </a:lnTo>
                <a:lnTo>
                  <a:pt x="333753" y="55320"/>
                </a:lnTo>
                <a:lnTo>
                  <a:pt x="285064" y="71400"/>
                </a:lnTo>
                <a:lnTo>
                  <a:pt x="239324" y="89243"/>
                </a:lnTo>
                <a:lnTo>
                  <a:pt x="196773" y="108755"/>
                </a:lnTo>
                <a:lnTo>
                  <a:pt x="157651" y="129843"/>
                </a:lnTo>
                <a:lnTo>
                  <a:pt x="122199" y="152412"/>
                </a:lnTo>
                <a:lnTo>
                  <a:pt x="90657" y="176369"/>
                </a:lnTo>
                <a:lnTo>
                  <a:pt x="40263" y="228072"/>
                </a:lnTo>
                <a:lnTo>
                  <a:pt x="8390" y="284202"/>
                </a:lnTo>
                <a:lnTo>
                  <a:pt x="0" y="313692"/>
                </a:lnTo>
                <a:lnTo>
                  <a:pt x="1470405" y="319788"/>
                </a:lnTo>
                <a:lnTo>
                  <a:pt x="1450857" y="261884"/>
                </a:lnTo>
                <a:lnTo>
                  <a:pt x="1411676" y="207608"/>
                </a:lnTo>
                <a:lnTo>
                  <a:pt x="1354633" y="157800"/>
                </a:lnTo>
                <a:lnTo>
                  <a:pt x="1319966" y="134836"/>
                </a:lnTo>
                <a:lnTo>
                  <a:pt x="1281495" y="113305"/>
                </a:lnTo>
                <a:lnTo>
                  <a:pt x="1239443" y="93313"/>
                </a:lnTo>
                <a:lnTo>
                  <a:pt x="1194030" y="74964"/>
                </a:lnTo>
                <a:lnTo>
                  <a:pt x="1145478" y="58365"/>
                </a:lnTo>
                <a:lnTo>
                  <a:pt x="1094007" y="43620"/>
                </a:lnTo>
                <a:lnTo>
                  <a:pt x="1039838" y="30835"/>
                </a:lnTo>
                <a:lnTo>
                  <a:pt x="983193" y="20115"/>
                </a:lnTo>
                <a:lnTo>
                  <a:pt x="924292" y="11565"/>
                </a:lnTo>
                <a:lnTo>
                  <a:pt x="863357" y="5291"/>
                </a:lnTo>
                <a:lnTo>
                  <a:pt x="800607" y="1399"/>
                </a:lnTo>
                <a:lnTo>
                  <a:pt x="736973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1849247" y="3761991"/>
            <a:ext cx="1470660" cy="320040"/>
          </a:xfrm>
          <a:custGeom>
            <a:avLst/>
            <a:gdLst/>
            <a:ahLst/>
            <a:cxnLst/>
            <a:rect l="l" t="t" r="r" b="b"/>
            <a:pathLst>
              <a:path w="1470660" h="320039">
                <a:moveTo>
                  <a:pt x="0" y="313692"/>
                </a:moveTo>
                <a:lnTo>
                  <a:pt x="21891" y="255630"/>
                </a:lnTo>
                <a:lnTo>
                  <a:pt x="63265" y="201620"/>
                </a:lnTo>
                <a:lnTo>
                  <a:pt x="122199" y="152412"/>
                </a:lnTo>
                <a:lnTo>
                  <a:pt x="157651" y="129843"/>
                </a:lnTo>
                <a:lnTo>
                  <a:pt x="196773" y="108755"/>
                </a:lnTo>
                <a:lnTo>
                  <a:pt x="239324" y="89243"/>
                </a:lnTo>
                <a:lnTo>
                  <a:pt x="285064" y="71400"/>
                </a:lnTo>
                <a:lnTo>
                  <a:pt x="333753" y="55320"/>
                </a:lnTo>
                <a:lnTo>
                  <a:pt x="385151" y="41097"/>
                </a:lnTo>
                <a:lnTo>
                  <a:pt x="439017" y="28824"/>
                </a:lnTo>
                <a:lnTo>
                  <a:pt x="495112" y="18596"/>
                </a:lnTo>
                <a:lnTo>
                  <a:pt x="553196" y="10505"/>
                </a:lnTo>
                <a:lnTo>
                  <a:pt x="613027" y="4646"/>
                </a:lnTo>
                <a:lnTo>
                  <a:pt x="674366" y="1113"/>
                </a:lnTo>
                <a:lnTo>
                  <a:pt x="736973" y="0"/>
                </a:lnTo>
                <a:lnTo>
                  <a:pt x="800607" y="1399"/>
                </a:lnTo>
                <a:lnTo>
                  <a:pt x="863357" y="5291"/>
                </a:lnTo>
                <a:lnTo>
                  <a:pt x="924292" y="11565"/>
                </a:lnTo>
                <a:lnTo>
                  <a:pt x="983193" y="20115"/>
                </a:lnTo>
                <a:lnTo>
                  <a:pt x="1039838" y="30835"/>
                </a:lnTo>
                <a:lnTo>
                  <a:pt x="1094007" y="43620"/>
                </a:lnTo>
                <a:lnTo>
                  <a:pt x="1145478" y="58365"/>
                </a:lnTo>
                <a:lnTo>
                  <a:pt x="1194030" y="74964"/>
                </a:lnTo>
                <a:lnTo>
                  <a:pt x="1239443" y="93313"/>
                </a:lnTo>
                <a:lnTo>
                  <a:pt x="1281495" y="113305"/>
                </a:lnTo>
                <a:lnTo>
                  <a:pt x="1319966" y="134836"/>
                </a:lnTo>
                <a:lnTo>
                  <a:pt x="1354633" y="157800"/>
                </a:lnTo>
                <a:lnTo>
                  <a:pt x="1385277" y="182093"/>
                </a:lnTo>
                <a:lnTo>
                  <a:pt x="1433610" y="234240"/>
                </a:lnTo>
                <a:lnTo>
                  <a:pt x="1463195" y="290435"/>
                </a:lnTo>
                <a:lnTo>
                  <a:pt x="1470405" y="319788"/>
                </a:lnTo>
                <a:lnTo>
                  <a:pt x="0" y="313692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448818" y="5054346"/>
            <a:ext cx="3629025" cy="265430"/>
          </a:xfrm>
          <a:custGeom>
            <a:avLst/>
            <a:gdLst/>
            <a:ahLst/>
            <a:cxnLst/>
            <a:rect l="l" t="t" r="r" b="b"/>
            <a:pathLst>
              <a:path w="3629025" h="265429">
                <a:moveTo>
                  <a:pt x="0" y="265175"/>
                </a:moveTo>
                <a:lnTo>
                  <a:pt x="3628644" y="265175"/>
                </a:lnTo>
                <a:lnTo>
                  <a:pt x="3628644" y="0"/>
                </a:lnTo>
                <a:lnTo>
                  <a:pt x="0" y="0"/>
                </a:lnTo>
                <a:lnTo>
                  <a:pt x="0" y="265175"/>
                </a:lnTo>
                <a:close/>
              </a:path>
            </a:pathLst>
          </a:custGeom>
          <a:solidFill>
            <a:srgbClr val="FF5A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448818" y="5054346"/>
            <a:ext cx="3629025" cy="265430"/>
          </a:xfrm>
          <a:custGeom>
            <a:avLst/>
            <a:gdLst/>
            <a:ahLst/>
            <a:cxnLst/>
            <a:rect l="l" t="t" r="r" b="b"/>
            <a:pathLst>
              <a:path w="3629025" h="265429">
                <a:moveTo>
                  <a:pt x="0" y="265175"/>
                </a:moveTo>
                <a:lnTo>
                  <a:pt x="3628644" y="265175"/>
                </a:lnTo>
                <a:lnTo>
                  <a:pt x="3628644" y="0"/>
                </a:lnTo>
                <a:lnTo>
                  <a:pt x="0" y="0"/>
                </a:lnTo>
                <a:lnTo>
                  <a:pt x="0" y="265175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448818" y="3525773"/>
            <a:ext cx="3629025" cy="1784985"/>
          </a:xfrm>
          <a:custGeom>
            <a:avLst/>
            <a:gdLst/>
            <a:ahLst/>
            <a:cxnLst/>
            <a:rect l="l" t="t" r="r" b="b"/>
            <a:pathLst>
              <a:path w="3629025" h="1784985">
                <a:moveTo>
                  <a:pt x="0" y="1784603"/>
                </a:moveTo>
                <a:lnTo>
                  <a:pt x="3628644" y="1784603"/>
                </a:lnTo>
                <a:lnTo>
                  <a:pt x="3628644" y="0"/>
                </a:lnTo>
                <a:lnTo>
                  <a:pt x="0" y="0"/>
                </a:lnTo>
                <a:lnTo>
                  <a:pt x="0" y="1784603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35432"/>
            <a:ext cx="974852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98242" y="4225874"/>
            <a:ext cx="85979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381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ＭＳ Ｐゴシック"/>
                <a:cs typeface="ＭＳ Ｐゴシック"/>
              </a:rPr>
              <a:t>ミドル</a:t>
            </a:r>
            <a:endParaRPr sz="1600">
              <a:latin typeface="ＭＳ Ｐゴシック"/>
              <a:cs typeface="ＭＳ Ｐゴシック"/>
            </a:endParaRPr>
          </a:p>
          <a:p>
            <a:pPr algn="ctr" marR="5080">
              <a:lnSpc>
                <a:spcPct val="100000"/>
              </a:lnSpc>
              <a:spcBef>
                <a:spcPts val="5"/>
              </a:spcBef>
            </a:pPr>
            <a:r>
              <a:rPr dirty="0" sz="1600" spc="-5">
                <a:latin typeface="ＭＳ Ｐゴシック"/>
                <a:cs typeface="ＭＳ Ｐゴシック"/>
              </a:rPr>
              <a:t>（ＬＮＧ等）</a:t>
            </a:r>
            <a:endParaRPr sz="1600">
              <a:latin typeface="ＭＳ Ｐゴシック"/>
              <a:cs typeface="ＭＳ Ｐ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0100" y="3593972"/>
            <a:ext cx="75565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6985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ＭＳ Ｐゴシック"/>
                <a:cs typeface="ＭＳ Ｐゴシック"/>
              </a:rPr>
              <a:t>ピーク</a:t>
            </a:r>
            <a:endParaRPr sz="1600">
              <a:latin typeface="ＭＳ Ｐゴシック"/>
              <a:cs typeface="ＭＳ Ｐゴシック"/>
            </a:endParaRPr>
          </a:p>
          <a:p>
            <a:pPr algn="ctr" marR="508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(</a:t>
            </a:r>
            <a:r>
              <a:rPr dirty="0" sz="1600" spc="-5">
                <a:latin typeface="ＭＳ Ｐゴシック"/>
                <a:cs typeface="ＭＳ Ｐゴシック"/>
              </a:rPr>
              <a:t>石油等</a:t>
            </a:r>
            <a:r>
              <a:rPr dirty="0" sz="1600" spc="-5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47409" y="3513582"/>
            <a:ext cx="3632200" cy="1797050"/>
          </a:xfrm>
          <a:custGeom>
            <a:avLst/>
            <a:gdLst/>
            <a:ahLst/>
            <a:cxnLst/>
            <a:rect l="l" t="t" r="r" b="b"/>
            <a:pathLst>
              <a:path w="3632200" h="1797050">
                <a:moveTo>
                  <a:pt x="0" y="1796795"/>
                </a:moveTo>
                <a:lnTo>
                  <a:pt x="3631691" y="1796795"/>
                </a:lnTo>
                <a:lnTo>
                  <a:pt x="3631691" y="0"/>
                </a:lnTo>
                <a:lnTo>
                  <a:pt x="0" y="0"/>
                </a:lnTo>
                <a:lnTo>
                  <a:pt x="0" y="1796795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750554" y="3529660"/>
            <a:ext cx="755650" cy="513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635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ＭＳ Ｐゴシック"/>
                <a:cs typeface="ＭＳ Ｐゴシック"/>
              </a:rPr>
              <a:t>ピーク</a:t>
            </a:r>
            <a:endParaRPr sz="1600">
              <a:latin typeface="ＭＳ Ｐゴシック"/>
              <a:cs typeface="ＭＳ Ｐゴシック"/>
            </a:endParaRPr>
          </a:p>
          <a:p>
            <a:pPr algn="ctr" marR="508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latin typeface="Arial"/>
                <a:cs typeface="Arial"/>
              </a:rPr>
              <a:t>(</a:t>
            </a:r>
            <a:r>
              <a:rPr dirty="0" sz="1600" spc="-5">
                <a:latin typeface="ＭＳ Ｐゴシック"/>
                <a:cs typeface="ＭＳ Ｐゴシック"/>
              </a:rPr>
              <a:t>石油等</a:t>
            </a:r>
            <a:r>
              <a:rPr dirty="0" sz="1600" spc="-5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4149" y="4976012"/>
            <a:ext cx="3860165" cy="656590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algn="ctr" marR="95885">
              <a:lnSpc>
                <a:spcPct val="100000"/>
              </a:lnSpc>
              <a:spcBef>
                <a:spcPts val="665"/>
              </a:spcBef>
            </a:pPr>
            <a:r>
              <a:rPr dirty="0" sz="1500">
                <a:latin typeface="ＭＳ Ｐゴシック"/>
                <a:cs typeface="ＭＳ Ｐゴシック"/>
              </a:rPr>
              <a:t>ﾍﾞｰｽﾛｰﾄﾞ</a:t>
            </a:r>
            <a:r>
              <a:rPr dirty="0" sz="1500">
                <a:latin typeface="Arial"/>
                <a:cs typeface="Arial"/>
              </a:rPr>
              <a:t>(</a:t>
            </a:r>
            <a:r>
              <a:rPr dirty="0" sz="1500">
                <a:latin typeface="ＭＳ Ｐゴシック"/>
                <a:cs typeface="ＭＳ Ｐゴシック"/>
              </a:rPr>
              <a:t>石炭火力、大型水力、原子力等</a:t>
            </a:r>
            <a:r>
              <a:rPr dirty="0" sz="1600" spc="-5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60"/>
              </a:spcBef>
              <a:tabLst>
                <a:tab pos="335915" algn="l"/>
                <a:tab pos="671830" algn="l"/>
                <a:tab pos="1007110" algn="l"/>
                <a:tab pos="1343025" algn="l"/>
                <a:tab pos="1806575" algn="l"/>
                <a:tab pos="2268855" algn="l"/>
                <a:tab pos="2731135" algn="l"/>
                <a:tab pos="3193415" algn="l"/>
              </a:tabLst>
            </a:pPr>
            <a:r>
              <a:rPr dirty="0" sz="1600" spc="-5">
                <a:latin typeface="メイリオ"/>
                <a:cs typeface="メイリオ"/>
              </a:rPr>
              <a:t>0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3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6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9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12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15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18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21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24</a:t>
            </a:r>
            <a:r>
              <a:rPr dirty="0" sz="1600" spc="40">
                <a:latin typeface="メイリオ"/>
                <a:cs typeface="メイリオ"/>
              </a:rPr>
              <a:t>(</a:t>
            </a:r>
            <a:r>
              <a:rPr dirty="0" sz="1600" spc="-5">
                <a:latin typeface="メイリオ"/>
                <a:cs typeface="メイリオ"/>
              </a:rPr>
              <a:t>時)</a:t>
            </a:r>
            <a:endParaRPr sz="1600">
              <a:latin typeface="メイリオ"/>
              <a:cs typeface="メイリオ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47917" y="4743703"/>
            <a:ext cx="3630295" cy="251460"/>
          </a:xfrm>
          <a:custGeom>
            <a:avLst/>
            <a:gdLst/>
            <a:ahLst/>
            <a:cxnLst/>
            <a:rect l="l" t="t" r="r" b="b"/>
            <a:pathLst>
              <a:path w="3630295" h="251460">
                <a:moveTo>
                  <a:pt x="3626866" y="0"/>
                </a:moveTo>
                <a:lnTo>
                  <a:pt x="0" y="63246"/>
                </a:lnTo>
                <a:lnTo>
                  <a:pt x="3175" y="250952"/>
                </a:lnTo>
                <a:lnTo>
                  <a:pt x="3630167" y="187579"/>
                </a:lnTo>
                <a:lnTo>
                  <a:pt x="3626866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50458" y="3812333"/>
            <a:ext cx="3629025" cy="990600"/>
          </a:xfrm>
          <a:custGeom>
            <a:avLst/>
            <a:gdLst/>
            <a:ahLst/>
            <a:cxnLst/>
            <a:rect l="l" t="t" r="r" b="b"/>
            <a:pathLst>
              <a:path w="3629025" h="990600">
                <a:moveTo>
                  <a:pt x="2117740" y="0"/>
                </a:moveTo>
                <a:lnTo>
                  <a:pt x="2064268" y="1120"/>
                </a:lnTo>
                <a:lnTo>
                  <a:pt x="2011102" y="3710"/>
                </a:lnTo>
                <a:lnTo>
                  <a:pt x="1958535" y="7769"/>
                </a:lnTo>
                <a:lnTo>
                  <a:pt x="1906863" y="13299"/>
                </a:lnTo>
                <a:lnTo>
                  <a:pt x="1856381" y="20299"/>
                </a:lnTo>
                <a:lnTo>
                  <a:pt x="1807384" y="28768"/>
                </a:lnTo>
                <a:lnTo>
                  <a:pt x="1760167" y="38708"/>
                </a:lnTo>
                <a:lnTo>
                  <a:pt x="1715024" y="50118"/>
                </a:lnTo>
                <a:lnTo>
                  <a:pt x="1672251" y="62998"/>
                </a:lnTo>
                <a:lnTo>
                  <a:pt x="1632142" y="77349"/>
                </a:lnTo>
                <a:lnTo>
                  <a:pt x="1594992" y="93170"/>
                </a:lnTo>
                <a:lnTo>
                  <a:pt x="1559500" y="112656"/>
                </a:lnTo>
                <a:lnTo>
                  <a:pt x="1527318" y="136191"/>
                </a:lnTo>
                <a:lnTo>
                  <a:pt x="1498096" y="163368"/>
                </a:lnTo>
                <a:lnTo>
                  <a:pt x="1471479" y="193782"/>
                </a:lnTo>
                <a:lnTo>
                  <a:pt x="1447118" y="227027"/>
                </a:lnTo>
                <a:lnTo>
                  <a:pt x="1424658" y="262697"/>
                </a:lnTo>
                <a:lnTo>
                  <a:pt x="1403749" y="300387"/>
                </a:lnTo>
                <a:lnTo>
                  <a:pt x="1384038" y="339689"/>
                </a:lnTo>
                <a:lnTo>
                  <a:pt x="1365173" y="380200"/>
                </a:lnTo>
                <a:lnTo>
                  <a:pt x="1346801" y="421511"/>
                </a:lnTo>
                <a:lnTo>
                  <a:pt x="1328571" y="463218"/>
                </a:lnTo>
                <a:lnTo>
                  <a:pt x="1310130" y="504915"/>
                </a:lnTo>
                <a:lnTo>
                  <a:pt x="1291127" y="546196"/>
                </a:lnTo>
                <a:lnTo>
                  <a:pt x="1271208" y="586654"/>
                </a:lnTo>
                <a:lnTo>
                  <a:pt x="1250023" y="625885"/>
                </a:lnTo>
                <a:lnTo>
                  <a:pt x="1227218" y="663482"/>
                </a:lnTo>
                <a:lnTo>
                  <a:pt x="1202441" y="699039"/>
                </a:lnTo>
                <a:lnTo>
                  <a:pt x="1175342" y="732150"/>
                </a:lnTo>
                <a:lnTo>
                  <a:pt x="1145536" y="762435"/>
                </a:lnTo>
                <a:lnTo>
                  <a:pt x="1112762" y="789413"/>
                </a:lnTo>
                <a:lnTo>
                  <a:pt x="1076578" y="812752"/>
                </a:lnTo>
                <a:lnTo>
                  <a:pt x="1039480" y="832325"/>
                </a:lnTo>
                <a:lnTo>
                  <a:pt x="1000729" y="850296"/>
                </a:lnTo>
                <a:lnTo>
                  <a:pt x="960405" y="866739"/>
                </a:lnTo>
                <a:lnTo>
                  <a:pt x="918588" y="881731"/>
                </a:lnTo>
                <a:lnTo>
                  <a:pt x="875354" y="895348"/>
                </a:lnTo>
                <a:lnTo>
                  <a:pt x="830784" y="907668"/>
                </a:lnTo>
                <a:lnTo>
                  <a:pt x="784955" y="918766"/>
                </a:lnTo>
                <a:lnTo>
                  <a:pt x="737946" y="928719"/>
                </a:lnTo>
                <a:lnTo>
                  <a:pt x="689837" y="937602"/>
                </a:lnTo>
                <a:lnTo>
                  <a:pt x="640705" y="945493"/>
                </a:lnTo>
                <a:lnTo>
                  <a:pt x="590629" y="952468"/>
                </a:lnTo>
                <a:lnTo>
                  <a:pt x="539688" y="958602"/>
                </a:lnTo>
                <a:lnTo>
                  <a:pt x="487961" y="963974"/>
                </a:lnTo>
                <a:lnTo>
                  <a:pt x="435525" y="968657"/>
                </a:lnTo>
                <a:lnTo>
                  <a:pt x="382461" y="972731"/>
                </a:lnTo>
                <a:lnTo>
                  <a:pt x="328846" y="976269"/>
                </a:lnTo>
                <a:lnTo>
                  <a:pt x="220279" y="982048"/>
                </a:lnTo>
                <a:lnTo>
                  <a:pt x="0" y="990552"/>
                </a:lnTo>
                <a:lnTo>
                  <a:pt x="3628643" y="939752"/>
                </a:lnTo>
                <a:lnTo>
                  <a:pt x="3584506" y="938128"/>
                </a:lnTo>
                <a:lnTo>
                  <a:pt x="3540265" y="935680"/>
                </a:lnTo>
                <a:lnTo>
                  <a:pt x="3495814" y="931581"/>
                </a:lnTo>
                <a:lnTo>
                  <a:pt x="3451051" y="925006"/>
                </a:lnTo>
                <a:lnTo>
                  <a:pt x="3405870" y="915130"/>
                </a:lnTo>
                <a:lnTo>
                  <a:pt x="3360167" y="901128"/>
                </a:lnTo>
                <a:lnTo>
                  <a:pt x="3313837" y="882174"/>
                </a:lnTo>
                <a:lnTo>
                  <a:pt x="3266777" y="857444"/>
                </a:lnTo>
                <a:lnTo>
                  <a:pt x="3218881" y="826111"/>
                </a:lnTo>
                <a:lnTo>
                  <a:pt x="3170046" y="787352"/>
                </a:lnTo>
                <a:lnTo>
                  <a:pt x="3119947" y="733051"/>
                </a:lnTo>
                <a:lnTo>
                  <a:pt x="3095980" y="699750"/>
                </a:lnTo>
                <a:lnTo>
                  <a:pt x="3072474" y="663086"/>
                </a:lnTo>
                <a:lnTo>
                  <a:pt x="3049232" y="623609"/>
                </a:lnTo>
                <a:lnTo>
                  <a:pt x="3026058" y="581872"/>
                </a:lnTo>
                <a:lnTo>
                  <a:pt x="3002756" y="538426"/>
                </a:lnTo>
                <a:lnTo>
                  <a:pt x="2979130" y="493823"/>
                </a:lnTo>
                <a:lnTo>
                  <a:pt x="2954983" y="448616"/>
                </a:lnTo>
                <a:lnTo>
                  <a:pt x="2930119" y="403355"/>
                </a:lnTo>
                <a:lnTo>
                  <a:pt x="2904343" y="358593"/>
                </a:lnTo>
                <a:lnTo>
                  <a:pt x="2877458" y="314881"/>
                </a:lnTo>
                <a:lnTo>
                  <a:pt x="2849267" y="272771"/>
                </a:lnTo>
                <a:lnTo>
                  <a:pt x="2819575" y="232815"/>
                </a:lnTo>
                <a:lnTo>
                  <a:pt x="2788186" y="195566"/>
                </a:lnTo>
                <a:lnTo>
                  <a:pt x="2754902" y="161573"/>
                </a:lnTo>
                <a:lnTo>
                  <a:pt x="2719528" y="131391"/>
                </a:lnTo>
                <a:lnTo>
                  <a:pt x="2681869" y="105569"/>
                </a:lnTo>
                <a:lnTo>
                  <a:pt x="2641726" y="84661"/>
                </a:lnTo>
                <a:lnTo>
                  <a:pt x="2604362" y="69618"/>
                </a:lnTo>
                <a:lnTo>
                  <a:pt x="2564059" y="56045"/>
                </a:lnTo>
                <a:lnTo>
                  <a:pt x="2521112" y="43941"/>
                </a:lnTo>
                <a:lnTo>
                  <a:pt x="2475815" y="33305"/>
                </a:lnTo>
                <a:lnTo>
                  <a:pt x="2428465" y="24139"/>
                </a:lnTo>
                <a:lnTo>
                  <a:pt x="2379355" y="16442"/>
                </a:lnTo>
                <a:lnTo>
                  <a:pt x="2328781" y="10215"/>
                </a:lnTo>
                <a:lnTo>
                  <a:pt x="2277038" y="5457"/>
                </a:lnTo>
                <a:lnTo>
                  <a:pt x="2224420" y="2168"/>
                </a:lnTo>
                <a:lnTo>
                  <a:pt x="2171223" y="349"/>
                </a:lnTo>
                <a:lnTo>
                  <a:pt x="2117740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50458" y="3812333"/>
            <a:ext cx="3629025" cy="990600"/>
          </a:xfrm>
          <a:custGeom>
            <a:avLst/>
            <a:gdLst/>
            <a:ahLst/>
            <a:cxnLst/>
            <a:rect l="l" t="t" r="r" b="b"/>
            <a:pathLst>
              <a:path w="3629025" h="990600">
                <a:moveTo>
                  <a:pt x="0" y="990552"/>
                </a:moveTo>
                <a:lnTo>
                  <a:pt x="55266" y="988617"/>
                </a:lnTo>
                <a:lnTo>
                  <a:pt x="110454" y="986605"/>
                </a:lnTo>
                <a:lnTo>
                  <a:pt x="165484" y="984441"/>
                </a:lnTo>
                <a:lnTo>
                  <a:pt x="220279" y="982048"/>
                </a:lnTo>
                <a:lnTo>
                  <a:pt x="274759" y="979350"/>
                </a:lnTo>
                <a:lnTo>
                  <a:pt x="328846" y="976269"/>
                </a:lnTo>
                <a:lnTo>
                  <a:pt x="382461" y="972731"/>
                </a:lnTo>
                <a:lnTo>
                  <a:pt x="435525" y="968657"/>
                </a:lnTo>
                <a:lnTo>
                  <a:pt x="487961" y="963974"/>
                </a:lnTo>
                <a:lnTo>
                  <a:pt x="539688" y="958602"/>
                </a:lnTo>
                <a:lnTo>
                  <a:pt x="590629" y="952468"/>
                </a:lnTo>
                <a:lnTo>
                  <a:pt x="640705" y="945493"/>
                </a:lnTo>
                <a:lnTo>
                  <a:pt x="689837" y="937602"/>
                </a:lnTo>
                <a:lnTo>
                  <a:pt x="737946" y="928719"/>
                </a:lnTo>
                <a:lnTo>
                  <a:pt x="784955" y="918766"/>
                </a:lnTo>
                <a:lnTo>
                  <a:pt x="830784" y="907668"/>
                </a:lnTo>
                <a:lnTo>
                  <a:pt x="875354" y="895348"/>
                </a:lnTo>
                <a:lnTo>
                  <a:pt x="918588" y="881731"/>
                </a:lnTo>
                <a:lnTo>
                  <a:pt x="960405" y="866739"/>
                </a:lnTo>
                <a:lnTo>
                  <a:pt x="1000729" y="850296"/>
                </a:lnTo>
                <a:lnTo>
                  <a:pt x="1039480" y="832325"/>
                </a:lnTo>
                <a:lnTo>
                  <a:pt x="1076578" y="812752"/>
                </a:lnTo>
                <a:lnTo>
                  <a:pt x="1112762" y="789413"/>
                </a:lnTo>
                <a:lnTo>
                  <a:pt x="1145566" y="762410"/>
                </a:lnTo>
                <a:lnTo>
                  <a:pt x="1175342" y="732150"/>
                </a:lnTo>
                <a:lnTo>
                  <a:pt x="1202441" y="699039"/>
                </a:lnTo>
                <a:lnTo>
                  <a:pt x="1227218" y="663482"/>
                </a:lnTo>
                <a:lnTo>
                  <a:pt x="1250023" y="625885"/>
                </a:lnTo>
                <a:lnTo>
                  <a:pt x="1271208" y="586654"/>
                </a:lnTo>
                <a:lnTo>
                  <a:pt x="1291127" y="546196"/>
                </a:lnTo>
                <a:lnTo>
                  <a:pt x="1310130" y="504915"/>
                </a:lnTo>
                <a:lnTo>
                  <a:pt x="1328571" y="463218"/>
                </a:lnTo>
                <a:lnTo>
                  <a:pt x="1346801" y="421511"/>
                </a:lnTo>
                <a:lnTo>
                  <a:pt x="1365173" y="380200"/>
                </a:lnTo>
                <a:lnTo>
                  <a:pt x="1384038" y="339689"/>
                </a:lnTo>
                <a:lnTo>
                  <a:pt x="1403749" y="300387"/>
                </a:lnTo>
                <a:lnTo>
                  <a:pt x="1424658" y="262697"/>
                </a:lnTo>
                <a:lnTo>
                  <a:pt x="1447118" y="227027"/>
                </a:lnTo>
                <a:lnTo>
                  <a:pt x="1471479" y="193782"/>
                </a:lnTo>
                <a:lnTo>
                  <a:pt x="1498096" y="163368"/>
                </a:lnTo>
                <a:lnTo>
                  <a:pt x="1527318" y="136191"/>
                </a:lnTo>
                <a:lnTo>
                  <a:pt x="1559500" y="112656"/>
                </a:lnTo>
                <a:lnTo>
                  <a:pt x="1594992" y="93170"/>
                </a:lnTo>
                <a:lnTo>
                  <a:pt x="1632142" y="77349"/>
                </a:lnTo>
                <a:lnTo>
                  <a:pt x="1672251" y="62998"/>
                </a:lnTo>
                <a:lnTo>
                  <a:pt x="1715024" y="50118"/>
                </a:lnTo>
                <a:lnTo>
                  <a:pt x="1760167" y="38708"/>
                </a:lnTo>
                <a:lnTo>
                  <a:pt x="1807384" y="28768"/>
                </a:lnTo>
                <a:lnTo>
                  <a:pt x="1856381" y="20299"/>
                </a:lnTo>
                <a:lnTo>
                  <a:pt x="1906863" y="13299"/>
                </a:lnTo>
                <a:lnTo>
                  <a:pt x="1958535" y="7769"/>
                </a:lnTo>
                <a:lnTo>
                  <a:pt x="2011102" y="3710"/>
                </a:lnTo>
                <a:lnTo>
                  <a:pt x="2064268" y="1120"/>
                </a:lnTo>
                <a:lnTo>
                  <a:pt x="2117740" y="0"/>
                </a:lnTo>
                <a:lnTo>
                  <a:pt x="2171223" y="349"/>
                </a:lnTo>
                <a:lnTo>
                  <a:pt x="2224420" y="2168"/>
                </a:lnTo>
                <a:lnTo>
                  <a:pt x="2277038" y="5457"/>
                </a:lnTo>
                <a:lnTo>
                  <a:pt x="2328781" y="10215"/>
                </a:lnTo>
                <a:lnTo>
                  <a:pt x="2379355" y="16442"/>
                </a:lnTo>
                <a:lnTo>
                  <a:pt x="2428465" y="24139"/>
                </a:lnTo>
                <a:lnTo>
                  <a:pt x="2475815" y="33305"/>
                </a:lnTo>
                <a:lnTo>
                  <a:pt x="2521112" y="43941"/>
                </a:lnTo>
                <a:lnTo>
                  <a:pt x="2564059" y="56045"/>
                </a:lnTo>
                <a:lnTo>
                  <a:pt x="2604362" y="69618"/>
                </a:lnTo>
                <a:lnTo>
                  <a:pt x="2641726" y="84661"/>
                </a:lnTo>
                <a:lnTo>
                  <a:pt x="2681869" y="105569"/>
                </a:lnTo>
                <a:lnTo>
                  <a:pt x="2719528" y="131391"/>
                </a:lnTo>
                <a:lnTo>
                  <a:pt x="2754902" y="161573"/>
                </a:lnTo>
                <a:lnTo>
                  <a:pt x="2788186" y="195566"/>
                </a:lnTo>
                <a:lnTo>
                  <a:pt x="2819575" y="232815"/>
                </a:lnTo>
                <a:lnTo>
                  <a:pt x="2849267" y="272771"/>
                </a:lnTo>
                <a:lnTo>
                  <a:pt x="2877458" y="314881"/>
                </a:lnTo>
                <a:lnTo>
                  <a:pt x="2904343" y="358593"/>
                </a:lnTo>
                <a:lnTo>
                  <a:pt x="2930119" y="403355"/>
                </a:lnTo>
                <a:lnTo>
                  <a:pt x="2954983" y="448616"/>
                </a:lnTo>
                <a:lnTo>
                  <a:pt x="2979130" y="493823"/>
                </a:lnTo>
                <a:lnTo>
                  <a:pt x="3002756" y="538426"/>
                </a:lnTo>
                <a:lnTo>
                  <a:pt x="3026058" y="581872"/>
                </a:lnTo>
                <a:lnTo>
                  <a:pt x="3049232" y="623609"/>
                </a:lnTo>
                <a:lnTo>
                  <a:pt x="3072474" y="663086"/>
                </a:lnTo>
                <a:lnTo>
                  <a:pt x="3095980" y="699750"/>
                </a:lnTo>
                <a:lnTo>
                  <a:pt x="3119947" y="733051"/>
                </a:lnTo>
                <a:lnTo>
                  <a:pt x="3144570" y="762435"/>
                </a:lnTo>
                <a:lnTo>
                  <a:pt x="3218881" y="826111"/>
                </a:lnTo>
                <a:lnTo>
                  <a:pt x="3266777" y="857444"/>
                </a:lnTo>
                <a:lnTo>
                  <a:pt x="3313837" y="882174"/>
                </a:lnTo>
                <a:lnTo>
                  <a:pt x="3360167" y="901128"/>
                </a:lnTo>
                <a:lnTo>
                  <a:pt x="3405870" y="915130"/>
                </a:lnTo>
                <a:lnTo>
                  <a:pt x="3451051" y="925006"/>
                </a:lnTo>
                <a:lnTo>
                  <a:pt x="3495814" y="931581"/>
                </a:lnTo>
                <a:lnTo>
                  <a:pt x="3540265" y="935680"/>
                </a:lnTo>
                <a:lnTo>
                  <a:pt x="3584506" y="938128"/>
                </a:lnTo>
                <a:lnTo>
                  <a:pt x="3628643" y="939752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358633" y="3816832"/>
            <a:ext cx="1471930" cy="314325"/>
          </a:xfrm>
          <a:custGeom>
            <a:avLst/>
            <a:gdLst/>
            <a:ahLst/>
            <a:cxnLst/>
            <a:rect l="l" t="t" r="r" b="b"/>
            <a:pathLst>
              <a:path w="1471929" h="314325">
                <a:moveTo>
                  <a:pt x="738832" y="0"/>
                </a:moveTo>
                <a:lnTo>
                  <a:pt x="676167" y="1046"/>
                </a:lnTo>
                <a:lnTo>
                  <a:pt x="614759" y="4469"/>
                </a:lnTo>
                <a:lnTo>
                  <a:pt x="554849" y="10178"/>
                </a:lnTo>
                <a:lnTo>
                  <a:pt x="496679" y="18080"/>
                </a:lnTo>
                <a:lnTo>
                  <a:pt x="440490" y="28083"/>
                </a:lnTo>
                <a:lnTo>
                  <a:pt x="386522" y="40096"/>
                </a:lnTo>
                <a:lnTo>
                  <a:pt x="335017" y="54028"/>
                </a:lnTo>
                <a:lnTo>
                  <a:pt x="286216" y="69785"/>
                </a:lnTo>
                <a:lnTo>
                  <a:pt x="240361" y="87277"/>
                </a:lnTo>
                <a:lnTo>
                  <a:pt x="197692" y="106412"/>
                </a:lnTo>
                <a:lnTo>
                  <a:pt x="158451" y="127098"/>
                </a:lnTo>
                <a:lnTo>
                  <a:pt x="122879" y="149243"/>
                </a:lnTo>
                <a:lnTo>
                  <a:pt x="91217" y="172756"/>
                </a:lnTo>
                <a:lnTo>
                  <a:pt x="40588" y="223516"/>
                </a:lnTo>
                <a:lnTo>
                  <a:pt x="8493" y="278645"/>
                </a:lnTo>
                <a:lnTo>
                  <a:pt x="0" y="307619"/>
                </a:lnTo>
                <a:lnTo>
                  <a:pt x="1471802" y="313715"/>
                </a:lnTo>
                <a:lnTo>
                  <a:pt x="1452115" y="256952"/>
                </a:lnTo>
                <a:lnTo>
                  <a:pt x="1412870" y="203751"/>
                </a:lnTo>
                <a:lnTo>
                  <a:pt x="1355827" y="154933"/>
                </a:lnTo>
                <a:lnTo>
                  <a:pt x="1321181" y="132424"/>
                </a:lnTo>
                <a:lnTo>
                  <a:pt x="1282744" y="111318"/>
                </a:lnTo>
                <a:lnTo>
                  <a:pt x="1240737" y="91717"/>
                </a:lnTo>
                <a:lnTo>
                  <a:pt x="1195379" y="73725"/>
                </a:lnTo>
                <a:lnTo>
                  <a:pt x="1146890" y="57444"/>
                </a:lnTo>
                <a:lnTo>
                  <a:pt x="1095490" y="42976"/>
                </a:lnTo>
                <a:lnTo>
                  <a:pt x="1041398" y="30423"/>
                </a:lnTo>
                <a:lnTo>
                  <a:pt x="984835" y="19889"/>
                </a:lnTo>
                <a:lnTo>
                  <a:pt x="926019" y="11476"/>
                </a:lnTo>
                <a:lnTo>
                  <a:pt x="865172" y="5286"/>
                </a:lnTo>
                <a:lnTo>
                  <a:pt x="802513" y="1422"/>
                </a:lnTo>
                <a:lnTo>
                  <a:pt x="738832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358633" y="3816832"/>
            <a:ext cx="1471930" cy="314325"/>
          </a:xfrm>
          <a:custGeom>
            <a:avLst/>
            <a:gdLst/>
            <a:ahLst/>
            <a:cxnLst/>
            <a:rect l="l" t="t" r="r" b="b"/>
            <a:pathLst>
              <a:path w="1471929" h="314325">
                <a:moveTo>
                  <a:pt x="0" y="307619"/>
                </a:moveTo>
                <a:lnTo>
                  <a:pt x="22103" y="250580"/>
                </a:lnTo>
                <a:lnTo>
                  <a:pt x="63706" y="197544"/>
                </a:lnTo>
                <a:lnTo>
                  <a:pt x="122879" y="149243"/>
                </a:lnTo>
                <a:lnTo>
                  <a:pt x="158451" y="127098"/>
                </a:lnTo>
                <a:lnTo>
                  <a:pt x="197692" y="106412"/>
                </a:lnTo>
                <a:lnTo>
                  <a:pt x="240361" y="87277"/>
                </a:lnTo>
                <a:lnTo>
                  <a:pt x="286216" y="69785"/>
                </a:lnTo>
                <a:lnTo>
                  <a:pt x="335017" y="54028"/>
                </a:lnTo>
                <a:lnTo>
                  <a:pt x="386522" y="40096"/>
                </a:lnTo>
                <a:lnTo>
                  <a:pt x="440490" y="28083"/>
                </a:lnTo>
                <a:lnTo>
                  <a:pt x="496679" y="18080"/>
                </a:lnTo>
                <a:lnTo>
                  <a:pt x="554849" y="10178"/>
                </a:lnTo>
                <a:lnTo>
                  <a:pt x="614759" y="4469"/>
                </a:lnTo>
                <a:lnTo>
                  <a:pt x="676167" y="1046"/>
                </a:lnTo>
                <a:lnTo>
                  <a:pt x="738832" y="0"/>
                </a:lnTo>
                <a:lnTo>
                  <a:pt x="802513" y="1422"/>
                </a:lnTo>
                <a:lnTo>
                  <a:pt x="865172" y="5286"/>
                </a:lnTo>
                <a:lnTo>
                  <a:pt x="926019" y="11476"/>
                </a:lnTo>
                <a:lnTo>
                  <a:pt x="984835" y="19889"/>
                </a:lnTo>
                <a:lnTo>
                  <a:pt x="1041398" y="30423"/>
                </a:lnTo>
                <a:lnTo>
                  <a:pt x="1095490" y="42976"/>
                </a:lnTo>
                <a:lnTo>
                  <a:pt x="1146890" y="57444"/>
                </a:lnTo>
                <a:lnTo>
                  <a:pt x="1195379" y="73725"/>
                </a:lnTo>
                <a:lnTo>
                  <a:pt x="1240737" y="91717"/>
                </a:lnTo>
                <a:lnTo>
                  <a:pt x="1282744" y="111318"/>
                </a:lnTo>
                <a:lnTo>
                  <a:pt x="1321181" y="132424"/>
                </a:lnTo>
                <a:lnTo>
                  <a:pt x="1355827" y="154933"/>
                </a:lnTo>
                <a:lnTo>
                  <a:pt x="1386464" y="178743"/>
                </a:lnTo>
                <a:lnTo>
                  <a:pt x="1434827" y="229855"/>
                </a:lnTo>
                <a:lnTo>
                  <a:pt x="1464513" y="284939"/>
                </a:lnTo>
                <a:lnTo>
                  <a:pt x="1471802" y="313715"/>
                </a:lnTo>
                <a:lnTo>
                  <a:pt x="0" y="307619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672451" y="4298441"/>
            <a:ext cx="85979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381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ＭＳ Ｐゴシック"/>
                <a:cs typeface="ＭＳ Ｐゴシック"/>
              </a:rPr>
              <a:t>ミドル</a:t>
            </a:r>
            <a:endParaRPr sz="1600">
              <a:latin typeface="ＭＳ Ｐゴシック"/>
              <a:cs typeface="ＭＳ Ｐゴシック"/>
            </a:endParaRPr>
          </a:p>
          <a:p>
            <a:pPr algn="ctr" marR="5080">
              <a:lnSpc>
                <a:spcPct val="100000"/>
              </a:lnSpc>
            </a:pPr>
            <a:r>
              <a:rPr dirty="0" sz="1600" spc="-5">
                <a:latin typeface="ＭＳ Ｐゴシック"/>
                <a:cs typeface="ＭＳ Ｐゴシック"/>
              </a:rPr>
              <a:t>（ＬＮＧ等）</a:t>
            </a:r>
            <a:endParaRPr sz="1600">
              <a:latin typeface="ＭＳ Ｐゴシック"/>
              <a:cs typeface="ＭＳ Ｐゴシック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17590" y="3606495"/>
            <a:ext cx="122936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メイリオ"/>
                <a:cs typeface="メイリオ"/>
              </a:rPr>
              <a:t>ベースロード</a:t>
            </a:r>
            <a:endParaRPr sz="1600">
              <a:latin typeface="メイリオ"/>
              <a:cs typeface="メイリオ"/>
            </a:endParaRPr>
          </a:p>
          <a:p>
            <a:pPr algn="ctr" marR="5080">
              <a:lnSpc>
                <a:spcPct val="100000"/>
              </a:lnSpc>
              <a:spcBef>
                <a:spcPts val="5"/>
              </a:spcBef>
            </a:pPr>
            <a:r>
              <a:rPr dirty="0" sz="1600" spc="-5">
                <a:latin typeface="メイリオ"/>
                <a:cs typeface="メイリオ"/>
              </a:rPr>
              <a:t>（石炭等）</a:t>
            </a:r>
            <a:endParaRPr sz="1600">
              <a:latin typeface="メイリオ"/>
              <a:cs typeface="メイリオ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947409" y="5054346"/>
            <a:ext cx="3631691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47409" y="5054346"/>
            <a:ext cx="3632200" cy="234950"/>
          </a:xfrm>
          <a:custGeom>
            <a:avLst/>
            <a:gdLst/>
            <a:ahLst/>
            <a:cxnLst/>
            <a:rect l="l" t="t" r="r" b="b"/>
            <a:pathLst>
              <a:path w="3632200" h="234950">
                <a:moveTo>
                  <a:pt x="0" y="234695"/>
                </a:moveTo>
                <a:lnTo>
                  <a:pt x="3631691" y="234695"/>
                </a:lnTo>
                <a:lnTo>
                  <a:pt x="3631691" y="0"/>
                </a:lnTo>
                <a:lnTo>
                  <a:pt x="0" y="0"/>
                </a:lnTo>
                <a:lnTo>
                  <a:pt x="0" y="234695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87902" y="5662421"/>
            <a:ext cx="2554605" cy="791210"/>
          </a:xfrm>
          <a:custGeom>
            <a:avLst/>
            <a:gdLst/>
            <a:ahLst/>
            <a:cxnLst/>
            <a:rect l="l" t="t" r="r" b="b"/>
            <a:pathLst>
              <a:path w="2554604" h="791210">
                <a:moveTo>
                  <a:pt x="2422398" y="0"/>
                </a:moveTo>
                <a:lnTo>
                  <a:pt x="131825" y="0"/>
                </a:lnTo>
                <a:lnTo>
                  <a:pt x="90172" y="6720"/>
                </a:lnTo>
                <a:lnTo>
                  <a:pt x="53986" y="25433"/>
                </a:lnTo>
                <a:lnTo>
                  <a:pt x="25444" y="53969"/>
                </a:lnTo>
                <a:lnTo>
                  <a:pt x="6723" y="90157"/>
                </a:lnTo>
                <a:lnTo>
                  <a:pt x="0" y="131825"/>
                </a:lnTo>
                <a:lnTo>
                  <a:pt x="0" y="659129"/>
                </a:lnTo>
                <a:lnTo>
                  <a:pt x="6723" y="700798"/>
                </a:lnTo>
                <a:lnTo>
                  <a:pt x="25444" y="736986"/>
                </a:lnTo>
                <a:lnTo>
                  <a:pt x="53986" y="765522"/>
                </a:lnTo>
                <a:lnTo>
                  <a:pt x="90172" y="784235"/>
                </a:lnTo>
                <a:lnTo>
                  <a:pt x="131825" y="790955"/>
                </a:lnTo>
                <a:lnTo>
                  <a:pt x="2422398" y="790955"/>
                </a:lnTo>
                <a:lnTo>
                  <a:pt x="2464051" y="784235"/>
                </a:lnTo>
                <a:lnTo>
                  <a:pt x="2500237" y="765522"/>
                </a:lnTo>
                <a:lnTo>
                  <a:pt x="2528779" y="736986"/>
                </a:lnTo>
                <a:lnTo>
                  <a:pt x="2547500" y="700798"/>
                </a:lnTo>
                <a:lnTo>
                  <a:pt x="2554224" y="659129"/>
                </a:lnTo>
                <a:lnTo>
                  <a:pt x="2554224" y="131825"/>
                </a:lnTo>
                <a:lnTo>
                  <a:pt x="2547500" y="90157"/>
                </a:lnTo>
                <a:lnTo>
                  <a:pt x="2528779" y="53969"/>
                </a:lnTo>
                <a:lnTo>
                  <a:pt x="2500237" y="25433"/>
                </a:lnTo>
                <a:lnTo>
                  <a:pt x="2464051" y="6720"/>
                </a:lnTo>
                <a:lnTo>
                  <a:pt x="2422398" y="0"/>
                </a:lnTo>
                <a:close/>
              </a:path>
            </a:pathLst>
          </a:custGeom>
          <a:solidFill>
            <a:srgbClr val="FF5A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87902" y="5662421"/>
            <a:ext cx="2554605" cy="791210"/>
          </a:xfrm>
          <a:custGeom>
            <a:avLst/>
            <a:gdLst/>
            <a:ahLst/>
            <a:cxnLst/>
            <a:rect l="l" t="t" r="r" b="b"/>
            <a:pathLst>
              <a:path w="2554604" h="791210">
                <a:moveTo>
                  <a:pt x="0" y="131825"/>
                </a:moveTo>
                <a:lnTo>
                  <a:pt x="6723" y="90157"/>
                </a:lnTo>
                <a:lnTo>
                  <a:pt x="25444" y="53969"/>
                </a:lnTo>
                <a:lnTo>
                  <a:pt x="53986" y="25433"/>
                </a:lnTo>
                <a:lnTo>
                  <a:pt x="90172" y="6720"/>
                </a:lnTo>
                <a:lnTo>
                  <a:pt x="131825" y="0"/>
                </a:lnTo>
                <a:lnTo>
                  <a:pt x="2422398" y="0"/>
                </a:lnTo>
                <a:lnTo>
                  <a:pt x="2464051" y="6720"/>
                </a:lnTo>
                <a:lnTo>
                  <a:pt x="2500237" y="25433"/>
                </a:lnTo>
                <a:lnTo>
                  <a:pt x="2528779" y="53969"/>
                </a:lnTo>
                <a:lnTo>
                  <a:pt x="2547500" y="90157"/>
                </a:lnTo>
                <a:lnTo>
                  <a:pt x="2554224" y="131825"/>
                </a:lnTo>
                <a:lnTo>
                  <a:pt x="2554224" y="659129"/>
                </a:lnTo>
                <a:lnTo>
                  <a:pt x="2547500" y="700798"/>
                </a:lnTo>
                <a:lnTo>
                  <a:pt x="2528779" y="736986"/>
                </a:lnTo>
                <a:lnTo>
                  <a:pt x="2500237" y="765522"/>
                </a:lnTo>
                <a:lnTo>
                  <a:pt x="2464051" y="784235"/>
                </a:lnTo>
                <a:lnTo>
                  <a:pt x="2422398" y="790955"/>
                </a:lnTo>
                <a:lnTo>
                  <a:pt x="131825" y="790955"/>
                </a:lnTo>
                <a:lnTo>
                  <a:pt x="90172" y="784235"/>
                </a:lnTo>
                <a:lnTo>
                  <a:pt x="53986" y="765522"/>
                </a:lnTo>
                <a:lnTo>
                  <a:pt x="25444" y="736986"/>
                </a:lnTo>
                <a:lnTo>
                  <a:pt x="6723" y="700798"/>
                </a:lnTo>
                <a:lnTo>
                  <a:pt x="0" y="659129"/>
                </a:lnTo>
                <a:lnTo>
                  <a:pt x="0" y="131825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977132" y="5767222"/>
            <a:ext cx="217106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ＭＳ Ｐゴシック"/>
                <a:cs typeface="ＭＳ Ｐゴシック"/>
              </a:rPr>
              <a:t>ベ</a:t>
            </a:r>
            <a:r>
              <a:rPr dirty="0" sz="1800" spc="-10" b="1">
                <a:latin typeface="ＭＳ Ｐゴシック"/>
                <a:cs typeface="ＭＳ Ｐゴシック"/>
              </a:rPr>
              <a:t>ースロード</a:t>
            </a:r>
            <a:r>
              <a:rPr dirty="0" sz="1800" spc="-5" b="1">
                <a:latin typeface="ＭＳ Ｐゴシック"/>
                <a:cs typeface="ＭＳ Ｐゴシック"/>
              </a:rPr>
              <a:t>電源市</a:t>
            </a:r>
            <a:r>
              <a:rPr dirty="0" sz="1800" spc="-10" b="1">
                <a:latin typeface="ＭＳ Ｐゴシック"/>
                <a:cs typeface="ＭＳ Ｐゴシック"/>
              </a:rPr>
              <a:t>場</a:t>
            </a:r>
            <a:endParaRPr sz="1800">
              <a:latin typeface="ＭＳ Ｐゴシック"/>
              <a:cs typeface="ＭＳ Ｐゴシック"/>
            </a:endParaRPr>
          </a:p>
          <a:p>
            <a:pPr algn="ctr" marL="3175">
              <a:lnSpc>
                <a:spcPct val="100000"/>
              </a:lnSpc>
            </a:pPr>
            <a:r>
              <a:rPr dirty="0" sz="1800" b="1">
                <a:latin typeface="ＭＳ Ｐゴシック"/>
                <a:cs typeface="ＭＳ Ｐゴシック"/>
              </a:rPr>
              <a:t>（</a:t>
            </a:r>
            <a:r>
              <a:rPr dirty="0" sz="1800" spc="-5" b="1">
                <a:latin typeface="ＭＳ Ｐゴシック"/>
                <a:cs typeface="ＭＳ Ｐゴシック"/>
              </a:rPr>
              <a:t>新設</a:t>
            </a:r>
            <a:r>
              <a:rPr dirty="0" sz="1800" b="1">
                <a:latin typeface="ＭＳ Ｐゴシック"/>
                <a:cs typeface="ＭＳ Ｐゴシック"/>
              </a:rPr>
              <a:t>）</a:t>
            </a:r>
            <a:endParaRPr sz="1800">
              <a:latin typeface="ＭＳ Ｐゴシック"/>
              <a:cs typeface="ＭＳ Ｐゴシック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50948" y="5319521"/>
            <a:ext cx="1537335" cy="799465"/>
          </a:xfrm>
          <a:custGeom>
            <a:avLst/>
            <a:gdLst/>
            <a:ahLst/>
            <a:cxnLst/>
            <a:rect l="l" t="t" r="r" b="b"/>
            <a:pathLst>
              <a:path w="1537335" h="799464">
                <a:moveTo>
                  <a:pt x="1485896" y="738784"/>
                </a:moveTo>
                <a:lnTo>
                  <a:pt x="1421129" y="776541"/>
                </a:lnTo>
                <a:lnTo>
                  <a:pt x="1419098" y="784466"/>
                </a:lnTo>
                <a:lnTo>
                  <a:pt x="1422653" y="790651"/>
                </a:lnTo>
                <a:lnTo>
                  <a:pt x="1426337" y="796836"/>
                </a:lnTo>
                <a:lnTo>
                  <a:pt x="1434211" y="798918"/>
                </a:lnTo>
                <a:lnTo>
                  <a:pt x="1515128" y="751738"/>
                </a:lnTo>
                <a:lnTo>
                  <a:pt x="1511553" y="751738"/>
                </a:lnTo>
                <a:lnTo>
                  <a:pt x="1511553" y="749973"/>
                </a:lnTo>
                <a:lnTo>
                  <a:pt x="1505077" y="749973"/>
                </a:lnTo>
                <a:lnTo>
                  <a:pt x="1485896" y="738784"/>
                </a:lnTo>
                <a:close/>
              </a:path>
              <a:path w="1537335" h="799464">
                <a:moveTo>
                  <a:pt x="25907" y="0"/>
                </a:moveTo>
                <a:lnTo>
                  <a:pt x="0" y="0"/>
                </a:lnTo>
                <a:lnTo>
                  <a:pt x="0" y="745934"/>
                </a:lnTo>
                <a:lnTo>
                  <a:pt x="5841" y="751738"/>
                </a:lnTo>
                <a:lnTo>
                  <a:pt x="1463689" y="751738"/>
                </a:lnTo>
                <a:lnTo>
                  <a:pt x="1485896" y="738784"/>
                </a:lnTo>
                <a:lnTo>
                  <a:pt x="25907" y="738784"/>
                </a:lnTo>
                <a:lnTo>
                  <a:pt x="12953" y="725830"/>
                </a:lnTo>
                <a:lnTo>
                  <a:pt x="25907" y="725830"/>
                </a:lnTo>
                <a:lnTo>
                  <a:pt x="25907" y="0"/>
                </a:lnTo>
                <a:close/>
              </a:path>
              <a:path w="1537335" h="799464">
                <a:moveTo>
                  <a:pt x="1515128" y="725830"/>
                </a:moveTo>
                <a:lnTo>
                  <a:pt x="1511553" y="725830"/>
                </a:lnTo>
                <a:lnTo>
                  <a:pt x="1511553" y="751738"/>
                </a:lnTo>
                <a:lnTo>
                  <a:pt x="1515128" y="751738"/>
                </a:lnTo>
                <a:lnTo>
                  <a:pt x="1537335" y="738784"/>
                </a:lnTo>
                <a:lnTo>
                  <a:pt x="1515128" y="725830"/>
                </a:lnTo>
                <a:close/>
              </a:path>
              <a:path w="1537335" h="799464">
                <a:moveTo>
                  <a:pt x="1505077" y="727595"/>
                </a:moveTo>
                <a:lnTo>
                  <a:pt x="1485896" y="738784"/>
                </a:lnTo>
                <a:lnTo>
                  <a:pt x="1505077" y="749973"/>
                </a:lnTo>
                <a:lnTo>
                  <a:pt x="1505077" y="727595"/>
                </a:lnTo>
                <a:close/>
              </a:path>
              <a:path w="1537335" h="799464">
                <a:moveTo>
                  <a:pt x="1511553" y="727595"/>
                </a:moveTo>
                <a:lnTo>
                  <a:pt x="1505077" y="727595"/>
                </a:lnTo>
                <a:lnTo>
                  <a:pt x="1505077" y="749973"/>
                </a:lnTo>
                <a:lnTo>
                  <a:pt x="1511553" y="749973"/>
                </a:lnTo>
                <a:lnTo>
                  <a:pt x="1511553" y="727595"/>
                </a:lnTo>
                <a:close/>
              </a:path>
              <a:path w="1537335" h="799464">
                <a:moveTo>
                  <a:pt x="25907" y="725830"/>
                </a:moveTo>
                <a:lnTo>
                  <a:pt x="12953" y="725830"/>
                </a:lnTo>
                <a:lnTo>
                  <a:pt x="25907" y="738784"/>
                </a:lnTo>
                <a:lnTo>
                  <a:pt x="25907" y="725830"/>
                </a:lnTo>
                <a:close/>
              </a:path>
              <a:path w="1537335" h="799464">
                <a:moveTo>
                  <a:pt x="1463689" y="725830"/>
                </a:moveTo>
                <a:lnTo>
                  <a:pt x="25907" y="725830"/>
                </a:lnTo>
                <a:lnTo>
                  <a:pt x="25907" y="738784"/>
                </a:lnTo>
                <a:lnTo>
                  <a:pt x="1485896" y="738784"/>
                </a:lnTo>
                <a:lnTo>
                  <a:pt x="1463689" y="725830"/>
                </a:lnTo>
                <a:close/>
              </a:path>
              <a:path w="1537335" h="799464">
                <a:moveTo>
                  <a:pt x="1434211" y="678649"/>
                </a:moveTo>
                <a:lnTo>
                  <a:pt x="1426337" y="680732"/>
                </a:lnTo>
                <a:lnTo>
                  <a:pt x="1422653" y="686917"/>
                </a:lnTo>
                <a:lnTo>
                  <a:pt x="1419098" y="693102"/>
                </a:lnTo>
                <a:lnTo>
                  <a:pt x="1421129" y="701027"/>
                </a:lnTo>
                <a:lnTo>
                  <a:pt x="1485896" y="738784"/>
                </a:lnTo>
                <a:lnTo>
                  <a:pt x="1505077" y="727595"/>
                </a:lnTo>
                <a:lnTo>
                  <a:pt x="1511553" y="727595"/>
                </a:lnTo>
                <a:lnTo>
                  <a:pt x="1511553" y="725830"/>
                </a:lnTo>
                <a:lnTo>
                  <a:pt x="1515128" y="725830"/>
                </a:lnTo>
                <a:lnTo>
                  <a:pt x="1434211" y="678649"/>
                </a:lnTo>
                <a:close/>
              </a:path>
            </a:pathLst>
          </a:custGeom>
          <a:solidFill>
            <a:srgbClr val="FF5A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342126" y="5186934"/>
            <a:ext cx="1575435" cy="883919"/>
          </a:xfrm>
          <a:custGeom>
            <a:avLst/>
            <a:gdLst/>
            <a:ahLst/>
            <a:cxnLst/>
            <a:rect l="l" t="t" r="r" b="b"/>
            <a:pathLst>
              <a:path w="1575434" h="883920">
                <a:moveTo>
                  <a:pt x="1502282" y="857821"/>
                </a:moveTo>
                <a:lnTo>
                  <a:pt x="0" y="857821"/>
                </a:lnTo>
                <a:lnTo>
                  <a:pt x="0" y="883729"/>
                </a:lnTo>
                <a:lnTo>
                  <a:pt x="1522349" y="883729"/>
                </a:lnTo>
                <a:lnTo>
                  <a:pt x="1528191" y="877925"/>
                </a:lnTo>
                <a:lnTo>
                  <a:pt x="1528191" y="870775"/>
                </a:lnTo>
                <a:lnTo>
                  <a:pt x="1502282" y="870775"/>
                </a:lnTo>
                <a:lnTo>
                  <a:pt x="1502282" y="857821"/>
                </a:lnTo>
                <a:close/>
              </a:path>
              <a:path w="1575434" h="883920">
                <a:moveTo>
                  <a:pt x="1515236" y="51289"/>
                </a:moveTo>
                <a:lnTo>
                  <a:pt x="1502282" y="73496"/>
                </a:lnTo>
                <a:lnTo>
                  <a:pt x="1502282" y="870775"/>
                </a:lnTo>
                <a:lnTo>
                  <a:pt x="1515237" y="857821"/>
                </a:lnTo>
                <a:lnTo>
                  <a:pt x="1528191" y="857821"/>
                </a:lnTo>
                <a:lnTo>
                  <a:pt x="1528191" y="73496"/>
                </a:lnTo>
                <a:lnTo>
                  <a:pt x="1515236" y="51289"/>
                </a:lnTo>
                <a:close/>
              </a:path>
              <a:path w="1575434" h="883920">
                <a:moveTo>
                  <a:pt x="1528191" y="857821"/>
                </a:moveTo>
                <a:lnTo>
                  <a:pt x="1515237" y="857821"/>
                </a:lnTo>
                <a:lnTo>
                  <a:pt x="1502282" y="870775"/>
                </a:lnTo>
                <a:lnTo>
                  <a:pt x="1528191" y="870775"/>
                </a:lnTo>
                <a:lnTo>
                  <a:pt x="1528191" y="857821"/>
                </a:lnTo>
                <a:close/>
              </a:path>
              <a:path w="1575434" h="883920">
                <a:moveTo>
                  <a:pt x="1515237" y="0"/>
                </a:moveTo>
                <a:lnTo>
                  <a:pt x="1458722" y="96901"/>
                </a:lnTo>
                <a:lnTo>
                  <a:pt x="1455039" y="102997"/>
                </a:lnTo>
                <a:lnTo>
                  <a:pt x="1457198" y="110998"/>
                </a:lnTo>
                <a:lnTo>
                  <a:pt x="1463294" y="114554"/>
                </a:lnTo>
                <a:lnTo>
                  <a:pt x="1469517" y="118110"/>
                </a:lnTo>
                <a:lnTo>
                  <a:pt x="1477391" y="116078"/>
                </a:lnTo>
                <a:lnTo>
                  <a:pt x="1481074" y="109855"/>
                </a:lnTo>
                <a:lnTo>
                  <a:pt x="1502282" y="73496"/>
                </a:lnTo>
                <a:lnTo>
                  <a:pt x="1502282" y="25654"/>
                </a:lnTo>
                <a:lnTo>
                  <a:pt x="1530199" y="25654"/>
                </a:lnTo>
                <a:lnTo>
                  <a:pt x="1515237" y="0"/>
                </a:lnTo>
                <a:close/>
              </a:path>
              <a:path w="1575434" h="883920">
                <a:moveTo>
                  <a:pt x="1530199" y="25654"/>
                </a:moveTo>
                <a:lnTo>
                  <a:pt x="1528191" y="25654"/>
                </a:lnTo>
                <a:lnTo>
                  <a:pt x="1528191" y="73496"/>
                </a:lnTo>
                <a:lnTo>
                  <a:pt x="1549400" y="109855"/>
                </a:lnTo>
                <a:lnTo>
                  <a:pt x="1552955" y="116078"/>
                </a:lnTo>
                <a:lnTo>
                  <a:pt x="1560829" y="118110"/>
                </a:lnTo>
                <a:lnTo>
                  <a:pt x="1573276" y="110998"/>
                </a:lnTo>
                <a:lnTo>
                  <a:pt x="1575307" y="102997"/>
                </a:lnTo>
                <a:lnTo>
                  <a:pt x="1530199" y="25654"/>
                </a:lnTo>
                <a:close/>
              </a:path>
              <a:path w="1575434" h="883920">
                <a:moveTo>
                  <a:pt x="1528191" y="25654"/>
                </a:moveTo>
                <a:lnTo>
                  <a:pt x="1502282" y="25654"/>
                </a:lnTo>
                <a:lnTo>
                  <a:pt x="1502282" y="73496"/>
                </a:lnTo>
                <a:lnTo>
                  <a:pt x="1515237" y="51289"/>
                </a:lnTo>
                <a:lnTo>
                  <a:pt x="1504060" y="32131"/>
                </a:lnTo>
                <a:lnTo>
                  <a:pt x="1528191" y="32131"/>
                </a:lnTo>
                <a:lnTo>
                  <a:pt x="1528191" y="25654"/>
                </a:lnTo>
                <a:close/>
              </a:path>
              <a:path w="1575434" h="883920">
                <a:moveTo>
                  <a:pt x="1528191" y="32131"/>
                </a:moveTo>
                <a:lnTo>
                  <a:pt x="1526413" y="32131"/>
                </a:lnTo>
                <a:lnTo>
                  <a:pt x="1515236" y="51289"/>
                </a:lnTo>
                <a:lnTo>
                  <a:pt x="1528191" y="73496"/>
                </a:lnTo>
                <a:lnTo>
                  <a:pt x="1528191" y="32131"/>
                </a:lnTo>
                <a:close/>
              </a:path>
              <a:path w="1575434" h="883920">
                <a:moveTo>
                  <a:pt x="1526413" y="32131"/>
                </a:moveTo>
                <a:lnTo>
                  <a:pt x="1504060" y="32131"/>
                </a:lnTo>
                <a:lnTo>
                  <a:pt x="1515236" y="51289"/>
                </a:lnTo>
                <a:lnTo>
                  <a:pt x="1526413" y="32131"/>
                </a:lnTo>
                <a:close/>
              </a:path>
            </a:pathLst>
          </a:custGeom>
          <a:solidFill>
            <a:srgbClr val="FF5A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542158" y="6061659"/>
            <a:ext cx="939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メイリオ"/>
                <a:cs typeface="メイリオ"/>
              </a:rPr>
              <a:t>電源供出</a:t>
            </a:r>
            <a:endParaRPr sz="1800">
              <a:latin typeface="メイリオ"/>
              <a:cs typeface="メイリオ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02348" y="6061659"/>
            <a:ext cx="939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メイリオ"/>
                <a:cs typeface="メイリオ"/>
              </a:rPr>
              <a:t>電源調達</a:t>
            </a:r>
            <a:endParaRPr sz="1800">
              <a:latin typeface="メイリオ"/>
              <a:cs typeface="メイリオ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29936" y="4252086"/>
            <a:ext cx="3257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メイリオ"/>
                <a:cs typeface="メイリオ"/>
              </a:rPr>
              <a:t>VS</a:t>
            </a:r>
            <a:endParaRPr sz="1800">
              <a:latin typeface="メイリオ"/>
              <a:cs typeface="メイリオ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34966" y="4909566"/>
            <a:ext cx="116840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メイリオ"/>
                <a:cs typeface="メイリオ"/>
              </a:rPr>
              <a:t>更なる競争</a:t>
            </a:r>
            <a:endParaRPr sz="1800">
              <a:latin typeface="メイリオ"/>
              <a:cs typeface="メイリオ"/>
            </a:endParaRPr>
          </a:p>
          <a:p>
            <a:pPr algn="ctr">
              <a:lnSpc>
                <a:spcPct val="100000"/>
              </a:lnSpc>
            </a:pPr>
            <a:r>
              <a:rPr dirty="0" sz="1800" spc="-5">
                <a:latin typeface="メイリオ"/>
                <a:cs typeface="メイリオ"/>
              </a:rPr>
              <a:t>を促進</a:t>
            </a:r>
            <a:endParaRPr sz="1800">
              <a:latin typeface="メイリオ"/>
              <a:cs typeface="メイリオ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947409" y="5286755"/>
            <a:ext cx="3636645" cy="0"/>
          </a:xfrm>
          <a:custGeom>
            <a:avLst/>
            <a:gdLst/>
            <a:ahLst/>
            <a:cxnLst/>
            <a:rect l="l" t="t" r="r" b="b"/>
            <a:pathLst>
              <a:path w="3636645" h="0">
                <a:moveTo>
                  <a:pt x="0" y="0"/>
                </a:moveTo>
                <a:lnTo>
                  <a:pt x="3636264" y="0"/>
                </a:lnTo>
              </a:path>
            </a:pathLst>
          </a:custGeom>
          <a:ln w="71628">
            <a:solidFill>
              <a:srgbClr val="FF5A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947409" y="5250941"/>
            <a:ext cx="3636645" cy="71755"/>
          </a:xfrm>
          <a:custGeom>
            <a:avLst/>
            <a:gdLst/>
            <a:ahLst/>
            <a:cxnLst/>
            <a:rect l="l" t="t" r="r" b="b"/>
            <a:pathLst>
              <a:path w="3636645" h="71754">
                <a:moveTo>
                  <a:pt x="0" y="71628"/>
                </a:moveTo>
                <a:lnTo>
                  <a:pt x="3636264" y="71628"/>
                </a:lnTo>
                <a:lnTo>
                  <a:pt x="3636264" y="0"/>
                </a:lnTo>
                <a:lnTo>
                  <a:pt x="0" y="0"/>
                </a:lnTo>
                <a:lnTo>
                  <a:pt x="0" y="71628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882766" y="4907985"/>
            <a:ext cx="3860165" cy="720725"/>
          </a:xfrm>
          <a:prstGeom prst="rect">
            <a:avLst/>
          </a:prstGeom>
        </p:spPr>
        <p:txBody>
          <a:bodyPr wrap="square" lIns="0" tIns="120650" rIns="0" bIns="0" rtlCol="0" vert="horz">
            <a:spAutoFit/>
          </a:bodyPr>
          <a:lstStyle/>
          <a:p>
            <a:pPr algn="ctr" marL="18415">
              <a:lnSpc>
                <a:spcPct val="100000"/>
              </a:lnSpc>
              <a:spcBef>
                <a:spcPts val="950"/>
              </a:spcBef>
            </a:pPr>
            <a:r>
              <a:rPr dirty="0" sz="1500">
                <a:latin typeface="メイリオ"/>
                <a:cs typeface="メイリオ"/>
              </a:rPr>
              <a:t>ベースロード不足分（ミドルで代替）</a:t>
            </a:r>
            <a:endParaRPr sz="1500">
              <a:latin typeface="メイリオ"/>
              <a:cs typeface="メイリオ"/>
            </a:endParaRPr>
          </a:p>
          <a:p>
            <a:pPr algn="ctr">
              <a:lnSpc>
                <a:spcPct val="100000"/>
              </a:lnSpc>
              <a:spcBef>
                <a:spcPts val="905"/>
              </a:spcBef>
              <a:tabLst>
                <a:tab pos="335915" algn="l"/>
                <a:tab pos="671830" algn="l"/>
                <a:tab pos="1007110" algn="l"/>
                <a:tab pos="1343025" algn="l"/>
                <a:tab pos="1806575" algn="l"/>
                <a:tab pos="2268855" algn="l"/>
                <a:tab pos="2731135" algn="l"/>
                <a:tab pos="3193415" algn="l"/>
              </a:tabLst>
            </a:pPr>
            <a:r>
              <a:rPr dirty="0" sz="1600" spc="-5">
                <a:latin typeface="メイリオ"/>
                <a:cs typeface="メイリオ"/>
              </a:rPr>
              <a:t>0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3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6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9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12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15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18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21</a:t>
            </a:r>
            <a:r>
              <a:rPr dirty="0" sz="1600" spc="-5">
                <a:latin typeface="メイリオ"/>
                <a:cs typeface="メイリオ"/>
              </a:rPr>
              <a:t>	</a:t>
            </a:r>
            <a:r>
              <a:rPr dirty="0" sz="1600" spc="-5">
                <a:latin typeface="メイリオ"/>
                <a:cs typeface="メイリオ"/>
              </a:rPr>
              <a:t>24</a:t>
            </a:r>
            <a:r>
              <a:rPr dirty="0" sz="1600" spc="40">
                <a:latin typeface="メイリオ"/>
                <a:cs typeface="メイリオ"/>
              </a:rPr>
              <a:t>(</a:t>
            </a:r>
            <a:r>
              <a:rPr dirty="0" sz="1600" spc="-5">
                <a:latin typeface="メイリオ"/>
                <a:cs typeface="メイリオ"/>
              </a:rPr>
              <a:t>時)</a:t>
            </a:r>
            <a:endParaRPr sz="1600">
              <a:latin typeface="メイリオ"/>
              <a:cs typeface="メイリオ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077711" y="4081907"/>
            <a:ext cx="353060" cy="1204595"/>
          </a:xfrm>
          <a:custGeom>
            <a:avLst/>
            <a:gdLst/>
            <a:ahLst/>
            <a:cxnLst/>
            <a:rect l="l" t="t" r="r" b="b"/>
            <a:pathLst>
              <a:path w="353060" h="1204595">
                <a:moveTo>
                  <a:pt x="17779" y="1078738"/>
                </a:moveTo>
                <a:lnTo>
                  <a:pt x="10922" y="1080770"/>
                </a:lnTo>
                <a:lnTo>
                  <a:pt x="4063" y="1082675"/>
                </a:lnTo>
                <a:lnTo>
                  <a:pt x="0" y="1089914"/>
                </a:lnTo>
                <a:lnTo>
                  <a:pt x="2032" y="1096772"/>
                </a:lnTo>
                <a:lnTo>
                  <a:pt x="32765" y="1204595"/>
                </a:lnTo>
                <a:lnTo>
                  <a:pt x="54080" y="1183005"/>
                </a:lnTo>
                <a:lnTo>
                  <a:pt x="51688" y="1183005"/>
                </a:lnTo>
                <a:lnTo>
                  <a:pt x="26542" y="1176528"/>
                </a:lnTo>
                <a:lnTo>
                  <a:pt x="38434" y="1130065"/>
                </a:lnTo>
                <a:lnTo>
                  <a:pt x="26924" y="1089660"/>
                </a:lnTo>
                <a:lnTo>
                  <a:pt x="25018" y="1082802"/>
                </a:lnTo>
                <a:lnTo>
                  <a:pt x="17779" y="1078738"/>
                </a:lnTo>
                <a:close/>
              </a:path>
              <a:path w="353060" h="1204595">
                <a:moveTo>
                  <a:pt x="38434" y="1130065"/>
                </a:moveTo>
                <a:lnTo>
                  <a:pt x="26542" y="1176528"/>
                </a:lnTo>
                <a:lnTo>
                  <a:pt x="51688" y="1183005"/>
                </a:lnTo>
                <a:lnTo>
                  <a:pt x="53444" y="1176147"/>
                </a:lnTo>
                <a:lnTo>
                  <a:pt x="51562" y="1176147"/>
                </a:lnTo>
                <a:lnTo>
                  <a:pt x="29845" y="1170686"/>
                </a:lnTo>
                <a:lnTo>
                  <a:pt x="45487" y="1154823"/>
                </a:lnTo>
                <a:lnTo>
                  <a:pt x="38434" y="1130065"/>
                </a:lnTo>
                <a:close/>
              </a:path>
              <a:path w="353060" h="1204595">
                <a:moveTo>
                  <a:pt x="106299" y="1101471"/>
                </a:moveTo>
                <a:lnTo>
                  <a:pt x="98171" y="1101471"/>
                </a:lnTo>
                <a:lnTo>
                  <a:pt x="93090" y="1106551"/>
                </a:lnTo>
                <a:lnTo>
                  <a:pt x="63601" y="1136454"/>
                </a:lnTo>
                <a:lnTo>
                  <a:pt x="51688" y="1183005"/>
                </a:lnTo>
                <a:lnTo>
                  <a:pt x="54080" y="1183005"/>
                </a:lnTo>
                <a:lnTo>
                  <a:pt x="111505" y="1124839"/>
                </a:lnTo>
                <a:lnTo>
                  <a:pt x="116586" y="1119632"/>
                </a:lnTo>
                <a:lnTo>
                  <a:pt x="116459" y="1111504"/>
                </a:lnTo>
                <a:lnTo>
                  <a:pt x="111378" y="1106424"/>
                </a:lnTo>
                <a:lnTo>
                  <a:pt x="106299" y="1101471"/>
                </a:lnTo>
                <a:close/>
              </a:path>
              <a:path w="353060" h="1204595">
                <a:moveTo>
                  <a:pt x="45487" y="1154823"/>
                </a:moveTo>
                <a:lnTo>
                  <a:pt x="29845" y="1170686"/>
                </a:lnTo>
                <a:lnTo>
                  <a:pt x="51562" y="1176147"/>
                </a:lnTo>
                <a:lnTo>
                  <a:pt x="45487" y="1154823"/>
                </a:lnTo>
                <a:close/>
              </a:path>
              <a:path w="353060" h="1204595">
                <a:moveTo>
                  <a:pt x="63601" y="1136454"/>
                </a:moveTo>
                <a:lnTo>
                  <a:pt x="45487" y="1154823"/>
                </a:lnTo>
                <a:lnTo>
                  <a:pt x="51562" y="1176147"/>
                </a:lnTo>
                <a:lnTo>
                  <a:pt x="53444" y="1176147"/>
                </a:lnTo>
                <a:lnTo>
                  <a:pt x="63601" y="1136454"/>
                </a:lnTo>
                <a:close/>
              </a:path>
              <a:path w="353060" h="1204595">
                <a:moveTo>
                  <a:pt x="327660" y="0"/>
                </a:moveTo>
                <a:lnTo>
                  <a:pt x="38434" y="1130065"/>
                </a:lnTo>
                <a:lnTo>
                  <a:pt x="45487" y="1154823"/>
                </a:lnTo>
                <a:lnTo>
                  <a:pt x="63601" y="1136454"/>
                </a:lnTo>
                <a:lnTo>
                  <a:pt x="352805" y="6350"/>
                </a:lnTo>
                <a:lnTo>
                  <a:pt x="3276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69849" y="2777362"/>
            <a:ext cx="8928100" cy="75946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589915">
              <a:lnSpc>
                <a:spcPct val="100000"/>
              </a:lnSpc>
              <a:spcBef>
                <a:spcPts val="830"/>
              </a:spcBef>
            </a:pPr>
            <a:r>
              <a:rPr dirty="0" sz="1800">
                <a:latin typeface="Meiryo UI"/>
                <a:cs typeface="Meiryo UI"/>
              </a:rPr>
              <a:t>旧一般電気事業者と新規参入者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供給力構成</a:t>
            </a:r>
            <a:r>
              <a:rPr dirty="0" sz="1800" spc="-5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違い</a:t>
            </a:r>
            <a:r>
              <a:rPr dirty="0" sz="1800" spc="-10">
                <a:latin typeface="Meiryo UI"/>
                <a:cs typeface="Meiryo UI"/>
              </a:rPr>
              <a:t>と</a:t>
            </a:r>
            <a:r>
              <a:rPr dirty="0" sz="1800">
                <a:latin typeface="Meiryo UI"/>
                <a:cs typeface="Meiryo UI"/>
              </a:rPr>
              <a:t>ベ</a:t>
            </a:r>
            <a:r>
              <a:rPr dirty="0" sz="1800" spc="-5">
                <a:latin typeface="Meiryo UI"/>
                <a:cs typeface="Meiryo UI"/>
              </a:rPr>
              <a:t>ースロード電源市場</a:t>
            </a:r>
            <a:r>
              <a:rPr dirty="0" sz="1800" spc="5">
                <a:latin typeface="Meiryo UI"/>
                <a:cs typeface="Meiryo UI"/>
              </a:rPr>
              <a:t>（</a:t>
            </a:r>
            <a:r>
              <a:rPr dirty="0" sz="1800">
                <a:latin typeface="Meiryo UI"/>
                <a:cs typeface="Meiryo UI"/>
              </a:rPr>
              <a:t>イメ</a:t>
            </a:r>
            <a:r>
              <a:rPr dirty="0" sz="1800" spc="-5">
                <a:latin typeface="Meiryo UI"/>
                <a:cs typeface="Meiryo UI"/>
              </a:rPr>
              <a:t>ージ）</a:t>
            </a:r>
            <a:endParaRPr sz="18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5533390" algn="l"/>
              </a:tabLst>
            </a:pPr>
            <a:r>
              <a:rPr dirty="0" sz="1800">
                <a:latin typeface="メイリオ"/>
                <a:cs typeface="メイリオ"/>
              </a:rPr>
              <a:t>＜旧一般電気事業者＞	＜新規参入者＞</a:t>
            </a:r>
            <a:endParaRPr sz="1800">
              <a:latin typeface="メイリオ"/>
              <a:cs typeface="メイリオ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78739" y="35432"/>
            <a:ext cx="364299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ベ</a:t>
            </a:r>
            <a:r>
              <a:rPr dirty="0" spc="-15"/>
              <a:t>ー</a:t>
            </a:r>
            <a:r>
              <a:rPr dirty="0" spc="-5"/>
              <a:t>スロード電源市場の概要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82879" y="477012"/>
            <a:ext cx="9540240" cy="1757680"/>
          </a:xfrm>
          <a:prstGeom prst="rect">
            <a:avLst/>
          </a:prstGeom>
          <a:solidFill>
            <a:srgbClr val="99D5EB"/>
          </a:solidFill>
        </p:spPr>
        <p:txBody>
          <a:bodyPr wrap="square" lIns="0" tIns="107950" rIns="0" bIns="0" rtlCol="0" vert="horz">
            <a:spAutoFit/>
          </a:bodyPr>
          <a:lstStyle/>
          <a:p>
            <a:pPr marL="558800" marR="292100" indent="-342900">
              <a:lnSpc>
                <a:spcPct val="100000"/>
              </a:lnSpc>
              <a:spcBef>
                <a:spcPts val="850"/>
              </a:spcBef>
              <a:buClr>
                <a:srgbClr val="001F5F"/>
              </a:buClr>
              <a:buFont typeface="Wingdings"/>
              <a:buChar char=""/>
              <a:tabLst>
                <a:tab pos="558800" algn="l"/>
                <a:tab pos="559435" algn="l"/>
              </a:tabLst>
            </a:pPr>
            <a:r>
              <a:rPr dirty="0" sz="1800">
                <a:latin typeface="Meiryo UI"/>
                <a:cs typeface="Meiryo UI"/>
              </a:rPr>
              <a:t>安価</a:t>
            </a:r>
            <a:r>
              <a:rPr dirty="0" sz="1800" spc="-10">
                <a:latin typeface="Meiryo UI"/>
                <a:cs typeface="Meiryo UI"/>
              </a:rPr>
              <a:t>な</a:t>
            </a:r>
            <a:r>
              <a:rPr dirty="0" sz="1800" spc="-5">
                <a:latin typeface="Meiryo UI"/>
                <a:cs typeface="Meiryo UI"/>
              </a:rPr>
              <a:t>ベ</a:t>
            </a:r>
            <a:r>
              <a:rPr dirty="0" sz="1800" spc="-10">
                <a:latin typeface="Meiryo UI"/>
                <a:cs typeface="Meiryo UI"/>
              </a:rPr>
              <a:t>ー</a:t>
            </a:r>
            <a:r>
              <a:rPr dirty="0" sz="1800">
                <a:latin typeface="Meiryo UI"/>
                <a:cs typeface="Meiryo UI"/>
              </a:rPr>
              <a:t>スロ</a:t>
            </a:r>
            <a:r>
              <a:rPr dirty="0" sz="1800" spc="-10">
                <a:latin typeface="Meiryo UI"/>
                <a:cs typeface="Meiryo UI"/>
              </a:rPr>
              <a:t>ー</a:t>
            </a:r>
            <a:r>
              <a:rPr dirty="0" sz="1800" spc="-5">
                <a:latin typeface="Meiryo UI"/>
                <a:cs typeface="Meiryo UI"/>
              </a:rPr>
              <a:t>ド電源（石炭火力、大型水力</a:t>
            </a:r>
            <a:r>
              <a:rPr dirty="0" sz="1800">
                <a:latin typeface="Meiryo UI"/>
                <a:cs typeface="Meiryo UI"/>
              </a:rPr>
              <a:t>、原子力等）</a:t>
            </a:r>
            <a:r>
              <a:rPr dirty="0" sz="1800" spc="-5">
                <a:latin typeface="Meiryo UI"/>
                <a:cs typeface="Meiryo UI"/>
              </a:rPr>
              <a:t>の多くは、大手電力が保有・長期 </a:t>
            </a:r>
            <a:r>
              <a:rPr dirty="0" sz="1800">
                <a:latin typeface="Meiryo UI"/>
                <a:cs typeface="Meiryo UI"/>
              </a:rPr>
              <a:t>契約して</a:t>
            </a:r>
            <a:r>
              <a:rPr dirty="0" sz="1800" spc="-5">
                <a:latin typeface="Meiryo UI"/>
                <a:cs typeface="Meiryo UI"/>
              </a:rPr>
              <a:t>おり、</a:t>
            </a:r>
            <a:r>
              <a:rPr dirty="0" sz="1800">
                <a:latin typeface="Meiryo UI"/>
                <a:cs typeface="Meiryo UI"/>
              </a:rPr>
              <a:t>新電力によるアク</a:t>
            </a:r>
            <a:r>
              <a:rPr dirty="0" sz="1800" spc="-5">
                <a:latin typeface="Meiryo UI"/>
                <a:cs typeface="Meiryo UI"/>
              </a:rPr>
              <a:t>セスが困難な</a:t>
            </a:r>
            <a:r>
              <a:rPr dirty="0" sz="1800">
                <a:latin typeface="Meiryo UI"/>
                <a:cs typeface="Meiryo UI"/>
              </a:rPr>
              <a:t>状況。卸市場活性</a:t>
            </a:r>
            <a:r>
              <a:rPr dirty="0" sz="1800" spc="5">
                <a:latin typeface="Meiryo UI"/>
                <a:cs typeface="Meiryo UI"/>
              </a:rPr>
              <a:t>化</a:t>
            </a:r>
            <a:r>
              <a:rPr dirty="0" sz="1800" spc="-5">
                <a:latin typeface="Meiryo UI"/>
                <a:cs typeface="Meiryo UI"/>
              </a:rPr>
              <a:t>の障</a:t>
            </a:r>
            <a:r>
              <a:rPr dirty="0" sz="1800" spc="0">
                <a:latin typeface="Meiryo UI"/>
                <a:cs typeface="Meiryo UI"/>
              </a:rPr>
              <a:t>壁</a:t>
            </a:r>
            <a:r>
              <a:rPr dirty="0" sz="1800" spc="-5">
                <a:latin typeface="Meiryo UI"/>
                <a:cs typeface="Meiryo UI"/>
              </a:rPr>
              <a:t>の一</a:t>
            </a:r>
            <a:r>
              <a:rPr dirty="0" sz="1800">
                <a:latin typeface="Meiryo UI"/>
                <a:cs typeface="Meiryo UI"/>
              </a:rPr>
              <a:t>つとなっ</a:t>
            </a:r>
            <a:r>
              <a:rPr dirty="0" sz="1800" spc="0">
                <a:latin typeface="Meiryo UI"/>
                <a:cs typeface="Meiryo UI"/>
              </a:rPr>
              <a:t>て</a:t>
            </a:r>
            <a:r>
              <a:rPr dirty="0" sz="1800" spc="-5">
                <a:latin typeface="Meiryo UI"/>
                <a:cs typeface="Meiryo UI"/>
              </a:rPr>
              <a:t>いる。</a:t>
            </a:r>
            <a:endParaRPr sz="1800">
              <a:latin typeface="Meiryo UI"/>
              <a:cs typeface="Meiryo UI"/>
            </a:endParaRPr>
          </a:p>
          <a:p>
            <a:pPr algn="just" marL="558800" marR="222250" indent="-342900">
              <a:lnSpc>
                <a:spcPct val="100000"/>
              </a:lnSpc>
              <a:spcBef>
                <a:spcPts val="1200"/>
              </a:spcBef>
              <a:buClr>
                <a:srgbClr val="001F5F"/>
              </a:buClr>
              <a:buFont typeface="Wingdings"/>
              <a:buChar char=""/>
              <a:tabLst>
                <a:tab pos="559435" algn="l"/>
              </a:tabLst>
            </a:pPr>
            <a:r>
              <a:rPr dirty="0" sz="1800" spc="-5">
                <a:latin typeface="Meiryo UI"/>
                <a:cs typeface="Meiryo UI"/>
              </a:rPr>
              <a:t>このため、大手電力</a:t>
            </a:r>
            <a:r>
              <a:rPr dirty="0" sz="1800">
                <a:latin typeface="Meiryo UI"/>
                <a:cs typeface="Meiryo UI"/>
              </a:rPr>
              <a:t>に対し、自己の</a:t>
            </a:r>
            <a:r>
              <a:rPr dirty="0" sz="1800" spc="-10">
                <a:latin typeface="Meiryo UI"/>
                <a:cs typeface="Meiryo UI"/>
              </a:rPr>
              <a:t>ベ</a:t>
            </a:r>
            <a:r>
              <a:rPr dirty="0" sz="1800" spc="-5">
                <a:latin typeface="Meiryo UI"/>
                <a:cs typeface="Meiryo UI"/>
              </a:rPr>
              <a:t>ース</a:t>
            </a:r>
            <a:r>
              <a:rPr dirty="0" sz="1800" spc="-10">
                <a:latin typeface="Meiryo UI"/>
                <a:cs typeface="Meiryo UI"/>
              </a:rPr>
              <a:t>ロ</a:t>
            </a:r>
            <a:r>
              <a:rPr dirty="0" sz="1800">
                <a:latin typeface="Meiryo UI"/>
                <a:cs typeface="Meiryo UI"/>
              </a:rPr>
              <a:t>ー</a:t>
            </a:r>
            <a:r>
              <a:rPr dirty="0" sz="1800" spc="-5">
                <a:latin typeface="Meiryo UI"/>
                <a:cs typeface="Meiryo UI"/>
              </a:rPr>
              <a:t>ド電</a:t>
            </a:r>
            <a:r>
              <a:rPr dirty="0" sz="1800" spc="0">
                <a:latin typeface="Meiryo UI"/>
                <a:cs typeface="Meiryo UI"/>
              </a:rPr>
              <a:t>源</a:t>
            </a:r>
            <a:r>
              <a:rPr dirty="0" sz="1800" spc="-5">
                <a:latin typeface="Meiryo UI"/>
                <a:cs typeface="Meiryo UI"/>
              </a:rPr>
              <a:t>の卸供給料金</a:t>
            </a:r>
            <a:r>
              <a:rPr dirty="0" sz="1800" spc="-10">
                <a:latin typeface="Meiryo UI"/>
                <a:cs typeface="Meiryo UI"/>
              </a:rPr>
              <a:t>と</a:t>
            </a:r>
            <a:r>
              <a:rPr dirty="0" sz="1800" spc="0">
                <a:latin typeface="Meiryo UI"/>
                <a:cs typeface="Meiryo UI"/>
              </a:rPr>
              <a:t>比</a:t>
            </a:r>
            <a:r>
              <a:rPr dirty="0" sz="1800">
                <a:latin typeface="Meiryo UI"/>
                <a:cs typeface="Meiryo UI"/>
              </a:rPr>
              <a:t>して不当に高く</a:t>
            </a:r>
            <a:r>
              <a:rPr dirty="0" sz="1800" spc="-5">
                <a:latin typeface="Meiryo UI"/>
                <a:cs typeface="Meiryo UI"/>
              </a:rPr>
              <a:t>な</a:t>
            </a:r>
            <a:r>
              <a:rPr dirty="0" sz="1800" spc="-10">
                <a:latin typeface="Meiryo UI"/>
                <a:cs typeface="Meiryo UI"/>
              </a:rPr>
              <a:t>い</a:t>
            </a:r>
            <a:r>
              <a:rPr dirty="0" sz="1800">
                <a:latin typeface="Meiryo UI"/>
                <a:cs typeface="Meiryo UI"/>
              </a:rPr>
              <a:t>水</a:t>
            </a:r>
            <a:r>
              <a:rPr dirty="0" sz="1800" spc="0">
                <a:latin typeface="Meiryo UI"/>
                <a:cs typeface="Meiryo UI"/>
              </a:rPr>
              <a:t>準</a:t>
            </a:r>
            <a:r>
              <a:rPr dirty="0" sz="1800">
                <a:latin typeface="Meiryo UI"/>
                <a:cs typeface="Meiryo UI"/>
              </a:rPr>
              <a:t>の 価格でベースロード電源を市場に供出する</a:t>
            </a:r>
            <a:r>
              <a:rPr dirty="0" sz="1800" spc="5">
                <a:latin typeface="Meiryo UI"/>
                <a:cs typeface="Meiryo UI"/>
              </a:rPr>
              <a:t>こ</a:t>
            </a:r>
            <a:r>
              <a:rPr dirty="0" sz="1800">
                <a:latin typeface="Meiryo UI"/>
                <a:cs typeface="Meiryo UI"/>
              </a:rPr>
              <a:t>とを</a:t>
            </a:r>
            <a:r>
              <a:rPr dirty="0" sz="1800" spc="0">
                <a:latin typeface="Meiryo UI"/>
                <a:cs typeface="Meiryo UI"/>
              </a:rPr>
              <a:t>求</a:t>
            </a:r>
            <a:r>
              <a:rPr dirty="0" sz="1800" spc="-5">
                <a:latin typeface="Meiryo UI"/>
                <a:cs typeface="Meiryo UI"/>
              </a:rPr>
              <a:t>め</a:t>
            </a:r>
            <a:r>
              <a:rPr dirty="0" sz="1800" spc="-4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新電力</a:t>
            </a:r>
            <a:r>
              <a:rPr dirty="0" sz="1800" spc="0">
                <a:latin typeface="Meiryo UI"/>
                <a:cs typeface="Meiryo UI"/>
              </a:rPr>
              <a:t>に</a:t>
            </a:r>
            <a:r>
              <a:rPr dirty="0" sz="1800">
                <a:latin typeface="Meiryo UI"/>
                <a:cs typeface="Meiryo UI"/>
              </a:rPr>
              <a:t>ベ</a:t>
            </a:r>
            <a:r>
              <a:rPr dirty="0" sz="1800" spc="-5">
                <a:latin typeface="Meiryo UI"/>
                <a:cs typeface="Meiryo UI"/>
              </a:rPr>
              <a:t>ース</a:t>
            </a:r>
            <a:r>
              <a:rPr dirty="0" sz="1800">
                <a:latin typeface="Meiryo UI"/>
                <a:cs typeface="Meiryo UI"/>
              </a:rPr>
              <a:t>ロ</a:t>
            </a:r>
            <a:r>
              <a:rPr dirty="0" sz="1800" spc="-5">
                <a:latin typeface="Meiryo UI"/>
                <a:cs typeface="Meiryo UI"/>
              </a:rPr>
              <a:t>ード電</a:t>
            </a:r>
            <a:r>
              <a:rPr dirty="0" sz="1800">
                <a:latin typeface="Meiryo UI"/>
                <a:cs typeface="Meiryo UI"/>
              </a:rPr>
              <a:t>源へ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ア</a:t>
            </a:r>
            <a:r>
              <a:rPr dirty="0" sz="1800" spc="0">
                <a:latin typeface="Meiryo UI"/>
                <a:cs typeface="Meiryo UI"/>
              </a:rPr>
              <a:t>ク</a:t>
            </a:r>
            <a:r>
              <a:rPr dirty="0" sz="1800" spc="-5">
                <a:latin typeface="Meiryo UI"/>
                <a:cs typeface="Meiryo UI"/>
              </a:rPr>
              <a:t>セ</a:t>
            </a:r>
            <a:r>
              <a:rPr dirty="0" sz="1800">
                <a:latin typeface="Meiryo UI"/>
                <a:cs typeface="Meiryo UI"/>
              </a:rPr>
              <a:t>ス機会 を付与するベ</a:t>
            </a:r>
            <a:r>
              <a:rPr dirty="0" sz="1800" spc="-5">
                <a:latin typeface="Meiryo UI"/>
                <a:cs typeface="Meiryo UI"/>
              </a:rPr>
              <a:t>ー</a:t>
            </a:r>
            <a:r>
              <a:rPr dirty="0" sz="1800">
                <a:latin typeface="Meiryo UI"/>
                <a:cs typeface="Meiryo UI"/>
              </a:rPr>
              <a:t>スロード電源市場</a:t>
            </a:r>
            <a:r>
              <a:rPr dirty="0" sz="1800" spc="-35">
                <a:latin typeface="Meiryo UI"/>
                <a:cs typeface="Meiryo UI"/>
              </a:rPr>
              <a:t>を</a:t>
            </a:r>
            <a:r>
              <a:rPr dirty="0" sz="1800" spc="-5">
                <a:latin typeface="Meiryo UI"/>
                <a:cs typeface="Meiryo UI"/>
              </a:rPr>
              <a:t>2019</a:t>
            </a:r>
            <a:r>
              <a:rPr dirty="0" sz="1800">
                <a:latin typeface="Meiryo UI"/>
                <a:cs typeface="Meiryo UI"/>
              </a:rPr>
              <a:t>年を目途に創設。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711055" y="6562750"/>
            <a:ext cx="1282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ユーザー</dc:creator>
  <dcterms:created xsi:type="dcterms:W3CDTF">2018-04-16T13:45:18Z</dcterms:created>
  <dcterms:modified xsi:type="dcterms:W3CDTF">2018-04-16T13:45:18Z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2018-04-16T00:00:00Z</vt:filetime>
  </property>
</Properties>
</file>