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344" r:id="rId1"/>
    <p:sldMasterId id="2147486243" r:id="rId2"/>
    <p:sldMasterId id="2147484356" r:id="rId3"/>
    <p:sldMasterId id="2147486217" r:id="rId4"/>
    <p:sldMasterId id="2147486229" r:id="rId5"/>
  </p:sldMasterIdLst>
  <p:notesMasterIdLst>
    <p:notesMasterId r:id="rId7"/>
  </p:notesMasterIdLst>
  <p:handoutMasterIdLst>
    <p:handoutMasterId r:id="rId8"/>
  </p:handoutMasterIdLst>
  <p:sldIdLst>
    <p:sldId id="1629" r:id="rId6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694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389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084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779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4744" algn="l" defTabSz="913897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1692" algn="l" defTabSz="913897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98641" algn="l" defTabSz="913897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5591" algn="l" defTabSz="913897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6F2E8"/>
    <a:srgbClr val="FFFF00"/>
    <a:srgbClr val="E9EDF4"/>
    <a:srgbClr val="D0D8E8"/>
    <a:srgbClr val="CCCCFF"/>
    <a:srgbClr val="CC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3" autoAdjust="0"/>
    <p:restoredTop sz="97767" autoAdjust="0"/>
  </p:normalViewPr>
  <p:slideViewPr>
    <p:cSldViewPr>
      <p:cViewPr varScale="1">
        <p:scale>
          <a:sx n="112" d="100"/>
          <a:sy n="112" d="100"/>
        </p:scale>
        <p:origin x="1396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3237"/>
          </a:xfrm>
          <a:prstGeom prst="rect">
            <a:avLst/>
          </a:prstGeom>
        </p:spPr>
        <p:txBody>
          <a:bodyPr vert="horz" lIns="90646" tIns="45323" rIns="90646" bIns="4532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46" tIns="45323" rIns="90646" bIns="45323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502"/>
            <a:ext cx="2918621" cy="493236"/>
          </a:xfrm>
          <a:prstGeom prst="rect">
            <a:avLst/>
          </a:prstGeom>
        </p:spPr>
        <p:txBody>
          <a:bodyPr vert="horz" lIns="90646" tIns="45323" rIns="90646" bIns="4532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3" y="9371502"/>
            <a:ext cx="2918621" cy="493236"/>
          </a:xfrm>
          <a:prstGeom prst="rect">
            <a:avLst/>
          </a:prstGeom>
        </p:spPr>
        <p:txBody>
          <a:bodyPr vert="horz" lIns="90646" tIns="45323" rIns="90646" bIns="45323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9302" cy="493237"/>
          </a:xfrm>
          <a:prstGeom prst="rect">
            <a:avLst/>
          </a:prstGeom>
        </p:spPr>
        <p:txBody>
          <a:bodyPr vert="horz" lIns="90568" tIns="45288" rIns="90568" bIns="452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3" y="0"/>
            <a:ext cx="2919302" cy="493237"/>
          </a:xfrm>
          <a:prstGeom prst="rect">
            <a:avLst/>
          </a:prstGeom>
        </p:spPr>
        <p:txBody>
          <a:bodyPr vert="horz" lIns="90568" tIns="45288" rIns="90568" bIns="452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2018/4/17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8" tIns="45288" rIns="90568" bIns="4528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39"/>
            <a:ext cx="5387666" cy="4439132"/>
          </a:xfrm>
          <a:prstGeom prst="rect">
            <a:avLst/>
          </a:prstGeom>
        </p:spPr>
        <p:txBody>
          <a:bodyPr vert="horz" lIns="90568" tIns="45288" rIns="90568" bIns="45288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07"/>
            <a:ext cx="2919302" cy="493236"/>
          </a:xfrm>
          <a:prstGeom prst="rect">
            <a:avLst/>
          </a:prstGeom>
        </p:spPr>
        <p:txBody>
          <a:bodyPr vert="horz" lIns="90568" tIns="45288" rIns="90568" bIns="452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3" y="9371507"/>
            <a:ext cx="2919302" cy="493236"/>
          </a:xfrm>
          <a:prstGeom prst="rect">
            <a:avLst/>
          </a:prstGeom>
        </p:spPr>
        <p:txBody>
          <a:bodyPr vert="horz" lIns="90568" tIns="45288" rIns="90568" bIns="452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949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89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84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7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744" algn="l" defTabSz="9138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1692" algn="l" defTabSz="9138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8641" algn="l" defTabSz="9138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5591" algn="l" defTabSz="9138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60351-F71C-4CDB-9DC0-E29E2F6A607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FDAAE-7672-408B-A1CE-4372B0F15C9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6" y="6309334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5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77959-1CF7-473F-A527-CE74D5C75F1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FD78-4EF1-420F-974D-6DF98C8695B3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65"/>
            <a:ext cx="9505503" cy="461616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7499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F002-2452-43B4-B6A8-1604FCA0DAB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706E-6C94-4336-A86E-81DB8827B3A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6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C62B-A01E-4D53-9736-BFA83CC0956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6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39B7-74DF-44D2-AD7A-9C2326FAB56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BBE-4475-44CC-B4AF-FA2039EB24F0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97DC-D9FB-490B-BEFE-6D52B3661AC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6B36-05AF-45D2-ADE3-DABB39C874D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3141-7EAE-44BF-A59D-A7888D99232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8" y="27305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BD3-159C-487B-97A3-A090216DB543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49" indent="0">
              <a:buNone/>
              <a:defRPr sz="2800"/>
            </a:lvl2pPr>
            <a:lvl3pPr marL="913897" indent="0">
              <a:buNone/>
              <a:defRPr sz="2400"/>
            </a:lvl3pPr>
            <a:lvl4pPr marL="1370847" indent="0">
              <a:buNone/>
              <a:defRPr sz="2000"/>
            </a:lvl4pPr>
            <a:lvl5pPr marL="1827795" indent="0">
              <a:buNone/>
              <a:defRPr sz="2000"/>
            </a:lvl5pPr>
            <a:lvl6pPr marL="2284744" indent="0">
              <a:buNone/>
              <a:defRPr sz="2000"/>
            </a:lvl6pPr>
            <a:lvl7pPr marL="2741692" indent="0">
              <a:buNone/>
              <a:defRPr sz="2000"/>
            </a:lvl7pPr>
            <a:lvl8pPr marL="3198641" indent="0">
              <a:buNone/>
              <a:defRPr sz="2000"/>
            </a:lvl8pPr>
            <a:lvl9pPr marL="365559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2D1C-4CE1-4E79-9F36-0CB7EFDC4FC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FE29-1E15-4AE1-88DE-56DF1DAB6DC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4" y="274645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F50C-30AA-4A09-8E2F-2C9BD712C4D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1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F38EAD1-29A3-44E7-A685-4AEEC79CA57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30624695-4A2F-45A6-AC41-58E717BC0291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2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6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F3B65BB-8B71-49E3-B300-0079C302A66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2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9D118B9-17DE-4A66-8F35-7262AF0F25F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91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91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9CA53BE-F718-4F07-9D45-7559E5BAB58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4624"/>
            <a:ext cx="8915400" cy="6113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1961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DD97163-2FDB-4FF9-8524-7B323EC2EEEF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6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6C84A-D954-468E-B977-11CDFEAD0DB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1F39854-C5E8-49AF-8BC7-667E6070CD7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2889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8" y="27305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C550A19-73DA-4913-B1C7-9B4F9A559F91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49" indent="0">
              <a:buNone/>
              <a:defRPr sz="2800"/>
            </a:lvl2pPr>
            <a:lvl3pPr marL="913897" indent="0">
              <a:buNone/>
              <a:defRPr sz="2400"/>
            </a:lvl3pPr>
            <a:lvl4pPr marL="1370847" indent="0">
              <a:buNone/>
              <a:defRPr sz="2000"/>
            </a:lvl4pPr>
            <a:lvl5pPr marL="1827795" indent="0">
              <a:buNone/>
              <a:defRPr sz="2000"/>
            </a:lvl5pPr>
            <a:lvl6pPr marL="2284744" indent="0">
              <a:buNone/>
              <a:defRPr sz="2000"/>
            </a:lvl6pPr>
            <a:lvl7pPr marL="2741692" indent="0">
              <a:buNone/>
              <a:defRPr sz="2000"/>
            </a:lvl7pPr>
            <a:lvl8pPr marL="3198641" indent="0">
              <a:buNone/>
              <a:defRPr sz="2000"/>
            </a:lvl8pPr>
            <a:lvl9pPr marL="365559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8990E6A0-EEEA-4E13-9E50-01C46517094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2960"/>
            <a:ext cx="8915400" cy="5232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0" y="692699"/>
            <a:ext cx="8922196" cy="22837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1204846-EC14-4962-BAE8-85B7EA755560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45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1887838-326B-436B-A7FA-9DA8B9A7F3A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5354-7351-42D9-B334-0E4092C8E7F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3672-2738-4A6A-890C-8E72845634A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6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BC63-CA24-439F-8073-D552B131D0D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6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0973-3BAA-4B5E-AA54-24DD47DCEC3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0286-C6DB-477E-B776-E0F3652BE5D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1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64705-B751-4A02-A6D3-8B26D624EC0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EC9C-10DB-4EF3-ABD8-403A5A55A47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E15D-AEE5-41DC-B385-76E8A613CDE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8" y="27305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068C-8C04-47DA-83D1-185A535300F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49" indent="0">
              <a:buNone/>
              <a:defRPr sz="2800"/>
            </a:lvl2pPr>
            <a:lvl3pPr marL="913897" indent="0">
              <a:buNone/>
              <a:defRPr sz="2400"/>
            </a:lvl3pPr>
            <a:lvl4pPr marL="1370847" indent="0">
              <a:buNone/>
              <a:defRPr sz="2000"/>
            </a:lvl4pPr>
            <a:lvl5pPr marL="1827795" indent="0">
              <a:buNone/>
              <a:defRPr sz="2000"/>
            </a:lvl5pPr>
            <a:lvl6pPr marL="2284744" indent="0">
              <a:buNone/>
              <a:defRPr sz="2000"/>
            </a:lvl6pPr>
            <a:lvl7pPr marL="2741692" indent="0">
              <a:buNone/>
              <a:defRPr sz="2000"/>
            </a:lvl7pPr>
            <a:lvl8pPr marL="3198641" indent="0">
              <a:buNone/>
              <a:defRPr sz="2000"/>
            </a:lvl8pPr>
            <a:lvl9pPr marL="365559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9E56-14B5-4BC3-812B-FDD166F243A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7143-CC35-4112-9C1A-4FFFF634E33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4" y="274645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5CB-3EBC-410A-9950-4AB40A8E1D5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A034-0213-403B-B311-C3BA45A5649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61F5-2E80-4736-95DD-467E122EE84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6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B81B-D96C-45E6-8B87-3388240EA36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6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27ED-290B-4E26-AB28-AD00081E9B00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4E4F2-08C1-4923-8E67-41DBAF9EE9C1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49" indent="0">
              <a:buNone/>
              <a:defRPr sz="2000" b="1"/>
            </a:lvl2pPr>
            <a:lvl3pPr marL="913897" indent="0">
              <a:buNone/>
              <a:defRPr sz="1800" b="1"/>
            </a:lvl3pPr>
            <a:lvl4pPr marL="1370847" indent="0">
              <a:buNone/>
              <a:defRPr sz="1600" b="1"/>
            </a:lvl4pPr>
            <a:lvl5pPr marL="1827795" indent="0">
              <a:buNone/>
              <a:defRPr sz="1600" b="1"/>
            </a:lvl5pPr>
            <a:lvl6pPr marL="2284744" indent="0">
              <a:buNone/>
              <a:defRPr sz="1600" b="1"/>
            </a:lvl6pPr>
            <a:lvl7pPr marL="2741692" indent="0">
              <a:buNone/>
              <a:defRPr sz="1600" b="1"/>
            </a:lvl7pPr>
            <a:lvl8pPr marL="3198641" indent="0">
              <a:buNone/>
              <a:defRPr sz="1600" b="1"/>
            </a:lvl8pPr>
            <a:lvl9pPr marL="36555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118-FE6D-4CD3-8A9D-7B1745DD166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BE54-3F11-40AA-86C6-37941ABB033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3B67-5C77-4406-BA55-F2C149D1FA7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8" y="27305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212F-5C1C-4BFE-92B8-F435B9B5D190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49" indent="0">
              <a:buNone/>
              <a:defRPr sz="2800"/>
            </a:lvl2pPr>
            <a:lvl3pPr marL="913897" indent="0">
              <a:buNone/>
              <a:defRPr sz="2400"/>
            </a:lvl3pPr>
            <a:lvl4pPr marL="1370847" indent="0">
              <a:buNone/>
              <a:defRPr sz="2000"/>
            </a:lvl4pPr>
            <a:lvl5pPr marL="1827795" indent="0">
              <a:buNone/>
              <a:defRPr sz="2000"/>
            </a:lvl5pPr>
            <a:lvl6pPr marL="2284744" indent="0">
              <a:buNone/>
              <a:defRPr sz="2000"/>
            </a:lvl6pPr>
            <a:lvl7pPr marL="2741692" indent="0">
              <a:buNone/>
              <a:defRPr sz="2000"/>
            </a:lvl7pPr>
            <a:lvl8pPr marL="3198641" indent="0">
              <a:buNone/>
              <a:defRPr sz="2000"/>
            </a:lvl8pPr>
            <a:lvl9pPr marL="365559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AE1E-2E1C-49F4-B9DF-3851D37D603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2311-753D-4C6A-B73A-365CD06D50E3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4" y="274645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35E-420B-4510-95E3-1BBCD38C7DD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B32-4D46-4547-BCDA-6EF10D3522E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C596-0050-41B3-B4CB-84A8EB946A5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101C1-975F-49BE-9CD9-5333A78E423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2274-E49E-4681-AB32-542D56A6CD2D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8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BE09A-FFD6-4405-BFF4-6AEDCBABDB93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49" indent="0">
              <a:buNone/>
              <a:defRPr sz="2800"/>
            </a:lvl2pPr>
            <a:lvl3pPr marL="913897" indent="0">
              <a:buNone/>
              <a:defRPr sz="2400"/>
            </a:lvl3pPr>
            <a:lvl4pPr marL="1370847" indent="0">
              <a:buNone/>
              <a:defRPr sz="2000"/>
            </a:lvl4pPr>
            <a:lvl5pPr marL="1827795" indent="0">
              <a:buNone/>
              <a:defRPr sz="2000"/>
            </a:lvl5pPr>
            <a:lvl6pPr marL="2284744" indent="0">
              <a:buNone/>
              <a:defRPr sz="2000"/>
            </a:lvl6pPr>
            <a:lvl7pPr marL="2741692" indent="0">
              <a:buNone/>
              <a:defRPr sz="2000"/>
            </a:lvl7pPr>
            <a:lvl8pPr marL="3198641" indent="0">
              <a:buNone/>
              <a:defRPr sz="2000"/>
            </a:lvl8pPr>
            <a:lvl9pPr marL="3655591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49" indent="0">
              <a:buNone/>
              <a:defRPr sz="1200"/>
            </a:lvl2pPr>
            <a:lvl3pPr marL="913897" indent="0">
              <a:buNone/>
              <a:defRPr sz="1000"/>
            </a:lvl3pPr>
            <a:lvl4pPr marL="1370847" indent="0">
              <a:buNone/>
              <a:defRPr sz="900"/>
            </a:lvl4pPr>
            <a:lvl5pPr marL="1827795" indent="0">
              <a:buNone/>
              <a:defRPr sz="900"/>
            </a:lvl5pPr>
            <a:lvl6pPr marL="2284744" indent="0">
              <a:buNone/>
              <a:defRPr sz="900"/>
            </a:lvl6pPr>
            <a:lvl7pPr marL="2741692" indent="0">
              <a:buNone/>
              <a:defRPr sz="900"/>
            </a:lvl7pPr>
            <a:lvl8pPr marL="3198641" indent="0">
              <a:buNone/>
              <a:defRPr sz="900"/>
            </a:lvl8pPr>
            <a:lvl9pPr marL="365559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A6E71-3DDF-44C0-B988-44A780FB5A4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6" rIns="91389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6" rIns="91389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F5650E60-2CD6-4F5D-A080-160C10D1F96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4"/>
            <a:ext cx="31369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2889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94" r:id="rId1"/>
    <p:sldLayoutId id="2147486195" r:id="rId2"/>
    <p:sldLayoutId id="2147486196" r:id="rId3"/>
    <p:sldLayoutId id="2147486197" r:id="rId4"/>
    <p:sldLayoutId id="2147486198" r:id="rId5"/>
    <p:sldLayoutId id="2147486199" r:id="rId6"/>
    <p:sldLayoutId id="2147486200" r:id="rId7"/>
    <p:sldLayoutId id="2147486201" r:id="rId8"/>
    <p:sldLayoutId id="2147486202" r:id="rId9"/>
    <p:sldLayoutId id="2147486203" r:id="rId10"/>
    <p:sldLayoutId id="2147486204" r:id="rId11"/>
    <p:sldLayoutId id="214748625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9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89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84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79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11" indent="-34271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41" indent="-28559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71" indent="-2284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321" indent="-2284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72" indent="-2284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18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67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1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06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9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9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4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95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44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92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4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9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91389" tIns="45696" rIns="91389" bIns="4569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91389" tIns="45696" rIns="91389" bIns="4569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507A-FB11-41BA-9C54-87A662449A3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4"/>
            <a:ext cx="31369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91389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11" indent="-342711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41" indent="-285593" algn="l" defTabSz="91389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71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321" indent="-228475" algn="l" defTabSz="91389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72" indent="-228475" algn="l" defTabSz="91389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18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67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1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06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9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9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4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95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44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92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4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9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895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6" rIns="91389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6" rIns="91389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B93C118-915D-413A-9FF4-77F8C813F10F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4"/>
            <a:ext cx="31369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2902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949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897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847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795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11" indent="-34271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41" indent="-28559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71" indent="-2284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321" indent="-2284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72" indent="-2284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18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67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1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06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9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9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4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95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44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92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4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9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91389" tIns="45696" rIns="91389" bIns="4569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91389" tIns="45696" rIns="91389" bIns="4569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52752-CDFA-4A74-9A8D-C831960F984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4"/>
            <a:ext cx="31369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91389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11" indent="-342711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41" indent="-285593" algn="l" defTabSz="91389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71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321" indent="-228475" algn="l" defTabSz="91389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72" indent="-228475" algn="l" defTabSz="91389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18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67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1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06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9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9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4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95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44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92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4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9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91389" tIns="45696" rIns="91389" bIns="4569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91389" tIns="45696" rIns="91389" bIns="4569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0394D-E0F9-4891-B712-CD6874581C4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4"/>
            <a:ext cx="31369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364"/>
            <a:ext cx="2311400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91389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11" indent="-342711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41" indent="-285593" algn="l" defTabSz="91389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71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321" indent="-228475" algn="l" defTabSz="91389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72" indent="-228475" algn="l" defTabSz="91389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18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67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1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066" indent="-228475" algn="l" defTabSz="91389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9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9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47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95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44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92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4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91" algn="l" defTabSz="9138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7151" y="3657831"/>
            <a:ext cx="9849544" cy="295055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35" tIns="45680" rIns="35970" bIns="45680" rtlCol="0" anchor="ctr"/>
          <a:lstStyle/>
          <a:p>
            <a:pPr marL="91993" indent="-91993"/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1993" indent="-91993"/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0038" indent="-360038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0452" y="964761"/>
            <a:ext cx="9793088" cy="2392231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70" tIns="45680" rIns="17984" bIns="45680" rtlCol="0" anchor="t"/>
          <a:lstStyle/>
          <a:p>
            <a:pPr marL="179225" indent="-179225"/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9225" indent="-179225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（１）ベースロード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電源市場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33400" indent="-533400">
              <a:lnSpc>
                <a:spcPts val="2200"/>
              </a:lnSpc>
            </a:pP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－新電力によるベースロード電源（石炭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火力、大型水力、原子力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等）へのアクセスを容易にするための市場を創設するとともに、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大手電力会社が保有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する同電源を市場供出させることを制度的に求め、更なる競争活性化を促す。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8465" y="764704"/>
            <a:ext cx="4664968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  <a:effectLst/>
        </p:spPr>
        <p:txBody>
          <a:bodyPr wrap="square" lIns="91357" tIns="45680" rIns="91357" bIns="45680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１．更なる競争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18" y="3933056"/>
            <a:ext cx="9904282" cy="1061748"/>
          </a:xfrm>
          <a:prstGeom prst="rect">
            <a:avLst/>
          </a:prstGeom>
          <a:noFill/>
        </p:spPr>
        <p:txBody>
          <a:bodyPr wrap="square" lIns="35970" tIns="45680" rIns="35970" bIns="45680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）容量市場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4638" indent="-274638"/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－卸電力取引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活性化し、再エネの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拡大する下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においても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、中長期的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に必要な供給力・調整力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を確保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するため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の仕組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4638" indent="-274638"/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みを導入。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4638" indent="-274638"/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19" y="5766436"/>
            <a:ext cx="9884976" cy="830916"/>
          </a:xfrm>
          <a:prstGeom prst="rect">
            <a:avLst/>
          </a:prstGeom>
          <a:noFill/>
        </p:spPr>
        <p:txBody>
          <a:bodyPr wrap="square" lIns="35970" tIns="45680" rIns="0" bIns="45680" rtlCol="0">
            <a:spAutoFit/>
          </a:bodyPr>
          <a:lstStyle/>
          <a:p>
            <a:pPr marL="88820" indent="-88820"/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（３）非化石価値取引市場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4638" indent="-274638"/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－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高度化法による目標（非化石電源比率</a:t>
            </a:r>
            <a:r>
              <a:rPr lang="en-US" altLang="ja-JP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FIT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の国民負担を軽減に資するため、小売事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が非化石価値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4638" indent="-274638"/>
            <a:r>
              <a:rPr lang="en-US" altLang="ja-JP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を調達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できる市場を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創設。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5552" y="4830332"/>
            <a:ext cx="9647654" cy="830916"/>
          </a:xfrm>
          <a:prstGeom prst="rect">
            <a:avLst/>
          </a:prstGeom>
          <a:noFill/>
        </p:spPr>
        <p:txBody>
          <a:bodyPr wrap="square" lIns="35970" tIns="45680" rIns="35970" bIns="45680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）需給調整市場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4638" indent="-274638"/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－調整力公募の実施を踏まえ、今後は、柔軟な調整力の調達や取引を行うことが出来る市場を創設する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ことで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、調整力の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4638" indent="-274638"/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確保をより効率的にする。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8465" y="3501008"/>
            <a:ext cx="4664968" cy="419980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35" tIns="45680" rIns="35970" bIns="45680" rtlCol="0" anchor="ctr"/>
          <a:lstStyle/>
          <a:p>
            <a:pPr marL="91993" indent="-91993"/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２．自由化の下での公益的課題への対応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31608" y="2204864"/>
            <a:ext cx="96974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993" indent="-91993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）間接オークション・間接送電権</a:t>
            </a:r>
            <a:endParaRPr lang="en-US" altLang="ja-JP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1325" indent="-441325"/>
            <a:r>
              <a:rPr lang="en-US" altLang="ja-JP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－地域を跨ぐ送電線（連系線）の利用ルールを、現行の先着優先から、コストの安い電源順に利用することを可  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1325" indent="-441325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とする間接オークション方式に改めることで、広域メリットオーダーの達成と競争活性化を促す。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67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17191</TotalTime>
  <Words>106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Office テーマ</vt:lpstr>
      <vt:lpstr>3_デザインの設定</vt:lpstr>
      <vt:lpstr>デザインの設定</vt:lpstr>
      <vt:lpstr>1_デザインの設定</vt:lpstr>
      <vt:lpstr>2_デザインの設定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1539</cp:revision>
  <cp:lastPrinted>2017-04-25T03:57:03Z</cp:lastPrinted>
  <dcterms:created xsi:type="dcterms:W3CDTF">2011-04-21T14:38:47Z</dcterms:created>
  <dcterms:modified xsi:type="dcterms:W3CDTF">2018-04-16T15:49:13Z</dcterms:modified>
</cp:coreProperties>
</file>