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7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6243" r:id="rId1"/>
    <p:sldMasterId id="2147484356" r:id="rId2"/>
    <p:sldMasterId id="2147486217" r:id="rId3"/>
    <p:sldMasterId id="2147486229" r:id="rId4"/>
    <p:sldMasterId id="2147486292" r:id="rId5"/>
    <p:sldMasterId id="2147486307" r:id="rId6"/>
    <p:sldMasterId id="2147486323" r:id="rId7"/>
    <p:sldMasterId id="2147486426" r:id="rId8"/>
  </p:sldMasterIdLst>
  <p:notesMasterIdLst>
    <p:notesMasterId r:id="rId10"/>
  </p:notesMasterIdLst>
  <p:handoutMasterIdLst>
    <p:handoutMasterId r:id="rId11"/>
  </p:handoutMasterIdLst>
  <p:sldIdLst>
    <p:sldId id="2458" r:id="rId9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4955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89909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4863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79818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47736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69728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146824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59637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DFFFF"/>
    <a:srgbClr val="C5D8FF"/>
    <a:srgbClr val="6699FF"/>
    <a:srgbClr val="FFFFE1"/>
    <a:srgbClr val="DDDDFF"/>
    <a:srgbClr val="9999FF"/>
    <a:srgbClr val="00C0BB"/>
    <a:srgbClr val="D5F1FF"/>
    <a:srgbClr val="00A8A4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7767" autoAdjust="0"/>
  </p:normalViewPr>
  <p:slideViewPr>
    <p:cSldViewPr>
      <p:cViewPr varScale="1">
        <p:scale>
          <a:sx n="113" d="100"/>
          <a:sy n="113" d="100"/>
        </p:scale>
        <p:origin x="1471" y="75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MFCI990001\00&#36039;&#28304;&#12456;&#12493;&#12523;&#12462;&#12540;&#24193;&#30465;&#12456;&#12493;&#12523;&#12462;&#12540;&#12539;&#26032;&#12456;&#12493;&#12523;&#12462;&#12540;&#37096;&#26032;&#12456;&#12493;&#12523;&#12462;&#12540;&#23550;&#31574;&#35506;00\&#65296;&#65297;&#65294;&#32207;&#25324;\&#65296;&#65298;&#65294;&#30465;&#20869;&#26696;&#20214;&#65288;&#21547;&#27425;&#23448;&#12524;&#12463;&#12289;&#25919;&#21209;&#12289;&#20986;&#24373;&#65289;\&#65296;&#65298;&#65294;&#32207;&#21512;&#12456;&#12493;&#35519;&#12539;&#26032;&#12456;&#12493;&#37096;&#20250;&#12539;&#35519;&#31639;&#22996;&#31561;\&#65297;&#65296;&#65294;&#26032;&#12456;&#12493;&#12523;&#12462;&#12540;&#23567;&#22996;&#21729;&#20250;\140617%20&#31532;&#19968;&#22238;&#23567;&#22996;\&#36039;&#26009;\&#23566;&#20837;&#37327;(made%20by%20Yuten)\&#65297;&#65297;&#26376;&#12398;&#23567;&#22996;&#29992;&#12395;&#21152;&#24037;\170912%20&#20877;&#29983;&#21487;&#33021;&#12456;&#12493;&#12523;&#12462;&#12540;&#38306;&#20418;&#12398;&#23455;&#32318;&#65288;&#65355;&#65335;&#12289;&#65355;&#65335;&#65352;&#65289;&#65355;&#65335;&#12399;&#35299;&#35500;&#20184;&#1236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3"/>
          <c:order val="0"/>
          <c:tx>
            <c:v>バイオマス</c:v>
          </c:tx>
          <c:spPr>
            <a:solidFill>
              <a:srgbClr val="00B050"/>
            </a:solidFill>
          </c:spPr>
          <c:invertIfNegative val="0"/>
          <c:cat>
            <c:numRef>
              <c:f>ｋＷ実績グラフ作成!$G$56:$T$56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ｋＷ実績グラフ作成!$G$60:$T$60</c:f>
              <c:numCache>
                <c:formatCode>0</c:formatCode>
                <c:ptCount val="14"/>
                <c:pt idx="0">
                  <c:v>116.4178</c:v>
                </c:pt>
                <c:pt idx="1">
                  <c:v>134.3466</c:v>
                </c:pt>
                <c:pt idx="2">
                  <c:v>151.34780000000001</c:v>
                </c:pt>
                <c:pt idx="3">
                  <c:v>179.25700000000001</c:v>
                </c:pt>
                <c:pt idx="4">
                  <c:v>192.38130000000001</c:v>
                </c:pt>
                <c:pt idx="5">
                  <c:v>197.5172</c:v>
                </c:pt>
                <c:pt idx="6">
                  <c:v>201.4881</c:v>
                </c:pt>
                <c:pt idx="7">
                  <c:v>214.11060000000001</c:v>
                </c:pt>
                <c:pt idx="8">
                  <c:v>230.81190000000001</c:v>
                </c:pt>
                <c:pt idx="9">
                  <c:v>234.4119</c:v>
                </c:pt>
                <c:pt idx="10">
                  <c:v>243.4119</c:v>
                </c:pt>
                <c:pt idx="11">
                  <c:v>253.21190000000001</c:v>
                </c:pt>
                <c:pt idx="12">
                  <c:v>282.61189999999999</c:v>
                </c:pt>
                <c:pt idx="13">
                  <c:v>315.9119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0D-4807-8013-B392C8DF08C7}"/>
            </c:ext>
          </c:extLst>
        </c:ser>
        <c:ser>
          <c:idx val="4"/>
          <c:order val="1"/>
          <c:tx>
            <c:v>地熱</c:v>
          </c:tx>
          <c:spPr>
            <a:solidFill>
              <a:srgbClr val="C00000"/>
            </a:solidFill>
          </c:spPr>
          <c:invertIfNegative val="0"/>
          <c:cat>
            <c:numRef>
              <c:f>ｋＷ実績グラフ作成!$G$56:$T$56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ｋＷ実績グラフ作成!$G$61:$T$61</c:f>
              <c:numCache>
                <c:formatCode>0</c:formatCode>
                <c:ptCount val="14"/>
                <c:pt idx="0">
                  <c:v>53.52</c:v>
                </c:pt>
                <c:pt idx="1">
                  <c:v>53.418999999999997</c:v>
                </c:pt>
                <c:pt idx="2">
                  <c:v>53.418999999999997</c:v>
                </c:pt>
                <c:pt idx="3">
                  <c:v>53.521000000000001</c:v>
                </c:pt>
                <c:pt idx="4">
                  <c:v>53.521000000000001</c:v>
                </c:pt>
                <c:pt idx="5">
                  <c:v>53.521000000000001</c:v>
                </c:pt>
                <c:pt idx="6">
                  <c:v>53.771000000000001</c:v>
                </c:pt>
                <c:pt idx="7">
                  <c:v>54.009</c:v>
                </c:pt>
                <c:pt idx="8">
                  <c:v>54.009</c:v>
                </c:pt>
                <c:pt idx="9">
                  <c:v>51.609000000000002</c:v>
                </c:pt>
                <c:pt idx="10">
                  <c:v>51.709000000000003</c:v>
                </c:pt>
                <c:pt idx="11">
                  <c:v>52.4193</c:v>
                </c:pt>
                <c:pt idx="12">
                  <c:v>52.9193</c:v>
                </c:pt>
                <c:pt idx="13">
                  <c:v>53.4193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0D-4807-8013-B392C8DF08C7}"/>
            </c:ext>
          </c:extLst>
        </c:ser>
        <c:ser>
          <c:idx val="2"/>
          <c:order val="2"/>
          <c:tx>
            <c:v>中小水力</c:v>
          </c:tx>
          <c:spPr>
            <a:solidFill>
              <a:srgbClr val="00FFFF"/>
            </a:solidFill>
          </c:spPr>
          <c:invertIfNegative val="0"/>
          <c:cat>
            <c:numRef>
              <c:f>ｋＷ実績グラフ作成!$G$56:$T$56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ｋＷ実績グラフ作成!$G$59:$T$59</c:f>
              <c:numCache>
                <c:formatCode>General</c:formatCode>
                <c:ptCount val="14"/>
                <c:pt idx="0">
                  <c:v>954</c:v>
                </c:pt>
                <c:pt idx="1">
                  <c:v>954</c:v>
                </c:pt>
                <c:pt idx="2">
                  <c:v>956</c:v>
                </c:pt>
                <c:pt idx="3" formatCode="0">
                  <c:v>956.67909999999995</c:v>
                </c:pt>
                <c:pt idx="4" formatCode="0">
                  <c:v>957.35429999999997</c:v>
                </c:pt>
                <c:pt idx="5" formatCode="0">
                  <c:v>952.51570000000004</c:v>
                </c:pt>
                <c:pt idx="6" formatCode="0">
                  <c:v>955.8931</c:v>
                </c:pt>
                <c:pt idx="7" formatCode="0">
                  <c:v>957.90809999999999</c:v>
                </c:pt>
                <c:pt idx="8" formatCode="0">
                  <c:v>962.87890000000004</c:v>
                </c:pt>
                <c:pt idx="9" formatCode="0">
                  <c:v>963.65239999999994</c:v>
                </c:pt>
                <c:pt idx="10" formatCode="0">
                  <c:v>964.05239999999992</c:v>
                </c:pt>
                <c:pt idx="11" formatCode="0">
                  <c:v>972.35239999999988</c:v>
                </c:pt>
                <c:pt idx="12" formatCode="0">
                  <c:v>979.4523999999999</c:v>
                </c:pt>
                <c:pt idx="13" formatCode="0">
                  <c:v>987.35239999999988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0D-4807-8013-B392C8DF08C7}"/>
            </c:ext>
          </c:extLst>
        </c:ser>
        <c:ser>
          <c:idx val="1"/>
          <c:order val="3"/>
          <c:tx>
            <c:v>風力</c:v>
          </c:tx>
          <c:spPr>
            <a:solidFill>
              <a:srgbClr val="0070C0"/>
            </a:solidFill>
          </c:spPr>
          <c:invertIfNegative val="0"/>
          <c:cat>
            <c:numRef>
              <c:f>ｋＷ実績グラフ作成!$G$56:$T$56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ｋＷ実績グラフ作成!$G$58:$T$58</c:f>
              <c:numCache>
                <c:formatCode>0</c:formatCode>
                <c:ptCount val="14"/>
                <c:pt idx="0">
                  <c:v>68.070899999999995</c:v>
                </c:pt>
                <c:pt idx="1">
                  <c:v>92.542100000000005</c:v>
                </c:pt>
                <c:pt idx="2">
                  <c:v>108.48309999999999</c:v>
                </c:pt>
                <c:pt idx="3">
                  <c:v>149.0087</c:v>
                </c:pt>
                <c:pt idx="4">
                  <c:v>167.44290000000001</c:v>
                </c:pt>
                <c:pt idx="5">
                  <c:v>188.2133</c:v>
                </c:pt>
                <c:pt idx="6">
                  <c:v>218.56970000000001</c:v>
                </c:pt>
                <c:pt idx="7">
                  <c:v>244.17</c:v>
                </c:pt>
                <c:pt idx="8">
                  <c:v>255.6182</c:v>
                </c:pt>
                <c:pt idx="9">
                  <c:v>264.18419999999998</c:v>
                </c:pt>
                <c:pt idx="10">
                  <c:v>265.68419999999998</c:v>
                </c:pt>
                <c:pt idx="11">
                  <c:v>293.60000000000002</c:v>
                </c:pt>
                <c:pt idx="12">
                  <c:v>311.7</c:v>
                </c:pt>
                <c:pt idx="13">
                  <c:v>342.7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0D-4807-8013-B392C8DF08C7}"/>
            </c:ext>
          </c:extLst>
        </c:ser>
        <c:ser>
          <c:idx val="0"/>
          <c:order val="4"/>
          <c:tx>
            <c:v>太陽光</c:v>
          </c:tx>
          <c:spPr>
            <a:solidFill>
              <a:srgbClr val="FFC000"/>
            </a:solidFill>
          </c:spPr>
          <c:invertIfNegative val="0"/>
          <c:cat>
            <c:numRef>
              <c:f>ｋＷ実績グラフ作成!$G$56:$T$56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ｋＷ実績グラフ作成!$G$57:$T$57</c:f>
              <c:numCache>
                <c:formatCode>0</c:formatCode>
                <c:ptCount val="14"/>
                <c:pt idx="0">
                  <c:v>92.722999999999985</c:v>
                </c:pt>
                <c:pt idx="1">
                  <c:v>119.95979999999999</c:v>
                </c:pt>
                <c:pt idx="2">
                  <c:v>150.358</c:v>
                </c:pt>
                <c:pt idx="3">
                  <c:v>177.1422</c:v>
                </c:pt>
                <c:pt idx="4">
                  <c:v>198.0958</c:v>
                </c:pt>
                <c:pt idx="5">
                  <c:v>221.7302</c:v>
                </c:pt>
                <c:pt idx="6">
                  <c:v>283.93819999999999</c:v>
                </c:pt>
                <c:pt idx="7">
                  <c:v>390.14940000000001</c:v>
                </c:pt>
                <c:pt idx="8">
                  <c:v>530.53929999999991</c:v>
                </c:pt>
                <c:pt idx="9">
                  <c:v>728.09890799999994</c:v>
                </c:pt>
                <c:pt idx="10">
                  <c:v>1355.3989080000001</c:v>
                </c:pt>
                <c:pt idx="11">
                  <c:v>2371.1989080000003</c:v>
                </c:pt>
                <c:pt idx="12">
                  <c:v>3287.1989080000003</c:v>
                </c:pt>
                <c:pt idx="13">
                  <c:v>3910.2989079999998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00D-4807-8013-B392C8DF0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4960640"/>
        <c:axId val="174962176"/>
      </c:barChart>
      <c:catAx>
        <c:axId val="174960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4962176"/>
        <c:crosses val="autoZero"/>
        <c:auto val="1"/>
        <c:lblAlgn val="ctr"/>
        <c:lblOffset val="100"/>
        <c:noMultiLvlLbl val="0"/>
      </c:catAx>
      <c:valAx>
        <c:axId val="17496217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74960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739216113871407"/>
          <c:y val="0.19565003033723863"/>
          <c:w val="0.20868877562119678"/>
          <c:h val="0.2590940075322997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0.59579</cdr:x>
      <cdr:y>0.06327</cdr:y>
    </cdr:from>
    <cdr:to>
      <cdr:x>0.80082</cdr:x>
      <cdr:y>0.56103</cdr:y>
    </cdr:to>
    <cdr:cxnSp macro="">
      <cdr:nvCxnSpPr>
        <cdr:cNvPr id="2" name="直線矢印コネクタ 1"/>
        <cdr:cNvCxnSpPr/>
      </cdr:nvCxnSpPr>
      <cdr:spPr>
        <a:xfrm xmlns:a="http://schemas.openxmlformats.org/drawingml/2006/main" flipV="1">
          <a:off x="3738724" y="221734"/>
          <a:ext cx="1286619" cy="1744536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0.43927</cdr:x>
      <cdr:y>0.55636</cdr:y>
    </cdr:from>
    <cdr:to>
      <cdr:x>0.59022</cdr:x>
      <cdr:y>0.65909</cdr:y>
    </cdr:to>
    <cdr:cxnSp macro="">
      <cdr:nvCxnSpPr>
        <cdr:cNvPr id="4" name="直線矢印コネクタ 3"/>
        <cdr:cNvCxnSpPr/>
      </cdr:nvCxnSpPr>
      <cdr:spPr>
        <a:xfrm xmlns:a="http://schemas.openxmlformats.org/drawingml/2006/main" flipV="1">
          <a:off x="2756513" y="1949926"/>
          <a:ext cx="947283" cy="360040"/>
        </a:xfrm>
        <a:prstGeom xmlns:a="http://schemas.openxmlformats.org/drawingml/2006/main" prst="straightConnector1">
          <a:avLst/>
        </a:prstGeom>
        <a:ln xmlns:a="http://schemas.openxmlformats.org/drawingml/2006/main" w="3810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0.0896</cdr:x>
      <cdr:y>0.65909</cdr:y>
    </cdr:from>
    <cdr:to>
      <cdr:x>0.42667</cdr:x>
      <cdr:y>0.72925</cdr:y>
    </cdr:to>
    <cdr:cxnSp macro="">
      <cdr:nvCxnSpPr>
        <cdr:cNvPr id="6" name="直線矢印コネクタ 5"/>
        <cdr:cNvCxnSpPr/>
      </cdr:nvCxnSpPr>
      <cdr:spPr>
        <a:xfrm xmlns:a="http://schemas.openxmlformats.org/drawingml/2006/main" flipV="1">
          <a:off x="562242" y="2309966"/>
          <a:ext cx="2115206" cy="245895"/>
        </a:xfrm>
        <a:prstGeom xmlns:a="http://schemas.openxmlformats.org/drawingml/2006/main" prst="straightConnector1">
          <a:avLst/>
        </a:prstGeom>
        <a:ln xmlns:a="http://schemas.openxmlformats.org/drawingml/2006/main" w="3810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0.5166</cdr:x>
      <cdr:y>0.14545</cdr:y>
    </cdr:from>
    <cdr:to>
      <cdr:x>0.72155</cdr:x>
      <cdr:y>0.29767</cdr:y>
    </cdr:to>
    <cdr:sp macro="" textlink="">
      <cdr:nvSpPr>
        <cdr:cNvPr id="8" name="テキスト ボックス 42"/>
        <cdr:cNvSpPr txBox="1"/>
      </cdr:nvSpPr>
      <cdr:spPr>
        <a:xfrm xmlns:a="http://schemas.openxmlformats.org/drawingml/2006/main">
          <a:off x="3110822" y="499945"/>
          <a:ext cx="1234152" cy="52322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年平均</a:t>
          </a:r>
          <a:r>
            <a:rPr lang="ja-JP" altLang="en-US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伸び率</a:t>
          </a:r>
          <a:r>
            <a: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26</a:t>
          </a:r>
          <a:r>
            <a:rPr lang="ja-JP" altLang="en-US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％</a:t>
          </a:r>
          <a:endParaRPr lang="ja-JP" altLang="en-US" sz="1400" dirty="0">
            <a:solidFill>
              <a:srgbClr val="FF0000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0.35143</cdr:x>
      <cdr:y>0.477</cdr:y>
    </cdr:from>
    <cdr:to>
      <cdr:x>0.60048</cdr:x>
      <cdr:y>0.62629</cdr:y>
    </cdr:to>
    <cdr:sp macro="" textlink="">
      <cdr:nvSpPr>
        <cdr:cNvPr id="9" name="テキスト ボックス 40"/>
        <cdr:cNvSpPr txBox="1"/>
      </cdr:nvSpPr>
      <cdr:spPr>
        <a:xfrm xmlns:a="http://schemas.openxmlformats.org/drawingml/2006/main">
          <a:off x="2107462" y="1680798"/>
          <a:ext cx="1493562" cy="5260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14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年平均</a:t>
          </a:r>
          <a:r>
            <a:rPr lang="ja-JP" altLang="en-US" sz="140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伸び率</a:t>
          </a:r>
          <a:endParaRPr lang="en-US" altLang="ja-JP" sz="1400" dirty="0" smtClean="0">
            <a:solidFill>
              <a:srgbClr val="0070C0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  <a:p xmlns:a="http://schemas.openxmlformats.org/drawingml/2006/main">
          <a:pPr algn="ctr"/>
          <a:r>
            <a:rPr lang="en-US" altLang="ja-JP" sz="140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9</a:t>
          </a:r>
          <a:r>
            <a:rPr lang="en-US" altLang="ja-JP" sz="14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%</a:t>
          </a:r>
          <a:endParaRPr lang="ja-JP" altLang="en-US" sz="1400" dirty="0">
            <a:solidFill>
              <a:srgbClr val="0070C0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0.11797</cdr:x>
      <cdr:y>0.54421</cdr:y>
    </cdr:from>
    <cdr:to>
      <cdr:x>0.31764</cdr:x>
      <cdr:y>0.6935</cdr:y>
    </cdr:to>
    <cdr:sp macro="" textlink="">
      <cdr:nvSpPr>
        <cdr:cNvPr id="10" name="テキスト ボックス 38"/>
        <cdr:cNvSpPr txBox="1"/>
      </cdr:nvSpPr>
      <cdr:spPr>
        <a:xfrm xmlns:a="http://schemas.openxmlformats.org/drawingml/2006/main">
          <a:off x="740289" y="1907333"/>
          <a:ext cx="1252989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14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年</a:t>
          </a:r>
          <a:r>
            <a:rPr lang="ja-JP" altLang="en-US" sz="140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平均伸び率</a:t>
          </a:r>
          <a:r>
            <a:rPr lang="en-US" altLang="ja-JP" sz="14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5%</a:t>
          </a:r>
          <a:endParaRPr lang="ja-JP" altLang="en-US" sz="1400" dirty="0">
            <a:solidFill>
              <a:srgbClr val="0070C0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18621" cy="493237"/>
          </a:xfrm>
          <a:prstGeom prst="rect">
            <a:avLst/>
          </a:prstGeom>
        </p:spPr>
        <p:txBody>
          <a:bodyPr vert="horz" lIns="90612" tIns="45306" rIns="90612" bIns="4530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577" y="1"/>
            <a:ext cx="2918621" cy="493237"/>
          </a:xfrm>
          <a:prstGeom prst="rect">
            <a:avLst/>
          </a:prstGeom>
        </p:spPr>
        <p:txBody>
          <a:bodyPr vert="horz" lIns="90612" tIns="45306" rIns="90612" bIns="45306" rtlCol="0"/>
          <a:lstStyle>
            <a:lvl1pPr algn="r">
              <a:defRPr sz="1100"/>
            </a:lvl1pPr>
          </a:lstStyle>
          <a:p>
            <a:fld id="{F109A3DB-1B94-4E62-A8BA-88B45F45E2C7}" type="datetimeFigureOut">
              <a:rPr kumimoji="1" lang="ja-JP" altLang="en-US" smtClean="0"/>
              <a:pPr/>
              <a:t>2018/5/14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6" y="9371505"/>
            <a:ext cx="2918621" cy="493236"/>
          </a:xfrm>
          <a:prstGeom prst="rect">
            <a:avLst/>
          </a:prstGeom>
        </p:spPr>
        <p:txBody>
          <a:bodyPr vert="horz" lIns="90612" tIns="45306" rIns="90612" bIns="4530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577" y="9371505"/>
            <a:ext cx="2918621" cy="493236"/>
          </a:xfrm>
          <a:prstGeom prst="rect">
            <a:avLst/>
          </a:prstGeom>
        </p:spPr>
        <p:txBody>
          <a:bodyPr vert="horz" lIns="90612" tIns="45306" rIns="90612" bIns="45306" rtlCol="0" anchor="b"/>
          <a:lstStyle>
            <a:lvl1pPr algn="r">
              <a:defRPr sz="1100"/>
            </a:lvl1pPr>
          </a:lstStyle>
          <a:p>
            <a:fld id="{46CDB9C3-B633-4287-A844-C0E53F0023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65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19302" cy="493237"/>
          </a:xfrm>
          <a:prstGeom prst="rect">
            <a:avLst/>
          </a:prstGeom>
        </p:spPr>
        <p:txBody>
          <a:bodyPr vert="horz" lIns="90533" tIns="45269" rIns="90533" bIns="4526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5" y="1"/>
            <a:ext cx="2919302" cy="493237"/>
          </a:xfrm>
          <a:prstGeom prst="rect">
            <a:avLst/>
          </a:prstGeom>
        </p:spPr>
        <p:txBody>
          <a:bodyPr vert="horz" lIns="90533" tIns="45269" rIns="90533" bIns="4526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14D4D236-DB2D-4B4E-B03D-EC64537C1E5A}" type="datetimeFigureOut">
              <a:rPr lang="ja-JP" altLang="en-US"/>
              <a:pPr>
                <a:defRPr/>
              </a:pPr>
              <a:t>2018/5/14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40350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33" tIns="45269" rIns="90533" bIns="4526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052" y="4686540"/>
            <a:ext cx="5387666" cy="4439132"/>
          </a:xfrm>
          <a:prstGeom prst="rect">
            <a:avLst/>
          </a:prstGeom>
        </p:spPr>
        <p:txBody>
          <a:bodyPr vert="horz" lIns="90533" tIns="45269" rIns="90533" bIns="45269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371510"/>
            <a:ext cx="2919302" cy="493236"/>
          </a:xfrm>
          <a:prstGeom prst="rect">
            <a:avLst/>
          </a:prstGeom>
        </p:spPr>
        <p:txBody>
          <a:bodyPr vert="horz" lIns="90533" tIns="45269" rIns="90533" bIns="4526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5" y="9371510"/>
            <a:ext cx="2919302" cy="493236"/>
          </a:xfrm>
          <a:prstGeom prst="rect">
            <a:avLst/>
          </a:prstGeom>
        </p:spPr>
        <p:txBody>
          <a:bodyPr vert="horz" lIns="90533" tIns="45269" rIns="90533" bIns="4526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728A4BB8-0807-4227-948D-747C2F25B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2209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495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899094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4863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798186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47736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69728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46824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59637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0425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B2AE-C326-45FE-AAAB-A592AA086CA1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E69CE-FB51-4F2A-8B79-77703D6CE92D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7029-3D88-4B88-BA39-2E79985E85DA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9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C3A0924F-08C9-4816-86D2-135359A57F76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DB952C4-60DE-40D2-BDF8-EB101E8113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53946276-EACA-4630-9F64-ED6B4AD67E73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27F41AB-E8ED-42FC-8DE1-A8B72E3F03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2BBE7786-8C1F-43B2-AEE3-A47FF17BCDB0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64FA1A8A-0CE4-477F-A9DD-8952484BC4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5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ED6BEEE-7BF5-4633-B694-18AC1895BD1E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7F003FD-0B8A-46DE-B49E-EB7374679B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516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516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24B8F37-136C-4A4F-8B9E-094AD26259CB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E2478D2-6888-4505-95E5-192B16EF8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45675"/>
            <a:ext cx="8915400" cy="6093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 tIns="70785">
            <a:spAutoFit/>
          </a:bodyPr>
          <a:lstStyle>
            <a:lvl1pPr>
              <a:defRPr sz="32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5C82042-1996-48EB-8ABD-585AFC11D739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8D20369-3830-41F7-AE67-6C931C1F10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D062D76A-4128-4ED3-85EE-6A2A6B48645F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94607" y="6493050"/>
            <a:ext cx="2311400" cy="365125"/>
          </a:xfrm>
        </p:spPr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EFA5F06-A6D6-4C52-8B50-771098D6CB1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831BB2C-E4F4-4D71-9D23-DF23FABA0AAC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0BE6108-ED91-40FC-8939-107725AB12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F722-35C6-42F1-AF2E-F28AFF620A4E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FC2D7C0-BD1C-48E1-BA07-A3A346A382F7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F3045EF8-A3F9-43CD-B6A9-C03A394B24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83772"/>
            <a:ext cx="8915400" cy="52167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>
            <a:spAutoFit/>
          </a:bodyPr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8511" y="692743"/>
            <a:ext cx="8922196" cy="22821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sp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7932532-7F70-40E8-B5CA-1593F90745F7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BCD99B63-B0A0-466A-AA3C-F5127584EC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24" y="274702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D9214B37-F885-48AD-9FEA-467F8826DDBE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D54B86A-9308-41B6-B8F3-9C6D897E1A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E710-3FD1-4423-AEA3-570F5550CF4A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22F1F-9874-4EDC-B8A1-BB6C910229BA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1934A-8FDD-46A9-8A76-2BD7B7BF5B17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0550-26F2-48FE-89BB-D54481277265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323D-296D-4909-B520-778612D75D4C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9993-02B9-4827-9DB6-C4704C33FD17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977C-76B2-4ECE-B59E-A73547A68281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E177-A420-4B17-85D5-AA31734E38C6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F315-288B-41D0-A6B0-E50BCACF7C8C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45E33-BDBB-4082-96DB-25D2E57977FD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A0-4239-47E1-ABFF-3A473FE3D63D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5731-C899-4BB0-B864-81C8E49F79AB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388D-D935-47B2-824B-95A4D2086284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0074-BCDF-4E04-99A5-D8729959FACA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4792-ED28-4C6C-A7F5-984CA18C4055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84A47-9E55-47DA-BDA9-B0795BEB70BC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3C04-421C-47FF-80DA-79E273E74EF4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D92E-E9FD-45D0-B064-685E338A517D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5DB-1F84-48EA-B5E7-F33E594437B4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57C9-DB92-4F1E-AE68-2F4C15707F0B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99E3-9C89-4501-8F77-13B8F8E2B12C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E21A-592F-4238-93F9-41BB504C7920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EC70-E3A2-4DB0-AB1C-A1CE402F73FD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369-E9FD-4741-AA68-65CBE47D9DBE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2541-A307-4EFC-AA26-3F0FBF784D2B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9BBD2-BCC9-438E-8B1E-543398BE1EDF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40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4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1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9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3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0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0B7E7-F9D2-4DFF-A09C-E2CB2C7C340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1082-C123-4DFE-AB9E-270C799FFB4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5053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1E825-8E5E-4795-902F-1D6405CB7DC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67C6-FB39-4A1F-A8DA-18EB3416C525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83489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711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72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4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1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891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364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6837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309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578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E28C9-76FA-4FF6-B5E1-C66CEF5F54F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89158-25C9-43B1-9CF1-92B83142D26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55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0EADC-6A2E-4BDB-974E-21AD7AD43179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7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599BA-51FA-4D50-AC03-5572618FE0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D4A19-74E2-4467-8BA4-699FB6BE6A14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0680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28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28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7B6FE-61C6-4F57-A57C-44747D92A2C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AFE16-3A42-4D78-8F71-A2D6952DA91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5468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85478-F906-450D-A1E1-249371254D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D956-EC07-4334-9A11-CE5BC8CDF66C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948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7D76D-DA7F-41F6-BFAF-89256B3F8C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E969-3DF8-49E1-8CAD-B44860DC4AC1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019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23" y="273051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93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3" y="1435121"/>
            <a:ext cx="3259007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5861D-7ABF-426C-9833-0DE38985F0C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D4267-E1BD-4C76-BC61-B67F2F4611F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304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58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58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7287" indent="0">
              <a:buNone/>
              <a:defRPr sz="2700"/>
            </a:lvl2pPr>
            <a:lvl3pPr marL="894563" indent="0">
              <a:buNone/>
              <a:defRPr sz="2400"/>
            </a:lvl3pPr>
            <a:lvl4pPr marL="1341849" indent="0">
              <a:buNone/>
              <a:defRPr sz="2000"/>
            </a:lvl4pPr>
            <a:lvl5pPr marL="1789135" indent="0">
              <a:buNone/>
              <a:defRPr sz="2000"/>
            </a:lvl5pPr>
            <a:lvl6pPr marL="2236420" indent="0">
              <a:buNone/>
              <a:defRPr sz="2000"/>
            </a:lvl6pPr>
            <a:lvl7pPr marL="2683705" indent="0">
              <a:buNone/>
              <a:defRPr sz="2000"/>
            </a:lvl7pPr>
            <a:lvl8pPr marL="3130981" indent="0">
              <a:buNone/>
              <a:defRPr sz="2000"/>
            </a:lvl8pPr>
            <a:lvl9pPr marL="3578275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58" y="5367340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736D9-933D-4525-B300-1286F792A0B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90BC-1D27-47B7-A93D-A880C21AC3CF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937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A3483-B595-4F13-A683-B51A20C36B9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113247" y="6309528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37E1-DBC3-4198-A57C-B12D92589A3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4909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17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717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C8B14-9A6B-4429-9D00-5B88EFD8CE2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8010D-434A-4243-BBBE-35AEBD8FA18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3938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093DEEF-35FB-4F91-8AB0-811C905AF3D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2018/5/14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500" i="0" baseline="0">
                <a:solidFill>
                  <a:prstClr val="black">
                    <a:tint val="75000"/>
                  </a:prst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pPr>
              <a:defRPr/>
            </a:pPr>
            <a:fld id="{866B40A9-25BD-42A4-AA3F-6E9723A62F10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9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2" y="2131320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prstGeom prst="rect">
            <a:avLst/>
          </a:prstGeom>
          <a:ln>
            <a:noFill/>
          </a:ln>
        </p:spPr>
        <p:txBody>
          <a:bodyPr lIns="90180" tIns="45093" rIns="90180" bIns="45093"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0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2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2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3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4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4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8C160-155A-4803-BF1B-EFEE1B4D0DE4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8627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36A4-DC69-41DD-9C69-9B537D1E1868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9" y="71999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9" y="648000"/>
            <a:ext cx="9720000" cy="1440000"/>
          </a:xfrm>
          <a:prstGeom prst="rect">
            <a:avLst/>
          </a:prstGeom>
        </p:spPr>
        <p:txBody>
          <a:bodyPr lIns="90180" tIns="45093" rIns="90180" bIns="45093"/>
          <a:lstStyle>
            <a:lvl1pPr marL="356964" indent="-356964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9BB11-E223-4263-AA07-FD032F7FF48C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230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812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4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9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362B6-4CC5-4401-A1F9-737EB3E6A97C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753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367" indent="-357367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7A2BD-784A-4841-97BB-490A44878D4E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7781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184B-8C4B-4281-9149-CAF06A7EBDEA}" type="datetime1">
              <a:rPr lang="ja-JP" altLang="en-US" smtClean="0"/>
              <a:t>2018/5/14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93" y="6520042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0018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72" y="1520814"/>
            <a:ext cx="7423989" cy="645125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0CEA-9C00-4904-9FF1-CEBE769BC556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8462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787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5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9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E655-866E-47CF-B455-08E95246CF98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042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432" indent="-357432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4C6DD-D87F-4F7B-A3DC-4483A602CC57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033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BB23-17A8-45AC-92B0-22B8EC6869B4}" type="datetime1">
              <a:rPr lang="ja-JP" altLang="en-US" smtClean="0"/>
              <a:t>2018/5/14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80" y="6520017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596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68" y="1520827"/>
            <a:ext cx="7423989" cy="64514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E2C-EEA3-47CA-8FF0-CB1028EAE91B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581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3BA7-AE86-4F54-A605-57E17F45F5B2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3F3A-57C5-474E-ABD3-75BE15B2D805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AF54-9BFD-4F75-B35F-BA3E52C567CE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3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64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AEF2A-1948-4E5B-BDB4-A98CB184E993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4" r:id="rId1"/>
    <p:sldLayoutId id="2147486245" r:id="rId2"/>
    <p:sldLayoutId id="2147486246" r:id="rId3"/>
    <p:sldLayoutId id="2147486247" r:id="rId4"/>
    <p:sldLayoutId id="2147486248" r:id="rId5"/>
    <p:sldLayoutId id="2147486249" r:id="rId6"/>
    <p:sldLayoutId id="2147486250" r:id="rId7"/>
    <p:sldLayoutId id="2147486251" r:id="rId8"/>
    <p:sldLayoutId id="2147486252" r:id="rId9"/>
    <p:sldLayoutId id="2147486253" r:id="rId10"/>
    <p:sldLayoutId id="2147486254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115927"/>
            <a:ext cx="8915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264A8FA0-6ECD-4477-9E66-FEC3E9EAD695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10475" y="6593063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 b="1">
                <a:solidFill>
                  <a:prstClr val="black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D98DAAB1-D320-4B3D-9B10-FD69288B44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5" r:id="rId1"/>
    <p:sldLayoutId id="2147486206" r:id="rId2"/>
    <p:sldLayoutId id="2147486207" r:id="rId3"/>
    <p:sldLayoutId id="2147486208" r:id="rId4"/>
    <p:sldLayoutId id="2147486209" r:id="rId5"/>
    <p:sldLayoutId id="2147486210" r:id="rId6"/>
    <p:sldLayoutId id="2147486211" r:id="rId7"/>
    <p:sldLayoutId id="2147486212" r:id="rId8"/>
    <p:sldLayoutId id="2147486213" r:id="rId9"/>
    <p:sldLayoutId id="2147486214" r:id="rId10"/>
    <p:sldLayoutId id="214748621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9550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9094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8633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98186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7159" indent="-3371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7C00A-5CBC-4CEB-9196-9D5B13D961AB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B5EDB-FEB9-4132-A9D8-9F76ED446184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30" r:id="rId1"/>
    <p:sldLayoutId id="2147486231" r:id="rId2"/>
    <p:sldLayoutId id="2147486232" r:id="rId3"/>
    <p:sldLayoutId id="2147486233" r:id="rId4"/>
    <p:sldLayoutId id="2147486234" r:id="rId5"/>
    <p:sldLayoutId id="2147486235" r:id="rId6"/>
    <p:sldLayoutId id="2147486236" r:id="rId7"/>
    <p:sldLayoutId id="2147486237" r:id="rId8"/>
    <p:sldLayoutId id="2147486238" r:id="rId9"/>
    <p:sldLayoutId id="2147486239" r:id="rId10"/>
    <p:sldLayoutId id="2147486240" r:id="rId11"/>
    <p:sldLayoutId id="2147486241" r:id="rId12"/>
    <p:sldLayoutId id="2147486242" r:id="rId13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58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55B8F15-6E70-4CD0-9C5E-58B3EBC8D64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58"/>
            <a:ext cx="31369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r">
              <a:defRPr sz="2000" i="1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defRPr>
            </a:lvl1pPr>
          </a:lstStyle>
          <a:p>
            <a:pPr>
              <a:defRPr/>
            </a:pPr>
            <a:fld id="{15EE0D81-2543-4708-B2DF-814BE786577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93" r:id="rId1"/>
    <p:sldLayoutId id="2147486294" r:id="rId2"/>
    <p:sldLayoutId id="2147486295" r:id="rId3"/>
    <p:sldLayoutId id="2147486296" r:id="rId4"/>
    <p:sldLayoutId id="2147486297" r:id="rId5"/>
    <p:sldLayoutId id="2147486298" r:id="rId6"/>
    <p:sldLayoutId id="2147486299" r:id="rId7"/>
    <p:sldLayoutId id="2147486300" r:id="rId8"/>
    <p:sldLayoutId id="2147486301" r:id="rId9"/>
    <p:sldLayoutId id="2147486302" r:id="rId10"/>
    <p:sldLayoutId id="2147486303" r:id="rId11"/>
    <p:sldLayoutId id="214748643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72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456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184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8913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5459" indent="-3354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6829" indent="-27956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1821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5499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277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60059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7344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54626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01920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7287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4563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849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13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3642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370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30981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7827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9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39" tIns="45075" rIns="90139" bIns="450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4060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4B234B-AC8F-45A8-9721-7C3B1BF7B128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8" y="6454060"/>
            <a:ext cx="31369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31" y="6449297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953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08" r:id="rId1"/>
    <p:sldLayoutId id="214748630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070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139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20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279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180" indent="-338180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2377" indent="-28169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6745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7443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8142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8839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95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02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935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0703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1396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095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2794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3491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41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48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55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36" tIns="45123" rIns="90236" bIns="451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36" tIns="45123" rIns="90236" bIns="451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52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7B5CFE4-6DDF-47CC-8673-D83A973DFEA4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52"/>
            <a:ext cx="31369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89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34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24" r:id="rId1"/>
    <p:sldLayoutId id="2147486325" r:id="rId2"/>
    <p:sldLayoutId id="2147486326" r:id="rId3"/>
    <p:sldLayoutId id="214748632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1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42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63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4849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565" indent="-338565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211" indent="-28201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030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246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457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67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288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09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30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14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423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636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4849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06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267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848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970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5" tIns="45131" rIns="90255" bIns="451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55" tIns="45131" rIns="90255" bIns="451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27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FCEBFAB-0A7B-4A53-BE99-C2FDF1613796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27"/>
            <a:ext cx="31369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64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88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27" r:id="rId1"/>
    <p:sldLayoutId id="2147486428" r:id="rId2"/>
    <p:sldLayoutId id="2147486429" r:id="rId3"/>
    <p:sldLayoutId id="214748643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58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88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517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626" indent="-338626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343" indent="-28206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23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531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82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2121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3415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703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998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9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586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88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517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472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76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905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035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グループ化 15"/>
          <p:cNvGrpSpPr/>
          <p:nvPr/>
        </p:nvGrpSpPr>
        <p:grpSpPr>
          <a:xfrm>
            <a:off x="2207695" y="1403775"/>
            <a:ext cx="5216674" cy="4230470"/>
            <a:chOff x="4827072" y="2417778"/>
            <a:chExt cx="5216674" cy="4230470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4827072" y="2417778"/>
              <a:ext cx="5216674" cy="3850441"/>
              <a:chOff x="1585611" y="1588608"/>
              <a:chExt cx="6751467" cy="4916917"/>
            </a:xfrm>
          </p:grpSpPr>
          <p:cxnSp>
            <p:nvCxnSpPr>
              <p:cNvPr id="20" name="直線矢印コネクタ 19"/>
              <p:cNvCxnSpPr/>
              <p:nvPr/>
            </p:nvCxnSpPr>
            <p:spPr>
              <a:xfrm>
                <a:off x="4931394" y="6180790"/>
                <a:ext cx="130212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右矢印 20"/>
              <p:cNvSpPr/>
              <p:nvPr/>
            </p:nvSpPr>
            <p:spPr>
              <a:xfrm>
                <a:off x="6251983" y="6135072"/>
                <a:ext cx="1799628" cy="221551"/>
              </a:xfrm>
              <a:prstGeom prst="rightArrow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2" name="テキスト ボックス 1"/>
              <p:cNvSpPr txBox="1"/>
              <p:nvPr/>
            </p:nvSpPr>
            <p:spPr>
              <a:xfrm>
                <a:off x="4777374" y="6207087"/>
                <a:ext cx="1474610" cy="257406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余剰電力買取制度</a:t>
                </a:r>
              </a:p>
            </p:txBody>
          </p:sp>
          <p:sp>
            <p:nvSpPr>
              <p:cNvPr id="23" name="テキスト ボックス 1"/>
              <p:cNvSpPr txBox="1"/>
              <p:nvPr/>
            </p:nvSpPr>
            <p:spPr>
              <a:xfrm>
                <a:off x="6291767" y="6299213"/>
                <a:ext cx="1673733" cy="206312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00" b="1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FIT</a:t>
                </a:r>
                <a:r>
                  <a:rPr lang="ja-JP" altLang="en-US" sz="1000" b="1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制度</a:t>
                </a:r>
              </a:p>
            </p:txBody>
          </p:sp>
          <p:cxnSp>
            <p:nvCxnSpPr>
              <p:cNvPr id="24" name="直線矢印コネクタ 23"/>
              <p:cNvCxnSpPr/>
              <p:nvPr/>
            </p:nvCxnSpPr>
            <p:spPr>
              <a:xfrm>
                <a:off x="2347116" y="6475719"/>
                <a:ext cx="3944651" cy="2980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5" name="テキスト ボックス 1"/>
              <p:cNvSpPr txBox="1"/>
              <p:nvPr/>
            </p:nvSpPr>
            <p:spPr>
              <a:xfrm>
                <a:off x="3728948" y="6247367"/>
                <a:ext cx="1062476" cy="246641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ＲＰＳ制度</a:t>
                </a: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>
                <a:off x="1585611" y="1588608"/>
                <a:ext cx="736906" cy="3144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0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万ｋＷ</a:t>
                </a:r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7766143" y="5944545"/>
                <a:ext cx="570935" cy="3144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0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</a:t>
                </a:r>
              </a:p>
            </p:txBody>
          </p:sp>
        </p:grpSp>
        <p:sp>
          <p:nvSpPr>
            <p:cNvPr id="18" name="テキスト ボックス 1"/>
            <p:cNvSpPr txBox="1"/>
            <p:nvPr/>
          </p:nvSpPr>
          <p:spPr>
            <a:xfrm>
              <a:off x="4899001" y="6006051"/>
              <a:ext cx="1620000" cy="201575"/>
            </a:xfrm>
            <a:prstGeom prst="rect">
              <a:avLst/>
            </a:prstGeom>
          </p:spPr>
          <p:txBody>
            <a:bodyPr wrap="square" lIns="91423" tIns="45712" rIns="91423" bIns="45712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lang="ja-JP" altLang="en-US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大規模水力は除く</a:t>
              </a:r>
            </a:p>
          </p:txBody>
        </p:sp>
        <p:sp>
          <p:nvSpPr>
            <p:cNvPr id="19" name="テキスト ボックス 1"/>
            <p:cNvSpPr txBox="1"/>
            <p:nvPr/>
          </p:nvSpPr>
          <p:spPr>
            <a:xfrm>
              <a:off x="4864518" y="6433973"/>
              <a:ext cx="4778090" cy="214275"/>
            </a:xfrm>
            <a:prstGeom prst="rect">
              <a:avLst/>
            </a:prstGeom>
          </p:spPr>
          <p:txBody>
            <a:bodyPr wrap="square" lIns="91423" tIns="45712" rIns="91423" bIns="45712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JPEA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出荷統計、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NEDO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の風力発電設備実績統計、包蔵水力調査、地熱発電の現状と動向、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PRS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制度・固定価格買取制度認定実績等より資源エネルギー庁作成）</a:t>
              </a:r>
              <a:endPara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aphicFrame>
        <p:nvGraphicFramePr>
          <p:cNvPr id="29" name="グラフ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8383842"/>
              </p:ext>
            </p:extLst>
          </p:nvPr>
        </p:nvGraphicFramePr>
        <p:xfrm>
          <a:off x="2245141" y="1526886"/>
          <a:ext cx="6021723" cy="3437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28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0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1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31489</TotalTime>
  <Words>66</Words>
  <Application>Microsoft Office PowerPoint</Application>
  <PresentationFormat>A4 210 x 297 mm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8" baseType="lpstr">
      <vt:lpstr>HG丸ｺﾞｼｯｸM-PRO</vt:lpstr>
      <vt:lpstr>Meiryo UI</vt:lpstr>
      <vt:lpstr>ＭＳ Ｐゴシック</vt:lpstr>
      <vt:lpstr>ＭＳ 明朝</vt:lpstr>
      <vt:lpstr>メイリオ</vt:lpstr>
      <vt:lpstr>Arial</vt:lpstr>
      <vt:lpstr>Calibri</vt:lpstr>
      <vt:lpstr>Tahoma</vt:lpstr>
      <vt:lpstr>Wingdings</vt:lpstr>
      <vt:lpstr>3_デザインの設定</vt:lpstr>
      <vt:lpstr>デザインの設定</vt:lpstr>
      <vt:lpstr>1_デザインの設定</vt:lpstr>
      <vt:lpstr>2_デザインの設定</vt:lpstr>
      <vt:lpstr>3_Office テーマ</vt:lpstr>
      <vt:lpstr>10_テスト</vt:lpstr>
      <vt:lpstr>テスト</vt:lpstr>
      <vt:lpstr>1_テスト</vt:lpstr>
      <vt:lpstr>PowerPoint プレゼンテーション</vt:lpstr>
    </vt:vector>
  </TitlesOfParts>
  <Company>経済産業省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今後のエネルギー政策について</dc:title>
  <dc:creator>情報システム厚生課</dc:creator>
  <cp:lastModifiedBy>Windows ユーザー</cp:lastModifiedBy>
  <cp:revision>2402</cp:revision>
  <cp:lastPrinted>2018-03-29T19:52:29Z</cp:lastPrinted>
  <dcterms:created xsi:type="dcterms:W3CDTF">2011-04-21T14:38:47Z</dcterms:created>
  <dcterms:modified xsi:type="dcterms:W3CDTF">2018-05-14T12:12:39Z</dcterms:modified>
</cp:coreProperties>
</file>