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57" d="100"/>
          <a:sy n="57" d="100"/>
        </p:scale>
        <p:origin x="7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1.png"/><Relationship Id="rId10" Type="http://schemas.microsoft.com/office/2007/relationships/hdphoto" Target="../media/hdphoto1.wdp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648744" y="1268760"/>
            <a:ext cx="4531638" cy="286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例１）</a:t>
            </a:r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センサーや周囲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の照明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</a:t>
            </a:r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連携による照明最適制御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161462" y="1542502"/>
            <a:ext cx="3213580" cy="1297182"/>
            <a:chOff x="898630" y="3959520"/>
            <a:chExt cx="3239834" cy="1917752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552" y="4094937"/>
              <a:ext cx="3217912" cy="1782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テキスト ボックス 11"/>
            <p:cNvSpPr txBox="1"/>
            <p:nvPr/>
          </p:nvSpPr>
          <p:spPr>
            <a:xfrm>
              <a:off x="2072680" y="3959520"/>
              <a:ext cx="1527536" cy="3753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センサー（人感、照度）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898630" y="3980405"/>
              <a:ext cx="457679" cy="3168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照明</a:t>
              </a: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2886406" y="2839684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⇒機器間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等で機器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の使用現場の状況に応じて省エネする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　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術はトップランナー制度の評価の対象外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707960" y="967476"/>
            <a:ext cx="2307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省エネ技術のイメージ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918361" y="3775788"/>
            <a:ext cx="3735855" cy="1857490"/>
            <a:chOff x="5489173" y="2086179"/>
            <a:chExt cx="3735855" cy="2802319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5489173" y="2086179"/>
              <a:ext cx="3735855" cy="2802319"/>
              <a:chOff x="5385727" y="4103689"/>
              <a:chExt cx="3549407" cy="2375261"/>
            </a:xfrm>
          </p:grpSpPr>
          <p:sp>
            <p:nvSpPr>
              <p:cNvPr id="24" name="下カーブ矢印 23"/>
              <p:cNvSpPr/>
              <p:nvPr/>
            </p:nvSpPr>
            <p:spPr>
              <a:xfrm rot="16200000">
                <a:off x="5282390" y="5114649"/>
                <a:ext cx="1469210" cy="493493"/>
              </a:xfrm>
              <a:prstGeom prst="curvedDownArrow">
                <a:avLst>
                  <a:gd name="adj1" fmla="val 15567"/>
                  <a:gd name="adj2" fmla="val 50000"/>
                  <a:gd name="adj3" fmla="val 25000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5" name="下カーブ矢印 24"/>
              <p:cNvSpPr/>
              <p:nvPr/>
            </p:nvSpPr>
            <p:spPr>
              <a:xfrm rot="5400000">
                <a:off x="7953780" y="5171193"/>
                <a:ext cx="1469215" cy="493493"/>
              </a:xfrm>
              <a:prstGeom prst="curvedDownArrow">
                <a:avLst>
                  <a:gd name="adj1" fmla="val 12995"/>
                  <a:gd name="adj2" fmla="val 50000"/>
                  <a:gd name="adj3" fmla="val 25000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6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6495921" y="5972622"/>
                <a:ext cx="1764581" cy="136959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105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家庭（家電、センサー等）</a:t>
                </a:r>
                <a:endParaRPr lang="en-US" altLang="ja-JP" sz="10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7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6887332" y="4599305"/>
                <a:ext cx="1022942" cy="136959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105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サービス事業者</a:t>
                </a:r>
                <a:endParaRPr lang="en-US" altLang="ja-JP" sz="10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8" name="角丸四角形吹き出し 27"/>
              <p:cNvSpPr/>
              <p:nvPr/>
            </p:nvSpPr>
            <p:spPr>
              <a:xfrm>
                <a:off x="5385727" y="4194995"/>
                <a:ext cx="289120" cy="2283955"/>
              </a:xfrm>
              <a:prstGeom prst="wedgeRoundRectCallout">
                <a:avLst>
                  <a:gd name="adj1" fmla="val 88035"/>
                  <a:gd name="adj2" fmla="val -28700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家電の利用状況等のデータ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9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7469925" y="4103689"/>
                <a:ext cx="836953" cy="1826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7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エネルギー小売事</a:t>
                </a:r>
                <a:r>
                  <a:rPr lang="ja-JP" altLang="en-US" sz="7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業者</a:t>
                </a:r>
                <a:endParaRPr lang="en-US" altLang="ja-JP" sz="7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7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（電気・ガス）</a:t>
                </a:r>
                <a:endParaRPr lang="en-US" altLang="ja-JP" sz="7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0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6345256" y="5064151"/>
                <a:ext cx="539336" cy="91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7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ハウスメーカー</a:t>
                </a:r>
                <a:endParaRPr lang="en-US" altLang="ja-JP" sz="7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1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8026226" y="5064151"/>
                <a:ext cx="431894" cy="91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7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家電量販店</a:t>
                </a:r>
                <a:endParaRPr lang="en-US" altLang="ja-JP" sz="7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2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8358009" y="4418379"/>
                <a:ext cx="431894" cy="91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7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機器メーカー</a:t>
                </a:r>
                <a:endParaRPr lang="en-US" altLang="ja-JP" sz="7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3" name="円/楕円 112"/>
              <p:cNvSpPr/>
              <p:nvPr/>
            </p:nvSpPr>
            <p:spPr>
              <a:xfrm>
                <a:off x="6480896" y="4328805"/>
                <a:ext cx="1766938" cy="681314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34" name="グループ化 33"/>
              <p:cNvGrpSpPr/>
              <p:nvPr/>
            </p:nvGrpSpPr>
            <p:grpSpPr>
              <a:xfrm>
                <a:off x="6432997" y="4328805"/>
                <a:ext cx="371544" cy="342964"/>
                <a:chOff x="5438915" y="5034466"/>
                <a:chExt cx="435810" cy="435810"/>
              </a:xfrm>
            </p:grpSpPr>
            <p:sp>
              <p:nvSpPr>
                <p:cNvPr id="47" name="円/楕円 146"/>
                <p:cNvSpPr/>
                <p:nvPr/>
              </p:nvSpPr>
              <p:spPr>
                <a:xfrm>
                  <a:off x="5438915" y="5034466"/>
                  <a:ext cx="435810" cy="435810"/>
                </a:xfrm>
                <a:prstGeom prst="ellipse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8" name="稲妻 47"/>
                <p:cNvSpPr/>
                <p:nvPr/>
              </p:nvSpPr>
              <p:spPr>
                <a:xfrm flipH="1">
                  <a:off x="5556841" y="5066487"/>
                  <a:ext cx="205165" cy="346634"/>
                </a:xfrm>
                <a:prstGeom prst="lightningBol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35" name="円/楕円 142"/>
              <p:cNvSpPr/>
              <p:nvPr/>
            </p:nvSpPr>
            <p:spPr>
              <a:xfrm>
                <a:off x="7192994" y="4159790"/>
                <a:ext cx="371544" cy="342964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6" name="円/楕円 140"/>
              <p:cNvSpPr/>
              <p:nvPr/>
            </p:nvSpPr>
            <p:spPr>
              <a:xfrm>
                <a:off x="7957750" y="4310340"/>
                <a:ext cx="371544" cy="342964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円/楕円 120"/>
              <p:cNvSpPr/>
              <p:nvPr/>
            </p:nvSpPr>
            <p:spPr>
              <a:xfrm>
                <a:off x="6287089" y="5642147"/>
                <a:ext cx="2154551" cy="681314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pic>
            <p:nvPicPr>
              <p:cNvPr id="38" name="Picture 6" descr="C:\Users\SYCA3382\AppData\Local\Microsoft\Windows\Temporary Internet Files\Content.IE5\LMKZ7B36\lgi01a201409050200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93208" y="6225028"/>
                <a:ext cx="405425" cy="1217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8" descr="C:\Users\SYCA3382\AppData\Local\Microsoft\Windows\Temporary Internet Files\Content.IE5\Q3DMIPVU\lgi01a201402170000[1].jp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6510658" y="5589570"/>
                <a:ext cx="176668" cy="3300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0" name="Picture 9" descr="C:\Users\SYCA3382\AppData\Local\Microsoft\Windows\Temporary Internet Files\Content.IE5\NI63FLJZ\lgi01a201312061100[1].jp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8095189" y="5623638"/>
                <a:ext cx="203457" cy="2873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1" name="Picture 11" descr="C:\Users\SYCA3382\AppData\Local\Microsoft\Windows\Temporary Internet Files\Content.IE5\NI63FLJZ\gi01a201405080000[1]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78089" y="6172139"/>
                <a:ext cx="347789" cy="213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2" name="Picture 2" descr="C:\Users\SYCA3382\AppData\Local\Microsoft\Windows\Temporary Internet Files\Content.IE5\LMKZ7B36\14938-illustration-of-a-yellow-house-pv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66643" y="5379563"/>
                <a:ext cx="1041844" cy="5410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テキスト ボックス 8"/>
              <p:cNvSpPr txBox="1">
                <a:spLocks noChangeArrowheads="1"/>
              </p:cNvSpPr>
              <p:nvPr/>
            </p:nvSpPr>
            <p:spPr bwMode="auto">
              <a:xfrm>
                <a:off x="6054395" y="4418380"/>
                <a:ext cx="431894" cy="91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179388" indent="-179388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1pPr>
                <a:lvl2pPr marL="37931725" indent="-37474525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pitchFamily="50" charset="-128"/>
                  </a:defRPr>
                </a:lvl9pPr>
              </a:lstStyle>
              <a:p>
                <a:pPr marL="0" indent="0" algn="ctr">
                  <a:spcBef>
                    <a:spcPct val="0"/>
                  </a:spcBef>
                  <a:spcAft>
                    <a:spcPts val="0"/>
                  </a:spcAft>
                  <a:buClr>
                    <a:srgbClr val="0098D0"/>
                  </a:buClr>
                  <a:buSzPct val="120000"/>
                  <a:buNone/>
                  <a:defRPr/>
                </a:pPr>
                <a:r>
                  <a:rPr lang="ja-JP" altLang="en-US" sz="7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エネマネ</a:t>
                </a:r>
                <a:endParaRPr lang="en-US" altLang="ja-JP" sz="7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pic>
            <p:nvPicPr>
              <p:cNvPr id="44" name="Picture 2" descr="C:\Users\SYCA3382\AppData\Local\Microsoft\Windows\Temporary Internet Files\Content.IE5\Q3DMIPVU\lgi01a201405070000[1]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2301" y="6239932"/>
                <a:ext cx="341614" cy="2134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5" name="正方形/長方形 44"/>
              <p:cNvSpPr/>
              <p:nvPr/>
            </p:nvSpPr>
            <p:spPr>
              <a:xfrm>
                <a:off x="7481444" y="6433231"/>
                <a:ext cx="102471" cy="457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7228266" y="6433231"/>
                <a:ext cx="102471" cy="457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pic>
          <p:nvPicPr>
            <p:cNvPr id="18" name="Picture 2" descr="R:\【省内共有】職員共有ファイル限定（担当者・所属を記載のこと）\テンプレート共有システム\ppt用素材\ピクトグラム\家電製品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7929" y="2391553"/>
              <a:ext cx="298502" cy="257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円/楕円 155"/>
            <p:cNvSpPr/>
            <p:nvPr/>
          </p:nvSpPr>
          <p:spPr>
            <a:xfrm>
              <a:off x="7006170" y="2952365"/>
              <a:ext cx="391061" cy="404627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20" name="Picture 3" descr="R:\【省内共有】職員共有ファイル限定（担当者・所属を記載のこと）\テンプレート共有システム\ppt用素材\ピクトグラム\建物03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8299" y="2982661"/>
              <a:ext cx="394544" cy="3393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円/楕円 156"/>
            <p:cNvSpPr/>
            <p:nvPr/>
          </p:nvSpPr>
          <p:spPr>
            <a:xfrm>
              <a:off x="7798258" y="2952365"/>
              <a:ext cx="391061" cy="404627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22" name="Picture 4" descr="R:\【省内共有】職員共有ファイル限定（担当者・所属を記載のこと）\テンプレート共有システム\ppt用素材\ピクトグラム\大型量販店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35570" y="3005830"/>
              <a:ext cx="326069" cy="282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R:\【省内共有】職員共有ファイル限定（担当者・所属を記載のこと）\テンプレート共有システム\ppt用素材\ピクトグラム\電気・ガス・-熱供給・水道業.pn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3831" y="2088466"/>
              <a:ext cx="480311" cy="4803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9" name="テキスト ボックス 48"/>
          <p:cNvSpPr txBox="1"/>
          <p:nvPr/>
        </p:nvSpPr>
        <p:spPr>
          <a:xfrm>
            <a:off x="2918658" y="3415748"/>
            <a:ext cx="4108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en-US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によるデータ分析に基づく省エネサービス等の提供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918658" y="5731037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⇒データの標準化促進や提供・共有の仕組みの構築が課題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角丸四角形吹き出し 50"/>
          <p:cNvSpPr/>
          <p:nvPr/>
        </p:nvSpPr>
        <p:spPr>
          <a:xfrm>
            <a:off x="6775599" y="3861048"/>
            <a:ext cx="334738" cy="1786087"/>
          </a:xfrm>
          <a:prstGeom prst="wedgeRoundRectCallout">
            <a:avLst>
              <a:gd name="adj1" fmla="val -94870"/>
              <a:gd name="adj2" fmla="val -309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によるデータ分析に基づく省エネサービス等の提供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117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2018-04-16T14:18:39Z</dcterms:created>
  <dcterms:modified xsi:type="dcterms:W3CDTF">2018-04-16T14:19:41Z</dcterms:modified>
</cp:coreProperties>
</file>