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47" autoAdjust="0"/>
  </p:normalViewPr>
  <p:slideViewPr>
    <p:cSldViewPr>
      <p:cViewPr varScale="1">
        <p:scale>
          <a:sx n="85" d="100"/>
          <a:sy n="85" d="100"/>
        </p:scale>
        <p:origin x="744" y="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1181418\Desktop\仕入先災害対応\愛知製鋼2016\写真\0218　新日鉄室蘭５４台の日\6時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30" r="21747" b="25069"/>
          <a:stretch/>
        </p:blipFill>
        <p:spPr bwMode="auto">
          <a:xfrm>
            <a:off x="2777756" y="4760708"/>
            <a:ext cx="2031228" cy="108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矢印コネクタ 9"/>
          <p:cNvCxnSpPr>
            <a:cxnSpLocks/>
          </p:cNvCxnSpPr>
          <p:nvPr/>
        </p:nvCxnSpPr>
        <p:spPr>
          <a:xfrm flipV="1">
            <a:off x="1775961" y="5679082"/>
            <a:ext cx="674609" cy="18464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>
            <a:cxnSpLocks/>
          </p:cNvCxnSpPr>
          <p:nvPr/>
        </p:nvCxnSpPr>
        <p:spPr>
          <a:xfrm flipV="1">
            <a:off x="1912777" y="5431927"/>
            <a:ext cx="604947" cy="243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cxnSpLocks/>
          </p:cNvCxnSpPr>
          <p:nvPr/>
        </p:nvCxnSpPr>
        <p:spPr>
          <a:xfrm>
            <a:off x="2246944" y="4965037"/>
            <a:ext cx="487251" cy="2767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/楕円 11"/>
          <p:cNvSpPr/>
          <p:nvPr/>
        </p:nvSpPr>
        <p:spPr bwMode="auto">
          <a:xfrm>
            <a:off x="693274" y="5662766"/>
            <a:ext cx="887858" cy="342048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800" b="1" dirty="0">
                <a:solidFill>
                  <a:schemeClr val="bg1"/>
                </a:solidFill>
              </a:rPr>
              <a:t>部品</a:t>
            </a:r>
            <a:r>
              <a:rPr kumimoji="0" lang="ja-JP" altLang="en-US" sz="800" b="1" dirty="0" smtClean="0">
                <a:solidFill>
                  <a:schemeClr val="bg1"/>
                </a:solidFill>
              </a:rPr>
              <a:t>工場</a:t>
            </a:r>
            <a:r>
              <a:rPr kumimoji="0" lang="en-US" altLang="ja-JP" sz="800" b="1" dirty="0" smtClean="0">
                <a:solidFill>
                  <a:schemeClr val="bg1"/>
                </a:solidFill>
              </a:rPr>
              <a:t>A</a:t>
            </a:r>
            <a:endParaRPr kumimoji="0" lang="ja-JP" altLang="en-US" sz="800" b="1" dirty="0">
              <a:solidFill>
                <a:schemeClr val="bg1"/>
              </a:solidFill>
            </a:endParaRPr>
          </a:p>
        </p:txBody>
      </p:sp>
      <p:sp>
        <p:nvSpPr>
          <p:cNvPr id="14" name="円/楕円 53"/>
          <p:cNvSpPr/>
          <p:nvPr/>
        </p:nvSpPr>
        <p:spPr bwMode="auto">
          <a:xfrm>
            <a:off x="968208" y="5166655"/>
            <a:ext cx="887858" cy="342048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800" b="1" dirty="0">
                <a:solidFill>
                  <a:schemeClr val="bg1"/>
                </a:solidFill>
              </a:rPr>
              <a:t>部品</a:t>
            </a:r>
            <a:r>
              <a:rPr kumimoji="0" lang="ja-JP" altLang="en-US" sz="800" b="1" dirty="0" smtClean="0">
                <a:solidFill>
                  <a:schemeClr val="bg1"/>
                </a:solidFill>
              </a:rPr>
              <a:t>工場</a:t>
            </a:r>
            <a:r>
              <a:rPr kumimoji="0" lang="en-US" altLang="ja-JP" sz="800" b="1" dirty="0" smtClean="0">
                <a:solidFill>
                  <a:schemeClr val="bg1"/>
                </a:solidFill>
              </a:rPr>
              <a:t>B</a:t>
            </a:r>
            <a:endParaRPr kumimoji="0" lang="ja-JP" altLang="en-US" sz="800" b="1" dirty="0">
              <a:solidFill>
                <a:schemeClr val="bg1"/>
              </a:solidFill>
            </a:endParaRPr>
          </a:p>
        </p:txBody>
      </p:sp>
      <p:sp>
        <p:nvSpPr>
          <p:cNvPr id="15" name="円/楕円 56"/>
          <p:cNvSpPr/>
          <p:nvPr/>
        </p:nvSpPr>
        <p:spPr bwMode="auto">
          <a:xfrm>
            <a:off x="1193071" y="4716181"/>
            <a:ext cx="887858" cy="342048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800" b="1" dirty="0" smtClean="0">
                <a:solidFill>
                  <a:schemeClr val="bg1"/>
                </a:solidFill>
              </a:rPr>
              <a:t>部品工場</a:t>
            </a:r>
            <a:r>
              <a:rPr kumimoji="0" lang="en-US" altLang="ja-JP" sz="800" b="1" dirty="0" smtClean="0">
                <a:solidFill>
                  <a:schemeClr val="bg1"/>
                </a:solidFill>
              </a:rPr>
              <a:t>C</a:t>
            </a:r>
            <a:endParaRPr kumimoji="0" lang="ja-JP" altLang="en-US" sz="800" b="1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8464" y="6125665"/>
            <a:ext cx="459701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荷受け側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が適切な行動をとらないと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….</a:t>
            </a: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無秩序に到着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手待ち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発生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円/楕円 71"/>
          <p:cNvSpPr/>
          <p:nvPr/>
        </p:nvSpPr>
        <p:spPr bwMode="auto">
          <a:xfrm>
            <a:off x="5457056" y="3902682"/>
            <a:ext cx="887858" cy="342048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800" b="1" dirty="0" smtClean="0">
                <a:solidFill>
                  <a:schemeClr val="bg1"/>
                </a:solidFill>
              </a:rPr>
              <a:t>部品工場</a:t>
            </a:r>
            <a:r>
              <a:rPr kumimoji="0" lang="en-US" altLang="ja-JP" sz="800" b="1" dirty="0" smtClean="0">
                <a:solidFill>
                  <a:schemeClr val="bg1"/>
                </a:solidFill>
              </a:rPr>
              <a:t>A</a:t>
            </a:r>
            <a:endParaRPr kumimoji="0" lang="ja-JP" altLang="en-US" sz="800" b="1" dirty="0">
              <a:solidFill>
                <a:schemeClr val="bg1"/>
              </a:solidFill>
            </a:endParaRPr>
          </a:p>
        </p:txBody>
      </p:sp>
      <p:sp>
        <p:nvSpPr>
          <p:cNvPr id="18" name="円/楕円 74"/>
          <p:cNvSpPr/>
          <p:nvPr/>
        </p:nvSpPr>
        <p:spPr bwMode="auto">
          <a:xfrm>
            <a:off x="6393160" y="3614650"/>
            <a:ext cx="887858" cy="342048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800" b="1" dirty="0" smtClean="0">
                <a:solidFill>
                  <a:schemeClr val="bg1"/>
                </a:solidFill>
              </a:rPr>
              <a:t>部品工場</a:t>
            </a:r>
            <a:r>
              <a:rPr kumimoji="0" lang="en-US" altLang="ja-JP" sz="800" b="1" dirty="0" smtClean="0">
                <a:solidFill>
                  <a:schemeClr val="bg1"/>
                </a:solidFill>
              </a:rPr>
              <a:t>B</a:t>
            </a:r>
            <a:endParaRPr kumimoji="0" lang="ja-JP" altLang="en-US" sz="800" b="1" dirty="0">
              <a:solidFill>
                <a:schemeClr val="bg1"/>
              </a:solidFill>
            </a:endParaRPr>
          </a:p>
        </p:txBody>
      </p:sp>
      <p:sp>
        <p:nvSpPr>
          <p:cNvPr id="19" name="円/楕円 75"/>
          <p:cNvSpPr/>
          <p:nvPr/>
        </p:nvSpPr>
        <p:spPr bwMode="auto">
          <a:xfrm>
            <a:off x="7305502" y="3326618"/>
            <a:ext cx="887858" cy="342048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800" b="1" dirty="0" smtClean="0">
                <a:solidFill>
                  <a:schemeClr val="bg1"/>
                </a:solidFill>
              </a:rPr>
              <a:t>部品工場</a:t>
            </a:r>
            <a:r>
              <a:rPr kumimoji="0" lang="en-US" altLang="ja-JP" sz="800" b="1" dirty="0" smtClean="0">
                <a:solidFill>
                  <a:schemeClr val="bg1"/>
                </a:solidFill>
              </a:rPr>
              <a:t>C</a:t>
            </a:r>
            <a:endParaRPr kumimoji="0" lang="ja-JP" altLang="en-US" sz="800" b="1" dirty="0">
              <a:solidFill>
                <a:schemeClr val="bg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779881" y="4760708"/>
            <a:ext cx="1296144" cy="297521"/>
          </a:xfrm>
          <a:prstGeom prst="rect">
            <a:avLst/>
          </a:prstGeom>
          <a:solidFill>
            <a:srgbClr val="FF0000"/>
          </a:solidFill>
          <a:ln w="12700"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組立工場等</a:t>
            </a:r>
            <a:endParaRPr kumimoji="0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257256" y="5944194"/>
            <a:ext cx="2223686" cy="67710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●準荷主のガイドラインの検討候補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・荷受時間や場所の適切な指示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・部品工場の検品結果の活用　等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2" name="Picture 40" descr="\\mpci990001.ring.meti.go.jp\Ddrive\KYAE5380\デスクトップ\ico6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144" y="3884690"/>
            <a:ext cx="586318" cy="605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0" descr="\\mpci990001.ring.meti.go.jp\Ddrive\KYAE5380\デスクトップ\ico6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256" y="3812682"/>
            <a:ext cx="586318" cy="605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0" descr="\\mpci990001.ring.meti.go.jp\Ddrive\KYAE5380\デスクトップ\ico6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352" y="3740674"/>
            <a:ext cx="586318" cy="605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HAC2815\AppData\Local\Microsoft\Windows\Temporary Internet Files\Content.Outlook\WDUVRTAA\ダウンロード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777" y="4490371"/>
            <a:ext cx="330423" cy="33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HAC2815\AppData\Local\Microsoft\Windows\Temporary Internet Files\Content.Outlook\WDUVRTAA\ダウンロード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833" y="3986315"/>
            <a:ext cx="330423" cy="33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THAC2815\AppData\Local\Microsoft\Windows\Temporary Internet Files\Content.Outlook\WDUVRTAA\ダウンロード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312" y="3698283"/>
            <a:ext cx="330423" cy="33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直線矢印コネクタ 27"/>
          <p:cNvCxnSpPr/>
          <p:nvPr/>
        </p:nvCxnSpPr>
        <p:spPr>
          <a:xfrm>
            <a:off x="7329264" y="4303859"/>
            <a:ext cx="504056" cy="2919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8054687" y="4150222"/>
            <a:ext cx="543132" cy="2655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6814954" y="4415754"/>
            <a:ext cx="946358" cy="513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 bwMode="auto">
          <a:xfrm>
            <a:off x="8080189" y="4597933"/>
            <a:ext cx="1296144" cy="297521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組立工場等</a:t>
            </a:r>
            <a:endParaRPr kumimoji="0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320702" y="5944194"/>
            <a:ext cx="2160240" cy="720080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33" name="テキスト ボックス 27"/>
          <p:cNvSpPr txBox="1">
            <a:spLocks noChangeArrowheads="1"/>
          </p:cNvSpPr>
          <p:nvPr/>
        </p:nvSpPr>
        <p:spPr bwMode="auto">
          <a:xfrm>
            <a:off x="196261" y="1484784"/>
            <a:ext cx="4499998" cy="307777"/>
          </a:xfrm>
          <a:prstGeom prst="rect">
            <a:avLst/>
          </a:prstGeom>
          <a:solidFill>
            <a:schemeClr val="tx2"/>
          </a:solidFill>
          <a:ln w="38100" cmpd="thickThin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現行法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27"/>
          <p:cNvSpPr txBox="1">
            <a:spLocks noChangeArrowheads="1"/>
          </p:cNvSpPr>
          <p:nvPr/>
        </p:nvSpPr>
        <p:spPr bwMode="auto">
          <a:xfrm>
            <a:off x="5208779" y="1484784"/>
            <a:ext cx="4500000" cy="307777"/>
          </a:xfrm>
          <a:prstGeom prst="rect">
            <a:avLst/>
          </a:prstGeom>
          <a:solidFill>
            <a:schemeClr val="tx2"/>
          </a:solidFill>
          <a:ln w="38100" cmpd="thickThin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改正法案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208779" y="1906330"/>
            <a:ext cx="4500000" cy="828432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</a:pP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準荷主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＝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到着日時等を指示できる荷受側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・貨物の到着時刻等を指示できる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荷受側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を準荷主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位置づけ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努力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求める。（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努力規定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右矢印 35"/>
          <p:cNvSpPr/>
          <p:nvPr/>
        </p:nvSpPr>
        <p:spPr bwMode="auto">
          <a:xfrm>
            <a:off x="4836504" y="1867603"/>
            <a:ext cx="236243" cy="841317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00472" y="1916831"/>
            <a:ext cx="4500000" cy="82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</a:pP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荷受側の省エネ努力は位置づけていない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217768" y="2919858"/>
            <a:ext cx="4681226" cy="1603842"/>
            <a:chOff x="217768" y="2780928"/>
            <a:chExt cx="4681226" cy="1603842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217768" y="2780928"/>
              <a:ext cx="4681226" cy="1603842"/>
              <a:chOff x="5313040" y="1973041"/>
              <a:chExt cx="4681226" cy="1603842"/>
            </a:xfrm>
          </p:grpSpPr>
          <p:sp>
            <p:nvSpPr>
              <p:cNvPr id="42" name="角丸四角形吹き出し 41"/>
              <p:cNvSpPr/>
              <p:nvPr/>
            </p:nvSpPr>
            <p:spPr bwMode="auto">
              <a:xfrm>
                <a:off x="7744016" y="1973041"/>
                <a:ext cx="2250250" cy="720000"/>
              </a:xfrm>
              <a:prstGeom prst="wedgeRoundRectCallout">
                <a:avLst>
                  <a:gd name="adj1" fmla="val 3167"/>
                  <a:gd name="adj2" fmla="val 85735"/>
                  <a:gd name="adj3" fmla="val 16667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68415" tIns="34208" rIns="68415" bIns="34208" rtlCol="0" anchor="ctr"/>
              <a:lstStyle/>
              <a:p>
                <a:r>
                  <a:rPr lang="ja-JP" altLang="en-US" sz="14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荷受側：</a:t>
                </a:r>
                <a:endParaRPr lang="en-US" altLang="ja-JP" sz="14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到着日時等</a:t>
                </a:r>
                <a:r>
                  <a:rPr lang="ja-JP" altLang="en-US" sz="14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を指示</a:t>
                </a:r>
                <a:endParaRPr lang="en-US" altLang="ja-JP" sz="14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（省エネ法上、位置づけなし）</a:t>
                </a:r>
                <a:endParaRPr lang="en-US" altLang="ja-JP" sz="14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43" name="グループ化 42"/>
              <p:cNvGrpSpPr/>
              <p:nvPr/>
            </p:nvGrpSpPr>
            <p:grpSpPr>
              <a:xfrm>
                <a:off x="5313040" y="2641830"/>
                <a:ext cx="4320480" cy="935053"/>
                <a:chOff x="5313040" y="5199276"/>
                <a:chExt cx="4320480" cy="935053"/>
              </a:xfrm>
            </p:grpSpPr>
            <p:grpSp>
              <p:nvGrpSpPr>
                <p:cNvPr id="44" name="グループ化 43"/>
                <p:cNvGrpSpPr/>
                <p:nvPr/>
              </p:nvGrpSpPr>
              <p:grpSpPr>
                <a:xfrm>
                  <a:off x="5313040" y="5368285"/>
                  <a:ext cx="4320480" cy="766044"/>
                  <a:chOff x="602358" y="7344357"/>
                  <a:chExt cx="3583229" cy="432598"/>
                </a:xfrm>
              </p:grpSpPr>
              <p:sp>
                <p:nvSpPr>
                  <p:cNvPr id="47" name="テキスト ボックス 46"/>
                  <p:cNvSpPr txBox="1"/>
                  <p:nvPr/>
                </p:nvSpPr>
                <p:spPr>
                  <a:xfrm>
                    <a:off x="602358" y="7399447"/>
                    <a:ext cx="897655" cy="17380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rPr>
                      <a:t>部品工場等</a:t>
                    </a:r>
                    <a:endParaRPr lang="ja-JP" altLang="en-US" sz="1400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endParaRPr>
                  </a:p>
                </p:txBody>
              </p:sp>
              <p:sp>
                <p:nvSpPr>
                  <p:cNvPr id="48" name="テキスト ボックス 47"/>
                  <p:cNvSpPr txBox="1"/>
                  <p:nvPr/>
                </p:nvSpPr>
                <p:spPr>
                  <a:xfrm>
                    <a:off x="3287932" y="7424862"/>
                    <a:ext cx="897655" cy="17380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rPr>
                      <a:t>組立工場等</a:t>
                    </a:r>
                  </a:p>
                </p:txBody>
              </p:sp>
              <p:sp>
                <p:nvSpPr>
                  <p:cNvPr id="49" name="下矢印 48"/>
                  <p:cNvSpPr/>
                  <p:nvPr/>
                </p:nvSpPr>
                <p:spPr bwMode="auto">
                  <a:xfrm rot="16200000">
                    <a:off x="1608903" y="7308270"/>
                    <a:ext cx="276290" cy="348464"/>
                  </a:xfrm>
                  <a:prstGeom prst="downArrow">
                    <a:avLst/>
                  </a:prstGeom>
                  <a:solidFill>
                    <a:schemeClr val="tx1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  <a:extLst/>
                </p:spPr>
                <p:txBody>
                  <a:bodyPr wrap="none" rtlCol="0" anchor="ctr"/>
                  <a:lstStyle/>
                  <a:p>
                    <a:pPr algn="l"/>
                    <a:endParaRPr kumimoji="0" lang="ja-JP" altLang="en-US" sz="1300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endParaRPr>
                  </a:p>
                </p:txBody>
              </p:sp>
              <p:sp>
                <p:nvSpPr>
                  <p:cNvPr id="50" name="下矢印 49"/>
                  <p:cNvSpPr/>
                  <p:nvPr/>
                </p:nvSpPr>
                <p:spPr bwMode="auto">
                  <a:xfrm rot="16200000">
                    <a:off x="2940077" y="7317794"/>
                    <a:ext cx="276291" cy="348464"/>
                  </a:xfrm>
                  <a:prstGeom prst="downArrow">
                    <a:avLst/>
                  </a:prstGeom>
                  <a:solidFill>
                    <a:schemeClr val="tx1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  <a:extLst/>
                </p:spPr>
                <p:txBody>
                  <a:bodyPr wrap="none" rtlCol="0" anchor="ctr"/>
                  <a:lstStyle/>
                  <a:p>
                    <a:pPr algn="l"/>
                    <a:endParaRPr kumimoji="0" lang="ja-JP" altLang="en-US" sz="1300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endParaRPr>
                  </a:p>
                </p:txBody>
              </p:sp>
              <p:sp>
                <p:nvSpPr>
                  <p:cNvPr id="51" name="テキスト ボックス 50"/>
                  <p:cNvSpPr txBox="1"/>
                  <p:nvPr/>
                </p:nvSpPr>
                <p:spPr>
                  <a:xfrm>
                    <a:off x="3018878" y="7663981"/>
                    <a:ext cx="153208" cy="11297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endParaRPr lang="ja-JP" altLang="en-US" sz="700" dirty="0">
                      <a:solidFill>
                        <a:srgbClr val="FF000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endParaRPr>
                  </a:p>
                </p:txBody>
              </p:sp>
            </p:grpSp>
            <p:pic>
              <p:nvPicPr>
                <p:cNvPr id="45" name="Picture 5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7373064" y="5199276"/>
                  <a:ext cx="307677" cy="206152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glow>
                    <a:srgbClr val="4F81BD"/>
                  </a:glo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6" name="Picture 40" descr="\\mpci990001.ring.meti.go.jp\Ddrive\KYAE5380\デスクトップ\ico64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94349" y="5311200"/>
                  <a:ext cx="779935" cy="80040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sp>
          <p:nvSpPr>
            <p:cNvPr id="40" name="テキスト ボックス 39"/>
            <p:cNvSpPr txBox="1"/>
            <p:nvPr/>
          </p:nvSpPr>
          <p:spPr>
            <a:xfrm>
              <a:off x="400962" y="2924944"/>
              <a:ext cx="1396536" cy="52322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荷主：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輸送方法を決定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角丸四角形吹き出し 40"/>
            <p:cNvSpPr/>
            <p:nvPr/>
          </p:nvSpPr>
          <p:spPr bwMode="auto">
            <a:xfrm>
              <a:off x="343064" y="2947337"/>
              <a:ext cx="1503098" cy="477770"/>
            </a:xfrm>
            <a:prstGeom prst="wedgeRoundRectCallout">
              <a:avLst>
                <a:gd name="adj1" fmla="val -19753"/>
                <a:gd name="adj2" fmla="val 114119"/>
                <a:gd name="adj3" fmla="val 1666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52" name="テキスト ボックス 51"/>
          <p:cNvSpPr txBox="1"/>
          <p:nvPr/>
        </p:nvSpPr>
        <p:spPr>
          <a:xfrm>
            <a:off x="5843443" y="2864719"/>
            <a:ext cx="1396536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荷主：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輸送方法を決定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角丸四角形吹き出し 52"/>
          <p:cNvSpPr/>
          <p:nvPr/>
        </p:nvSpPr>
        <p:spPr bwMode="auto">
          <a:xfrm>
            <a:off x="5785545" y="2887112"/>
            <a:ext cx="1503098" cy="477770"/>
          </a:xfrm>
          <a:prstGeom prst="wedgeRoundRectCallout">
            <a:avLst>
              <a:gd name="adj1" fmla="val -180"/>
              <a:gd name="adj2" fmla="val 104133"/>
              <a:gd name="adj3" fmla="val 16667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角丸四角形吹き出し 53"/>
          <p:cNvSpPr/>
          <p:nvPr/>
        </p:nvSpPr>
        <p:spPr bwMode="auto">
          <a:xfrm>
            <a:off x="7473280" y="5080098"/>
            <a:ext cx="2250250" cy="720000"/>
          </a:xfrm>
          <a:prstGeom prst="wedgeRoundRectCallout">
            <a:avLst>
              <a:gd name="adj1" fmla="val -10967"/>
              <a:gd name="adj2" fmla="val -66665"/>
              <a:gd name="adj3" fmla="val 16667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68415" tIns="34208" rIns="68415" bIns="34208" rtlCol="0" anchor="ctr"/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準荷主：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到着日時等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を指示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＜省エネへの協力＞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99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2018-04-16T14:15:36Z</dcterms:created>
  <dcterms:modified xsi:type="dcterms:W3CDTF">2018-04-16T14:16:38Z</dcterms:modified>
</cp:coreProperties>
</file>