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3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47" autoAdjust="0"/>
  </p:normalViewPr>
  <p:slideViewPr>
    <p:cSldViewPr>
      <p:cViewPr varScale="1">
        <p:scale>
          <a:sx n="57" d="100"/>
          <a:sy n="57" d="100"/>
        </p:scale>
        <p:origin x="756" y="7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2018/4/16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2018/4/16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196259" y="2482394"/>
            <a:ext cx="4500000" cy="1562917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noAutofit/>
          </a:bodyPr>
          <a:lstStyle/>
          <a:p>
            <a:pPr lvl="0" algn="ctr">
              <a:spcBef>
                <a:spcPts val="100"/>
              </a:spcBef>
              <a:spcAft>
                <a:spcPts val="100"/>
              </a:spcAft>
            </a:pP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荷主　＝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貨物の所有者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工場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→工場の輸送を念頭に、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貨物の所有者</a:t>
            </a:r>
            <a:r>
              <a:rPr lang="ja-JP" altLang="en-US" sz="14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1400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荷主と定義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・ネット小売事業者には、貨物の所有権を持たない者も存在。輸送の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方法を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決定しているが、捕捉されない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上位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社中、荷主は５社）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右矢印 9"/>
          <p:cNvSpPr/>
          <p:nvPr/>
        </p:nvSpPr>
        <p:spPr bwMode="auto">
          <a:xfrm>
            <a:off x="4808984" y="2771855"/>
            <a:ext cx="236243" cy="841317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algn="l"/>
            <a:endParaRPr kumimoji="0" lang="ja-JP" altLang="en-US" sz="1800" dirty="0"/>
          </a:p>
        </p:txBody>
      </p:sp>
      <p:sp>
        <p:nvSpPr>
          <p:cNvPr id="11" name="テキスト ボックス 27"/>
          <p:cNvSpPr txBox="1">
            <a:spLocks noChangeArrowheads="1"/>
          </p:cNvSpPr>
          <p:nvPr/>
        </p:nvSpPr>
        <p:spPr bwMode="auto">
          <a:xfrm>
            <a:off x="196261" y="2060848"/>
            <a:ext cx="4499998" cy="307777"/>
          </a:xfrm>
          <a:prstGeom prst="rect">
            <a:avLst/>
          </a:prstGeom>
          <a:solidFill>
            <a:schemeClr val="tx2"/>
          </a:solidFill>
          <a:ln w="38100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現行法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27"/>
          <p:cNvSpPr txBox="1">
            <a:spLocks noChangeArrowheads="1"/>
          </p:cNvSpPr>
          <p:nvPr/>
        </p:nvSpPr>
        <p:spPr bwMode="auto">
          <a:xfrm>
            <a:off x="5208779" y="2060848"/>
            <a:ext cx="4500000" cy="307777"/>
          </a:xfrm>
          <a:prstGeom prst="rect">
            <a:avLst/>
          </a:prstGeom>
          <a:solidFill>
            <a:schemeClr val="tx2"/>
          </a:solidFill>
          <a:ln w="38100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改正法案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208779" y="2493604"/>
            <a:ext cx="4500000" cy="1551707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lvl="0" algn="ctr">
              <a:spcBef>
                <a:spcPts val="100"/>
              </a:spcBef>
              <a:spcAft>
                <a:spcPts val="100"/>
              </a:spcAft>
            </a:pP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荷主　＝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輸送の方法を決定する者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・貨物の所有権を問わず、契約等で輸送の方法を決定する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者を荷主と定義。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貨物の所有権のないネット小売事業者も省エネ法の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対象へ。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輸送方法を決定していないモール事業者は対象外。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5229899" y="4523146"/>
            <a:ext cx="4526808" cy="1628889"/>
            <a:chOff x="7378729" y="5818270"/>
            <a:chExt cx="4526808" cy="1848933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7378729" y="5818270"/>
              <a:ext cx="4526808" cy="1440228"/>
              <a:chOff x="7378729" y="5833402"/>
              <a:chExt cx="4526808" cy="1559486"/>
            </a:xfrm>
          </p:grpSpPr>
          <p:grpSp>
            <p:nvGrpSpPr>
              <p:cNvPr id="17" name="グループ化 16"/>
              <p:cNvGrpSpPr/>
              <p:nvPr/>
            </p:nvGrpSpPr>
            <p:grpSpPr>
              <a:xfrm>
                <a:off x="7378729" y="6362768"/>
                <a:ext cx="4526808" cy="1030120"/>
                <a:chOff x="1162958" y="7359133"/>
                <a:chExt cx="4526808" cy="1282122"/>
              </a:xfrm>
            </p:grpSpPr>
            <p:pic>
              <p:nvPicPr>
                <p:cNvPr id="21" name="図 20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06540" y="7691655"/>
                  <a:ext cx="483226" cy="614579"/>
                </a:xfrm>
                <a:prstGeom prst="rect">
                  <a:avLst/>
                </a:prstGeom>
                <a:solidFill>
                  <a:sysClr val="window" lastClr="FFFFFF"/>
                </a:solidFill>
                <a:effectLst>
                  <a:glow>
                    <a:srgbClr val="4F81BD"/>
                  </a:glow>
                  <a:outerShdw dist="50800" sx="1000" sy="1000" algn="ctr" rotWithShape="0">
                    <a:sysClr val="window" lastClr="FFFFFF"/>
                  </a:outerShdw>
                </a:effectLst>
              </p:spPr>
            </p:pic>
            <p:pic>
              <p:nvPicPr>
                <p:cNvPr id="22" name="Picture 40" descr="\\mpci990001.ring.meti.go.jp\Ddrive\KYAE5380\デスクトップ\ico64.png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49659" y="7669782"/>
                  <a:ext cx="546663" cy="6117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cxnSp>
              <p:nvCxnSpPr>
                <p:cNvPr id="23" name="直線コネクタ 22"/>
                <p:cNvCxnSpPr>
                  <a:stCxn id="28" idx="3"/>
                </p:cNvCxnSpPr>
                <p:nvPr/>
              </p:nvCxnSpPr>
              <p:spPr>
                <a:xfrm>
                  <a:off x="3222222" y="7508159"/>
                  <a:ext cx="558277" cy="290306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stealth" w="lg" len="lg"/>
                </a:ln>
                <a:effectLst/>
              </p:spPr>
            </p:cxnSp>
            <p:pic>
              <p:nvPicPr>
                <p:cNvPr id="24" name="Picture 5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3349833" y="7748166"/>
                  <a:ext cx="213178" cy="208540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glow>
                    <a:srgbClr val="4F81BD"/>
                  </a:glo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25" name="直線コネクタ 24"/>
                <p:cNvCxnSpPr/>
                <p:nvPr/>
              </p:nvCxnSpPr>
              <p:spPr>
                <a:xfrm flipV="1">
                  <a:off x="4352948" y="8029443"/>
                  <a:ext cx="872641" cy="2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stealth" w="lg" len="lg"/>
                </a:ln>
                <a:effectLst/>
              </p:spPr>
            </p:cxnSp>
            <p:pic>
              <p:nvPicPr>
                <p:cNvPr id="26" name="Picture 5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63351" y="8072297"/>
                  <a:ext cx="213178" cy="208540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glow>
                    <a:srgbClr val="4F81BD"/>
                  </a:glo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7" name="テキスト ボックス 26"/>
                <p:cNvSpPr txBox="1"/>
                <p:nvPr/>
              </p:nvSpPr>
              <p:spPr>
                <a:xfrm>
                  <a:off x="4342443" y="7651596"/>
                  <a:ext cx="811026" cy="447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22191" tIns="61096" rIns="122191" bIns="61096" rtlCol="0">
                  <a:spAutoFit/>
                </a:bodyPr>
                <a:lstStyle/>
                <a:p>
                  <a:r>
                    <a:rPr lang="ja-JP" altLang="en-US" sz="1100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貨物輸送</a:t>
                  </a:r>
                </a:p>
              </p:txBody>
            </p:sp>
            <p:sp>
              <p:nvSpPr>
                <p:cNvPr id="28" name="角丸四角形 27"/>
                <p:cNvSpPr/>
                <p:nvPr/>
              </p:nvSpPr>
              <p:spPr>
                <a:xfrm>
                  <a:off x="2325480" y="7359133"/>
                  <a:ext cx="896742" cy="298051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accent6">
                    <a:lumMod val="75000"/>
                  </a:scheme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lIns="64189" tIns="103232" rIns="64189" bIns="103232" rtlCol="0" anchor="ctr" anchorCtr="0"/>
                <a:lstStyle/>
                <a:p>
                  <a:pPr algn="ctr" defTabSz="1208852">
                    <a:defRPr/>
                  </a:pPr>
                  <a:r>
                    <a:rPr kumimoji="0" lang="ja-JP" altLang="en-US" sz="1100" b="1" kern="0" dirty="0" smtClean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ネット小売</a:t>
                  </a:r>
                  <a:r>
                    <a:rPr kumimoji="0" lang="en-US" altLang="ja-JP" sz="1100" b="1" kern="0" dirty="0" smtClean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A</a:t>
                  </a:r>
                  <a:endParaRPr kumimoji="0" lang="en-US" altLang="ja-JP" sz="1100" b="1" kern="0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sp>
              <p:nvSpPr>
                <p:cNvPr id="29" name="角丸四角形 28"/>
                <p:cNvSpPr/>
                <p:nvPr/>
              </p:nvSpPr>
              <p:spPr>
                <a:xfrm>
                  <a:off x="2325480" y="8343204"/>
                  <a:ext cx="896741" cy="298051"/>
                </a:xfrm>
                <a:prstGeom prst="roundRect">
                  <a:avLst>
                    <a:gd name="adj" fmla="val 0"/>
                  </a:avLst>
                </a:prstGeom>
                <a:solidFill>
                  <a:schemeClr val="accent6">
                    <a:lumMod val="75000"/>
                  </a:scheme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lIns="64189" tIns="103232" rIns="64189" bIns="103232" rtlCol="0" anchor="ctr" anchorCtr="0"/>
                <a:lstStyle/>
                <a:p>
                  <a:pPr algn="ctr" defTabSz="1208852">
                    <a:defRPr/>
                  </a:pPr>
                  <a:r>
                    <a:rPr kumimoji="0" lang="ja-JP" altLang="en-US" sz="1100" b="1" kern="0" dirty="0" smtClean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ネット小売Ｂ</a:t>
                  </a:r>
                  <a:endParaRPr kumimoji="0" lang="en-US" altLang="ja-JP" sz="1100" b="1" kern="0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  <p:cxnSp>
              <p:nvCxnSpPr>
                <p:cNvPr id="30" name="直線コネクタ 29"/>
                <p:cNvCxnSpPr>
                  <a:stCxn id="29" idx="3"/>
                </p:cNvCxnSpPr>
                <p:nvPr/>
              </p:nvCxnSpPr>
              <p:spPr>
                <a:xfrm flipV="1">
                  <a:off x="3222221" y="8072301"/>
                  <a:ext cx="558277" cy="419929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tailEnd type="stealth" w="lg" len="lg"/>
                </a:ln>
                <a:effectLst/>
              </p:spPr>
            </p:cxnSp>
            <p:pic>
              <p:nvPicPr>
                <p:cNvPr id="31" name="Picture 5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3328606" y="8061355"/>
                  <a:ext cx="213176" cy="208540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glow>
                    <a:srgbClr val="4F81BD"/>
                  </a:glo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5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84182" y="8072297"/>
                  <a:ext cx="213176" cy="208540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glow>
                    <a:srgbClr val="4F81BD"/>
                  </a:glo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33" name="直線矢印コネクタ 32"/>
                <p:cNvCxnSpPr>
                  <a:stCxn id="28" idx="2"/>
                  <a:endCxn id="29" idx="0"/>
                </p:cNvCxnSpPr>
                <p:nvPr/>
              </p:nvCxnSpPr>
              <p:spPr>
                <a:xfrm>
                  <a:off x="2773851" y="7657184"/>
                  <a:ext cx="0" cy="686020"/>
                </a:xfrm>
                <a:prstGeom prst="straightConnector1">
                  <a:avLst/>
                </a:prstGeom>
                <a:ln w="19050">
                  <a:solidFill>
                    <a:schemeClr val="accent6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2344128" y="7866720"/>
                  <a:ext cx="528897" cy="447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122191" tIns="61096" rIns="122191" bIns="61096" rtlCol="0">
                  <a:spAutoFit/>
                </a:bodyPr>
                <a:lstStyle/>
                <a:p>
                  <a:r>
                    <a:rPr lang="ja-JP" altLang="en-US" sz="1100" dirty="0">
                      <a:solidFill>
                        <a:schemeClr val="accent6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連携</a:t>
                  </a:r>
                </a:p>
              </p:txBody>
            </p:sp>
            <p:sp>
              <p:nvSpPr>
                <p:cNvPr id="35" name="円形吹き出し 34"/>
                <p:cNvSpPr/>
                <p:nvPr/>
              </p:nvSpPr>
              <p:spPr bwMode="auto">
                <a:xfrm>
                  <a:off x="1162958" y="7513064"/>
                  <a:ext cx="1207392" cy="619212"/>
                </a:xfrm>
                <a:prstGeom prst="wedgeEllipseCallout">
                  <a:avLst>
                    <a:gd name="adj1" fmla="val 56538"/>
                    <a:gd name="adj2" fmla="val 35488"/>
                  </a:avLst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lIns="0" tIns="61096" rIns="0" bIns="61096" rtlCol="0" anchor="ctr"/>
                <a:lstStyle/>
                <a:p>
                  <a:r>
                    <a:rPr lang="ja-JP" altLang="en-US" sz="1100" dirty="0" smtClean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</a:t>
                  </a:r>
                  <a:r>
                    <a:rPr lang="ja-JP" altLang="en-US" sz="1100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共同輸配送</a:t>
                  </a:r>
                  <a:endParaRPr lang="en-US" altLang="ja-JP" sz="11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  <a:p>
                  <a:r>
                    <a:rPr lang="ja-JP" altLang="en-US" sz="1100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・物流拠点共有</a:t>
                  </a:r>
                  <a:endParaRPr lang="en-US" altLang="ja-JP" sz="110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cxnSp>
            <p:nvCxnSpPr>
              <p:cNvPr id="18" name="直線矢印コネクタ 17"/>
              <p:cNvCxnSpPr/>
              <p:nvPr/>
            </p:nvCxnSpPr>
            <p:spPr>
              <a:xfrm>
                <a:off x="9497144" y="6377111"/>
                <a:ext cx="527437" cy="223689"/>
              </a:xfrm>
              <a:prstGeom prst="straightConnector1">
                <a:avLst/>
              </a:prstGeom>
              <a:ln w="19050">
                <a:solidFill>
                  <a:schemeClr val="accent6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テキスト ボックス 18"/>
              <p:cNvSpPr txBox="1"/>
              <p:nvPr/>
            </p:nvSpPr>
            <p:spPr>
              <a:xfrm>
                <a:off x="9639700" y="6240761"/>
                <a:ext cx="528897" cy="3597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122191" tIns="61096" rIns="122191" bIns="61096" rtlCol="0">
                <a:spAutoFit/>
              </a:bodyPr>
              <a:lstStyle/>
              <a:p>
                <a:r>
                  <a:rPr lang="ja-JP" altLang="en-US" sz="1100" dirty="0">
                    <a:solidFill>
                      <a:schemeClr val="accent6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連携</a:t>
                </a:r>
              </a:p>
            </p:txBody>
          </p:sp>
          <p:sp>
            <p:nvSpPr>
              <p:cNvPr id="20" name="円形吹き出し 19"/>
              <p:cNvSpPr/>
              <p:nvPr/>
            </p:nvSpPr>
            <p:spPr bwMode="auto">
              <a:xfrm>
                <a:off x="10145216" y="5833402"/>
                <a:ext cx="1268267" cy="497504"/>
              </a:xfrm>
              <a:prstGeom prst="wedgeEllipseCallout">
                <a:avLst>
                  <a:gd name="adj1" fmla="val -71992"/>
                  <a:gd name="adj2" fmla="val 49557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/>
            </p:spPr>
            <p:txBody>
              <a:bodyPr wrap="none" lIns="0" tIns="61096" rIns="0" bIns="61096" rtlCol="0" anchor="ctr"/>
              <a:lstStyle/>
              <a:p>
                <a:r>
                  <a:rPr lang="ja-JP" altLang="en-US" sz="11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・積載率向上</a:t>
                </a:r>
                <a:endParaRPr lang="en-US" altLang="ja-JP" sz="1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10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・輸送量の平準化</a:t>
                </a:r>
                <a:endParaRPr lang="en-US" altLang="ja-JP" sz="11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16" name="円形吹き出し 15"/>
            <p:cNvSpPr/>
            <p:nvPr/>
          </p:nvSpPr>
          <p:spPr bwMode="auto">
            <a:xfrm>
              <a:off x="9592394" y="7207744"/>
              <a:ext cx="1792924" cy="459459"/>
            </a:xfrm>
            <a:prstGeom prst="wedgeEllipseCallout">
              <a:avLst>
                <a:gd name="adj1" fmla="val -79502"/>
                <a:gd name="adj2" fmla="val -41659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lIns="0" tIns="61096" rIns="0" bIns="61096" rtlCol="0" anchor="ctr"/>
            <a:lstStyle/>
            <a:p>
              <a:r>
                <a:rPr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・包装材の軽量化・小型化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11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・宅配ボックスの設置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196260" y="4365104"/>
            <a:ext cx="4540716" cy="2309540"/>
            <a:chOff x="268268" y="4287812"/>
            <a:chExt cx="4540716" cy="2309540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268268" y="4287812"/>
              <a:ext cx="4540716" cy="2309540"/>
              <a:chOff x="382082" y="4218668"/>
              <a:chExt cx="4540716" cy="2378684"/>
            </a:xfrm>
          </p:grpSpPr>
          <p:grpSp>
            <p:nvGrpSpPr>
              <p:cNvPr id="39" name="グループ化 38"/>
              <p:cNvGrpSpPr/>
              <p:nvPr/>
            </p:nvGrpSpPr>
            <p:grpSpPr>
              <a:xfrm>
                <a:off x="382082" y="4218668"/>
                <a:ext cx="4540716" cy="2378684"/>
                <a:chOff x="1023747" y="6498666"/>
                <a:chExt cx="3566122" cy="1015903"/>
              </a:xfrm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1023747" y="6498666"/>
                  <a:ext cx="3566122" cy="1015903"/>
                  <a:chOff x="1523557" y="6778750"/>
                  <a:chExt cx="3759218" cy="1475503"/>
                </a:xfrm>
              </p:grpSpPr>
              <p:sp>
                <p:nvSpPr>
                  <p:cNvPr id="47" name="テキスト ボックス 46"/>
                  <p:cNvSpPr txBox="1"/>
                  <p:nvPr/>
                </p:nvSpPr>
                <p:spPr>
                  <a:xfrm>
                    <a:off x="1523557" y="7299336"/>
                    <a:ext cx="773971" cy="3245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ネット</a:t>
                    </a:r>
                    <a:r>
                      <a:rPr lang="ja-JP" altLang="en-US" sz="14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小売</a:t>
                    </a:r>
                    <a:endParaRPr lang="en-US" altLang="ja-JP" sz="1400" dirty="0" smtClean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  <a:p>
                    <a:pPr algn="ctr"/>
                    <a:r>
                      <a: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事業者</a:t>
                    </a:r>
                  </a:p>
                </p:txBody>
              </p:sp>
              <p:sp>
                <p:nvSpPr>
                  <p:cNvPr id="48" name="テキスト ボックス 47"/>
                  <p:cNvSpPr txBox="1"/>
                  <p:nvPr/>
                </p:nvSpPr>
                <p:spPr>
                  <a:xfrm>
                    <a:off x="4683982" y="7364598"/>
                    <a:ext cx="598793" cy="19091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消費者</a:t>
                    </a:r>
                  </a:p>
                </p:txBody>
              </p:sp>
              <p:pic>
                <p:nvPicPr>
                  <p:cNvPr id="49" name="Picture 40" descr="\\mpci990001.ring.meti.go.jp\Ddrive\KYAE5380\デスクトップ\ico64.png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089738" y="7757761"/>
                    <a:ext cx="645701" cy="496492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sp>
                <p:nvSpPr>
                  <p:cNvPr id="50" name="テキスト ボックス 49"/>
                  <p:cNvSpPr txBox="1"/>
                  <p:nvPr/>
                </p:nvSpPr>
                <p:spPr>
                  <a:xfrm>
                    <a:off x="1946352" y="7750671"/>
                    <a:ext cx="1193339" cy="19091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ja-JP" altLang="en-US" sz="1400" dirty="0">
                        <a:solidFill>
                          <a:srgbClr val="C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輸送方法を決定</a:t>
                    </a:r>
                  </a:p>
                </p:txBody>
              </p:sp>
              <p:sp>
                <p:nvSpPr>
                  <p:cNvPr id="51" name="テキスト ボックス 50"/>
                  <p:cNvSpPr txBox="1"/>
                  <p:nvPr/>
                </p:nvSpPr>
                <p:spPr>
                  <a:xfrm>
                    <a:off x="1984255" y="6864765"/>
                    <a:ext cx="2569554" cy="286372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r>
                      <a: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貨物の所有権あり　⇒　</a:t>
                    </a:r>
                    <a:r>
                      <a:rPr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省エネ法上の荷主</a:t>
                    </a:r>
                    <a:r>
                      <a: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○</a:t>
                    </a:r>
                    <a:endParaRPr lang="en-US" altLang="ja-JP" sz="1200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  <a:p>
                    <a:r>
                      <a:rPr lang="ja-JP" altLang="en-US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貨物の所有権なし（消費者に移転）</a:t>
                    </a:r>
                    <a:r>
                      <a:rPr lang="ja-JP" altLang="en-US" sz="120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⇒荷主</a:t>
                    </a:r>
                    <a:r>
                      <a:rPr lang="en-US" altLang="ja-JP" sz="120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rPr>
                      <a:t>×</a:t>
                    </a:r>
                  </a:p>
                </p:txBody>
              </p:sp>
              <p:sp>
                <p:nvSpPr>
                  <p:cNvPr id="52" name="角丸四角形吹き出し 51"/>
                  <p:cNvSpPr/>
                  <p:nvPr/>
                </p:nvSpPr>
                <p:spPr bwMode="auto">
                  <a:xfrm>
                    <a:off x="2021514" y="6778750"/>
                    <a:ext cx="2794143" cy="426664"/>
                  </a:xfrm>
                  <a:prstGeom prst="wedgeRoundRectCallout">
                    <a:avLst>
                      <a:gd name="adj1" fmla="val -41343"/>
                      <a:gd name="adj2" fmla="val 78625"/>
                      <a:gd name="adj3" fmla="val 16667"/>
                    </a:avLst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/>
                </p:spPr>
                <p:txBody>
                  <a:bodyPr wrap="none" rtlCol="0" anchor="ctr"/>
                  <a:lstStyle/>
                  <a:p>
                    <a:pPr algn="l"/>
                    <a:endParaRPr kumimoji="0" lang="ja-JP" altLang="en-US" sz="1300" dirty="0"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</p:grpSp>
            <p:cxnSp>
              <p:nvCxnSpPr>
                <p:cNvPr id="42" name="直線矢印コネクタ 41"/>
                <p:cNvCxnSpPr/>
                <p:nvPr/>
              </p:nvCxnSpPr>
              <p:spPr>
                <a:xfrm>
                  <a:off x="1864296" y="6960840"/>
                  <a:ext cx="1716789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線コネクタ 42"/>
                <p:cNvCxnSpPr/>
                <p:nvPr/>
              </p:nvCxnSpPr>
              <p:spPr>
                <a:xfrm>
                  <a:off x="1370120" y="7091208"/>
                  <a:ext cx="0" cy="23678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線矢印コネクタ 43"/>
                <p:cNvCxnSpPr/>
                <p:nvPr/>
              </p:nvCxnSpPr>
              <p:spPr>
                <a:xfrm>
                  <a:off x="1377465" y="7327989"/>
                  <a:ext cx="1021951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線コネクタ 44"/>
                <p:cNvCxnSpPr/>
                <p:nvPr/>
              </p:nvCxnSpPr>
              <p:spPr>
                <a:xfrm flipV="1">
                  <a:off x="3283073" y="7325163"/>
                  <a:ext cx="583799" cy="33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線矢印コネクタ 45"/>
                <p:cNvCxnSpPr/>
                <p:nvPr/>
              </p:nvCxnSpPr>
              <p:spPr>
                <a:xfrm flipV="1">
                  <a:off x="3866872" y="7069481"/>
                  <a:ext cx="0" cy="25601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40" name="図 3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41062" y="5091621"/>
                <a:ext cx="533503" cy="379280"/>
              </a:xfrm>
              <a:prstGeom prst="rect">
                <a:avLst/>
              </a:prstGeom>
              <a:solidFill>
                <a:schemeClr val="bg1"/>
              </a:solidFill>
              <a:effectLst>
                <a:glow>
                  <a:schemeClr val="accent1"/>
                </a:glow>
                <a:outerShdw dist="50800" sx="1000" sy="1000" algn="ctr" rotWithShape="0">
                  <a:schemeClr val="bg1"/>
                </a:outerShdw>
              </a:effectLst>
            </p:spPr>
          </p:pic>
        </p:grpSp>
        <p:pic>
          <p:nvPicPr>
            <p:cNvPr id="38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9027" y="5893283"/>
              <a:ext cx="338547" cy="151300"/>
            </a:xfrm>
            <a:prstGeom prst="rect">
              <a:avLst/>
            </a:prstGeom>
            <a:noFill/>
            <a:ln>
              <a:noFill/>
            </a:ln>
            <a:effectLst>
              <a:glow>
                <a:schemeClr val="accent1"/>
              </a:glo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3" name="テキスト ボックス 52"/>
          <p:cNvSpPr txBox="1"/>
          <p:nvPr/>
        </p:nvSpPr>
        <p:spPr>
          <a:xfrm>
            <a:off x="5229899" y="6134163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荷主の省エネ取組の例</a:t>
            </a:r>
          </a:p>
        </p:txBody>
      </p:sp>
    </p:spTree>
    <p:extLst>
      <p:ext uri="{BB962C8B-B14F-4D97-AF65-F5344CB8AC3E}">
        <p14:creationId xmlns:p14="http://schemas.microsoft.com/office/powerpoint/2010/main" val="3294506489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ヘッダー（sample）.pptx" id="{DF0AD369-B502-4521-A0E0-07EB53E90DFA}" vid="{A6AA4691-7124-4580-8060-E7956D1A8F77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59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1</cp:revision>
  <cp:lastPrinted>2018-03-30T02:21:52Z</cp:lastPrinted>
  <dcterms:created xsi:type="dcterms:W3CDTF">2018-04-16T14:14:39Z</dcterms:created>
  <dcterms:modified xsi:type="dcterms:W3CDTF">2018-04-16T14:15:25Z</dcterms:modified>
</cp:coreProperties>
</file>