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4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47" autoAdjust="0"/>
  </p:normalViewPr>
  <p:slideViewPr>
    <p:cSldViewPr>
      <p:cViewPr varScale="1">
        <p:scale>
          <a:sx n="85" d="100"/>
          <a:sy n="85" d="100"/>
        </p:scale>
        <p:origin x="744" y="7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2018/4/16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27">
            <a:extLst>
              <a:ext uri="{FF2B5EF4-FFF2-40B4-BE49-F238E27FC236}">
                <a16:creationId xmlns:a16="http://schemas.microsoft.com/office/drawing/2014/main" id="{EFA208BC-93E3-4B6E-9955-85180AE33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4707" y="1299683"/>
            <a:ext cx="4596347" cy="276999"/>
          </a:xfrm>
          <a:prstGeom prst="rect">
            <a:avLst/>
          </a:prstGeom>
          <a:solidFill>
            <a:schemeClr val="accent5"/>
          </a:solidFill>
          <a:ln w="38100" cmpd="thickThin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ケース１　同一業界の企業間の設備集約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3012800" y="4315018"/>
            <a:ext cx="3741721" cy="1665185"/>
            <a:chOff x="5906008" y="3998825"/>
            <a:chExt cx="2719400" cy="1534298"/>
          </a:xfrm>
        </p:grpSpPr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D368922F-9383-4B4D-B12A-F6F88DA147EA}"/>
                </a:ext>
              </a:extLst>
            </p:cNvPr>
            <p:cNvSpPr txBox="1"/>
            <p:nvPr/>
          </p:nvSpPr>
          <p:spPr>
            <a:xfrm>
              <a:off x="5906008" y="4640562"/>
              <a:ext cx="2664296" cy="892561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2" name="角丸四角形 107">
              <a:extLst>
                <a:ext uri="{FF2B5EF4-FFF2-40B4-BE49-F238E27FC236}">
                  <a16:creationId xmlns:a16="http://schemas.microsoft.com/office/drawing/2014/main" id="{7DE26240-3D57-437E-ABA6-8CF0E9EB71E4}"/>
                </a:ext>
              </a:extLst>
            </p:cNvPr>
            <p:cNvSpPr/>
            <p:nvPr/>
          </p:nvSpPr>
          <p:spPr>
            <a:xfrm>
              <a:off x="6116086" y="4857347"/>
              <a:ext cx="738948" cy="295579"/>
            </a:xfrm>
            <a:prstGeom prst="roundRect">
              <a:avLst>
                <a:gd name="adj" fmla="val 0"/>
              </a:avLst>
            </a:prstGeom>
            <a:solidFill>
              <a:schemeClr val="tx2"/>
            </a:solidFill>
            <a:ln w="25400" cap="flat" cmpd="sng" algn="ctr">
              <a:noFill/>
              <a:prstDash val="solid"/>
            </a:ln>
            <a:effectLst/>
          </p:spPr>
          <p:txBody>
            <a:bodyPr lIns="48035" tIns="77252" rIns="48035" bIns="77252" rtlCol="0" anchor="ctr" anchorCtr="0"/>
            <a:lstStyle/>
            <a:p>
              <a:pPr algn="ctr" defTabSz="904626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100" b="1" kern="0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Ｃ社</a:t>
              </a:r>
              <a:r>
                <a:rPr kumimoji="0" lang="en-US" altLang="ja-JP" sz="1100" b="1" kern="0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kumimoji="0" lang="ja-JP" altLang="en-US" sz="1100" b="1" kern="0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メーカー</a:t>
              </a:r>
              <a:r>
                <a:rPr kumimoji="0" lang="en-US" altLang="ja-JP" sz="1100" b="1" kern="0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endParaRPr kumimoji="0" lang="en-US" altLang="ja-JP" sz="11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" name="角丸四角形 108">
              <a:extLst>
                <a:ext uri="{FF2B5EF4-FFF2-40B4-BE49-F238E27FC236}">
                  <a16:creationId xmlns:a16="http://schemas.microsoft.com/office/drawing/2014/main" id="{349CAF60-7496-4940-B3E9-552FE086B4E5}"/>
                </a:ext>
              </a:extLst>
            </p:cNvPr>
            <p:cNvSpPr/>
            <p:nvPr/>
          </p:nvSpPr>
          <p:spPr>
            <a:xfrm>
              <a:off x="7647123" y="4849504"/>
              <a:ext cx="828000" cy="295579"/>
            </a:xfrm>
            <a:prstGeom prst="roundRect">
              <a:avLst>
                <a:gd name="adj" fmla="val 0"/>
              </a:avLst>
            </a:prstGeom>
            <a:solidFill>
              <a:srgbClr val="4BACC6"/>
            </a:solidFill>
            <a:ln w="25400" cap="flat" cmpd="sng" algn="ctr">
              <a:solidFill>
                <a:srgbClr val="4BACC6"/>
              </a:solidFill>
              <a:prstDash val="solid"/>
            </a:ln>
            <a:effectLst/>
          </p:spPr>
          <p:txBody>
            <a:bodyPr lIns="154519" tIns="77252" rIns="154519" bIns="77252" rtlCol="0" anchor="ctr" anchorCtr="0"/>
            <a:lstStyle/>
            <a:p>
              <a:pPr algn="ctr" defTabSz="904626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100" b="1" kern="0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Ｄ社</a:t>
              </a:r>
              <a:r>
                <a:rPr kumimoji="0" lang="en-US" altLang="ja-JP" sz="1100" b="1" kern="0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kumimoji="0" lang="ja-JP" altLang="en-US" sz="1100" b="1" kern="0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販売</a:t>
              </a:r>
              <a:r>
                <a:rPr kumimoji="0" lang="en-US" altLang="ja-JP" sz="1100" b="1" kern="0" dirty="0" smtClea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</a:p>
          </p:txBody>
        </p:sp>
        <p:cxnSp>
          <p:nvCxnSpPr>
            <p:cNvPr id="14" name="カギ線コネクタ 109">
              <a:extLst>
                <a:ext uri="{FF2B5EF4-FFF2-40B4-BE49-F238E27FC236}">
                  <a16:creationId xmlns:a16="http://schemas.microsoft.com/office/drawing/2014/main" id="{9C11CCB7-57E3-4F58-9166-950B192FFDF7}"/>
                </a:ext>
              </a:extLst>
            </p:cNvPr>
            <p:cNvCxnSpPr/>
            <p:nvPr/>
          </p:nvCxnSpPr>
          <p:spPr>
            <a:xfrm>
              <a:off x="7733463" y="4211695"/>
              <a:ext cx="367810" cy="624793"/>
            </a:xfrm>
            <a:prstGeom prst="bentConnector2">
              <a:avLst/>
            </a:prstGeom>
            <a:ln w="28575">
              <a:solidFill>
                <a:schemeClr val="accent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カギ線コネクタ 110">
              <a:extLst>
                <a:ext uri="{FF2B5EF4-FFF2-40B4-BE49-F238E27FC236}">
                  <a16:creationId xmlns:a16="http://schemas.microsoft.com/office/drawing/2014/main" id="{FE1BC350-A104-419D-A6FA-E6C5D6D3E48A}"/>
                </a:ext>
              </a:extLst>
            </p:cNvPr>
            <p:cNvCxnSpPr>
              <a:stCxn id="16" idx="1"/>
              <a:endCxn id="12" idx="0"/>
            </p:cNvCxnSpPr>
            <p:nvPr/>
          </p:nvCxnSpPr>
          <p:spPr>
            <a:xfrm rot="10800000" flipV="1">
              <a:off x="6485561" y="4209960"/>
              <a:ext cx="145245" cy="647386"/>
            </a:xfrm>
            <a:prstGeom prst="bentConnector2">
              <a:avLst/>
            </a:prstGeom>
            <a:ln w="28575">
              <a:solidFill>
                <a:schemeClr val="accent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角丸四角形 112">
              <a:extLst>
                <a:ext uri="{FF2B5EF4-FFF2-40B4-BE49-F238E27FC236}">
                  <a16:creationId xmlns:a16="http://schemas.microsoft.com/office/drawing/2014/main" id="{11C65C01-739E-42CF-A21D-A7ECA5291570}"/>
                </a:ext>
              </a:extLst>
            </p:cNvPr>
            <p:cNvSpPr/>
            <p:nvPr/>
          </p:nvSpPr>
          <p:spPr>
            <a:xfrm>
              <a:off x="6630805" y="3998825"/>
              <a:ext cx="1359614" cy="422272"/>
            </a:xfrm>
            <a:prstGeom prst="roundRect">
              <a:avLst>
                <a:gd name="adj" fmla="val 0"/>
              </a:avLst>
            </a:prstGeom>
            <a:solidFill>
              <a:schemeClr val="accent3"/>
            </a:solidFill>
            <a:ln w="25400" cap="flat" cmpd="sng" algn="ctr">
              <a:noFill/>
              <a:prstDash val="solid"/>
            </a:ln>
            <a:effectLst/>
          </p:spPr>
          <p:txBody>
            <a:bodyPr lIns="35980" tIns="77252" rIns="35980" bIns="77252" rtlCol="0" anchor="ctr" anchorCtr="0"/>
            <a:lstStyle/>
            <a:p>
              <a:pPr algn="ctr" defTabSz="904626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000" b="1" kern="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気象情報に基づく</a:t>
              </a:r>
              <a:endParaRPr kumimoji="0" lang="en-US" altLang="ja-JP" sz="1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defTabSz="904626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000" b="1" kern="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需要予測の共有</a:t>
              </a:r>
              <a:endParaRPr kumimoji="0" lang="en-US" altLang="ja-JP" sz="1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59A4C591-B14F-43B4-84DD-15ADD6ABFBD1}"/>
                </a:ext>
              </a:extLst>
            </p:cNvPr>
            <p:cNvSpPr txBox="1"/>
            <p:nvPr/>
          </p:nvSpPr>
          <p:spPr>
            <a:xfrm>
              <a:off x="5906008" y="5179060"/>
              <a:ext cx="114732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ja-JP" altLang="en-US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生産ロス削減</a:t>
              </a:r>
              <a:endPara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8" name="下矢印 117">
              <a:extLst>
                <a:ext uri="{FF2B5EF4-FFF2-40B4-BE49-F238E27FC236}">
                  <a16:creationId xmlns:a16="http://schemas.microsoft.com/office/drawing/2014/main" id="{D6DA528F-BF3D-40EC-BC3D-2DFF36C3B190}"/>
                </a:ext>
              </a:extLst>
            </p:cNvPr>
            <p:cNvSpPr/>
            <p:nvPr/>
          </p:nvSpPr>
          <p:spPr bwMode="auto">
            <a:xfrm rot="16200000">
              <a:off x="7123756" y="4790643"/>
              <a:ext cx="241758" cy="491327"/>
            </a:xfrm>
            <a:prstGeom prst="downArrow">
              <a:avLst/>
            </a:prstGeom>
            <a:solidFill>
              <a:srgbClr val="DDDDDD"/>
            </a:solidFill>
            <a:ln w="9525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defTabSz="914400"/>
              <a:endParaRPr kumimoji="0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A14EC744-97C9-4FF6-AD6A-F4D843D688DD}"/>
                </a:ext>
              </a:extLst>
            </p:cNvPr>
            <p:cNvSpPr txBox="1"/>
            <p:nvPr/>
          </p:nvSpPr>
          <p:spPr>
            <a:xfrm>
              <a:off x="6986242" y="5123508"/>
              <a:ext cx="489575" cy="2552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ja-JP" altLang="en-US" sz="12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食品</a:t>
              </a: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7FE20BB0-277C-4FD8-9565-E21DB03BE3E8}"/>
                </a:ext>
              </a:extLst>
            </p:cNvPr>
            <p:cNvSpPr txBox="1"/>
            <p:nvPr/>
          </p:nvSpPr>
          <p:spPr>
            <a:xfrm>
              <a:off x="7543541" y="5179060"/>
              <a:ext cx="1081867" cy="2410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ja-JP" altLang="en-US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廃棄</a:t>
              </a:r>
              <a:r>
                <a:rPr lang="ja-JP" altLang="en-US" sz="11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ロス</a:t>
              </a:r>
              <a:r>
                <a:rPr lang="ja-JP" altLang="en-US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削減</a:t>
              </a:r>
              <a:endPara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1" name="テキスト ボックス 27">
            <a:extLst>
              <a:ext uri="{FF2B5EF4-FFF2-40B4-BE49-F238E27FC236}">
                <a16:creationId xmlns:a16="http://schemas.microsoft.com/office/drawing/2014/main" id="{AEAAA609-3B9E-430E-A632-05BCDD503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4707" y="3872081"/>
            <a:ext cx="4596347" cy="276999"/>
          </a:xfrm>
          <a:prstGeom prst="rect">
            <a:avLst/>
          </a:prstGeom>
          <a:solidFill>
            <a:schemeClr val="accent5"/>
          </a:solidFill>
          <a:ln w="38100" cmpd="thickThin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ケース２　サプライチェーン連携による最適化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2644707" y="3864968"/>
            <a:ext cx="4596347" cy="2223753"/>
          </a:xfrm>
          <a:prstGeom prst="rect">
            <a:avLst/>
          </a:prstGeom>
          <a:noFill/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3" name="正方形/長方形 22"/>
          <p:cNvSpPr/>
          <p:nvPr/>
        </p:nvSpPr>
        <p:spPr bwMode="auto">
          <a:xfrm>
            <a:off x="2644706" y="1299682"/>
            <a:ext cx="4596348" cy="2205245"/>
          </a:xfrm>
          <a:prstGeom prst="rect">
            <a:avLst/>
          </a:prstGeom>
          <a:noFill/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grpSp>
        <p:nvGrpSpPr>
          <p:cNvPr id="24" name="グループ化 23"/>
          <p:cNvGrpSpPr/>
          <p:nvPr/>
        </p:nvGrpSpPr>
        <p:grpSpPr>
          <a:xfrm>
            <a:off x="2788200" y="1609547"/>
            <a:ext cx="4427317" cy="1805373"/>
            <a:chOff x="3899164" y="2283573"/>
            <a:chExt cx="5357055" cy="1354847"/>
          </a:xfrm>
        </p:grpSpPr>
        <p:grpSp>
          <p:nvGrpSpPr>
            <p:cNvPr id="25" name="グループ化 24"/>
            <p:cNvGrpSpPr/>
            <p:nvPr/>
          </p:nvGrpSpPr>
          <p:grpSpPr>
            <a:xfrm>
              <a:off x="4510312" y="2283573"/>
              <a:ext cx="4745907" cy="1354847"/>
              <a:chOff x="1103471" y="4318427"/>
              <a:chExt cx="3008540" cy="1906232"/>
            </a:xfrm>
          </p:grpSpPr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AD2BE732-B536-431D-B1E5-CF14C407AED2}"/>
                  </a:ext>
                </a:extLst>
              </p:cNvPr>
              <p:cNvSpPr txBox="1"/>
              <p:nvPr/>
            </p:nvSpPr>
            <p:spPr>
              <a:xfrm>
                <a:off x="1105108" y="5651040"/>
                <a:ext cx="2734667" cy="526099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CA40E0A4-E535-4C69-81F9-9B9EC33CC34E}"/>
                  </a:ext>
                </a:extLst>
              </p:cNvPr>
              <p:cNvSpPr txBox="1"/>
              <p:nvPr/>
            </p:nvSpPr>
            <p:spPr>
              <a:xfrm>
                <a:off x="1503506" y="5751918"/>
                <a:ext cx="295912" cy="3680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sz="11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Ｂ社</a:t>
                </a:r>
              </a:p>
            </p:txBody>
          </p:sp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561DAB05-6506-4E59-A8B4-72C8F2B26277}"/>
                  </a:ext>
                </a:extLst>
              </p:cNvPr>
              <p:cNvSpPr txBox="1"/>
              <p:nvPr/>
            </p:nvSpPr>
            <p:spPr>
              <a:xfrm>
                <a:off x="1103471" y="4437045"/>
                <a:ext cx="2736304" cy="526099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BCDB1AC5-CAF7-4D99-9B6B-090CA9954F51}"/>
                  </a:ext>
                </a:extLst>
              </p:cNvPr>
              <p:cNvSpPr txBox="1"/>
              <p:nvPr/>
            </p:nvSpPr>
            <p:spPr>
              <a:xfrm>
                <a:off x="1830075" y="4318427"/>
                <a:ext cx="847564" cy="1826130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cxnSp>
            <p:nvCxnSpPr>
              <p:cNvPr id="33" name="直線コネクタ 32">
                <a:extLst>
                  <a:ext uri="{FF2B5EF4-FFF2-40B4-BE49-F238E27FC236}">
                    <a16:creationId xmlns:a16="http://schemas.microsoft.com/office/drawing/2014/main" id="{8B81A42A-0BEA-4119-90D8-B42F84C1866C}"/>
                  </a:ext>
                </a:extLst>
              </p:cNvPr>
              <p:cNvCxnSpPr>
                <a:endCxn id="42" idx="2"/>
              </p:cNvCxnSpPr>
              <p:nvPr/>
            </p:nvCxnSpPr>
            <p:spPr>
              <a:xfrm flipV="1">
                <a:off x="2480142" y="4880622"/>
                <a:ext cx="618740" cy="983484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角丸四角形 56">
                <a:extLst>
                  <a:ext uri="{FF2B5EF4-FFF2-40B4-BE49-F238E27FC236}">
                    <a16:creationId xmlns:a16="http://schemas.microsoft.com/office/drawing/2014/main" id="{DF8EC503-D432-472E-8C6B-D4C86AD9F5FE}"/>
                  </a:ext>
                </a:extLst>
              </p:cNvPr>
              <p:cNvSpPr/>
              <p:nvPr/>
            </p:nvSpPr>
            <p:spPr>
              <a:xfrm>
                <a:off x="2034509" y="4520314"/>
                <a:ext cx="473674" cy="360308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lumMod val="50000"/>
                </a:scheme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lIns="35980" tIns="77252" rIns="35980" bIns="77252" rtlCol="0" anchor="ctr" anchorCtr="0"/>
              <a:lstStyle/>
              <a:p>
                <a:pPr algn="ctr" defTabSz="904626">
                  <a:defRPr/>
                </a:pPr>
                <a:r>
                  <a:rPr kumimoji="0" lang="ja-JP" altLang="en-US" sz="1200" b="1" kern="0" dirty="0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上工程</a:t>
                </a:r>
                <a:endParaRPr kumimoji="0" lang="en-US" altLang="ja-JP" sz="1200" b="1" kern="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5" name="乗算記号 34">
                <a:extLst>
                  <a:ext uri="{FF2B5EF4-FFF2-40B4-BE49-F238E27FC236}">
                    <a16:creationId xmlns:a16="http://schemas.microsoft.com/office/drawing/2014/main" id="{3A1FA107-B1A6-4C6A-ADB0-FE29D7075C78}"/>
                  </a:ext>
                </a:extLst>
              </p:cNvPr>
              <p:cNvSpPr/>
              <p:nvPr/>
            </p:nvSpPr>
            <p:spPr bwMode="auto">
              <a:xfrm>
                <a:off x="1840576" y="4375106"/>
                <a:ext cx="278632" cy="450384"/>
              </a:xfrm>
              <a:prstGeom prst="mathMultiply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defTabSz="914400"/>
                <a:endParaRPr kumimoji="0" lang="ja-JP" altLang="en-US" sz="12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6" name="下矢印 58">
                <a:extLst>
                  <a:ext uri="{FF2B5EF4-FFF2-40B4-BE49-F238E27FC236}">
                    <a16:creationId xmlns:a16="http://schemas.microsoft.com/office/drawing/2014/main" id="{3B3426B6-3C93-45E2-996D-24AA98C92F0D}"/>
                  </a:ext>
                </a:extLst>
              </p:cNvPr>
              <p:cNvSpPr/>
              <p:nvPr/>
            </p:nvSpPr>
            <p:spPr bwMode="auto">
              <a:xfrm>
                <a:off x="2061719" y="5053385"/>
                <a:ext cx="389353" cy="540460"/>
              </a:xfrm>
              <a:prstGeom prst="downArrow">
                <a:avLst/>
              </a:prstGeom>
              <a:solidFill>
                <a:srgbClr val="DDDDDD"/>
              </a:solidFill>
              <a:ln w="9525">
                <a:solidFill>
                  <a:srgbClr val="B2B2B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rtlCol="0" anchor="ctr"/>
              <a:lstStyle/>
              <a:p>
                <a:pPr defTabSz="914400"/>
                <a:endParaRPr kumimoji="0" lang="ja-JP" altLang="en-US" sz="12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3EBE733D-45DE-4FFA-93B0-FD67DE5F0A46}"/>
                  </a:ext>
                </a:extLst>
              </p:cNvPr>
              <p:cNvSpPr txBox="1"/>
              <p:nvPr/>
            </p:nvSpPr>
            <p:spPr>
              <a:xfrm>
                <a:off x="1805613" y="5158967"/>
                <a:ext cx="95404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/>
                <a:r>
                  <a:rPr lang="ja-JP" altLang="en-US" sz="12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統合・集約</a:t>
                </a:r>
              </a:p>
            </p:txBody>
          </p:sp>
          <p:cxnSp>
            <p:nvCxnSpPr>
              <p:cNvPr id="38" name="直線コネクタ 37">
                <a:extLst>
                  <a:ext uri="{FF2B5EF4-FFF2-40B4-BE49-F238E27FC236}">
                    <a16:creationId xmlns:a16="http://schemas.microsoft.com/office/drawing/2014/main" id="{809A6976-1603-4CB9-9082-2D2A9F6C64CD}"/>
                  </a:ext>
                </a:extLst>
              </p:cNvPr>
              <p:cNvCxnSpPr>
                <a:stCxn id="34" idx="3"/>
                <a:endCxn id="42" idx="1"/>
              </p:cNvCxnSpPr>
              <p:nvPr/>
            </p:nvCxnSpPr>
            <p:spPr>
              <a:xfrm>
                <a:off x="2508183" y="4700468"/>
                <a:ext cx="35386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線コネクタ 38">
                <a:extLst>
                  <a:ext uri="{FF2B5EF4-FFF2-40B4-BE49-F238E27FC236}">
                    <a16:creationId xmlns:a16="http://schemas.microsoft.com/office/drawing/2014/main" id="{59A609B7-74EC-4558-BCE4-D6DF1CA9C238}"/>
                  </a:ext>
                </a:extLst>
              </p:cNvPr>
              <p:cNvCxnSpPr>
                <a:stCxn id="47" idx="3"/>
                <a:endCxn id="43" idx="1"/>
              </p:cNvCxnSpPr>
              <p:nvPr/>
            </p:nvCxnSpPr>
            <p:spPr>
              <a:xfrm>
                <a:off x="2493233" y="5924976"/>
                <a:ext cx="36881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3F4E7A19-E455-4079-9358-6A1DE4CA3E19}"/>
                  </a:ext>
                </a:extLst>
              </p:cNvPr>
              <p:cNvSpPr txBox="1"/>
              <p:nvPr/>
            </p:nvSpPr>
            <p:spPr>
              <a:xfrm>
                <a:off x="1648203" y="4710670"/>
                <a:ext cx="648848" cy="3736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400"/>
                <a:r>
                  <a:rPr lang="ja-JP" altLang="en-US" sz="1200" dirty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廃止</a:t>
                </a:r>
              </a:p>
            </p:txBody>
          </p:sp>
          <p:sp>
            <p:nvSpPr>
              <p:cNvPr id="41" name="二等辺三角形 40">
                <a:extLst>
                  <a:ext uri="{FF2B5EF4-FFF2-40B4-BE49-F238E27FC236}">
                    <a16:creationId xmlns:a16="http://schemas.microsoft.com/office/drawing/2014/main" id="{D5E30F2F-004B-4D6C-989D-C4C0DFCB7184}"/>
                  </a:ext>
                </a:extLst>
              </p:cNvPr>
              <p:cNvSpPr/>
              <p:nvPr/>
            </p:nvSpPr>
            <p:spPr bwMode="auto">
              <a:xfrm rot="5400000">
                <a:off x="3250641" y="5869250"/>
                <a:ext cx="360307" cy="111453"/>
              </a:xfrm>
              <a:prstGeom prst="triangle">
                <a:avLst/>
              </a:prstGeom>
              <a:solidFill>
                <a:srgbClr val="DDDDDD"/>
              </a:solidFill>
              <a:ln w="9525">
                <a:solidFill>
                  <a:srgbClr val="B2B2B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rtlCol="0" anchor="ctr"/>
              <a:lstStyle/>
              <a:p>
                <a:pPr defTabSz="914400"/>
                <a:endParaRPr kumimoji="0" lang="ja-JP" altLang="en-US" sz="12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42" name="角丸四角形 68">
                <a:extLst>
                  <a:ext uri="{FF2B5EF4-FFF2-40B4-BE49-F238E27FC236}">
                    <a16:creationId xmlns:a16="http://schemas.microsoft.com/office/drawing/2014/main" id="{788DE505-9645-47CB-852E-B8A6C50252EF}"/>
                  </a:ext>
                </a:extLst>
              </p:cNvPr>
              <p:cNvSpPr/>
              <p:nvPr/>
            </p:nvSpPr>
            <p:spPr>
              <a:xfrm>
                <a:off x="2862045" y="4520314"/>
                <a:ext cx="473674" cy="360308"/>
              </a:xfrm>
              <a:prstGeom prst="roundRect">
                <a:avLst>
                  <a:gd name="adj" fmla="val 0"/>
                </a:avLst>
              </a:prstGeom>
              <a:ln w="127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35980" tIns="77252" rIns="35980" bIns="77252" rtlCol="0" anchor="ctr" anchorCtr="0"/>
              <a:lstStyle/>
              <a:p>
                <a:pPr algn="ctr" defTabSz="904626">
                  <a:defRPr/>
                </a:pPr>
                <a:r>
                  <a:rPr kumimoji="0" lang="ja-JP" altLang="en-US" sz="1200" b="1" kern="0" dirty="0">
                    <a:solidFill>
                      <a:sysClr val="windowText" lastClr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下工程</a:t>
                </a:r>
                <a:endParaRPr kumimoji="0" lang="en-US" altLang="ja-JP" sz="1200" b="1" kern="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43" name="角丸四角形 69">
                <a:extLst>
                  <a:ext uri="{FF2B5EF4-FFF2-40B4-BE49-F238E27FC236}">
                    <a16:creationId xmlns:a16="http://schemas.microsoft.com/office/drawing/2014/main" id="{B8879658-2153-4FE9-8D20-3A797036DD43}"/>
                  </a:ext>
                </a:extLst>
              </p:cNvPr>
              <p:cNvSpPr/>
              <p:nvPr/>
            </p:nvSpPr>
            <p:spPr>
              <a:xfrm>
                <a:off x="2862045" y="5744822"/>
                <a:ext cx="473674" cy="360308"/>
              </a:xfrm>
              <a:prstGeom prst="roundRect">
                <a:avLst>
                  <a:gd name="adj" fmla="val 0"/>
                </a:avLst>
              </a:prstGeom>
              <a:ln w="127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35980" tIns="77252" rIns="35980" bIns="77252" rtlCol="0" anchor="ctr" anchorCtr="0"/>
              <a:lstStyle/>
              <a:p>
                <a:pPr algn="ctr" defTabSz="904626"/>
                <a:r>
                  <a:rPr kumimoji="0" lang="ja-JP" altLang="en-US" sz="1200" b="1" kern="0" dirty="0">
                    <a:solidFill>
                      <a:sysClr val="windowText" lastClr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下工程</a:t>
                </a:r>
                <a:endParaRPr kumimoji="0" lang="en-US" altLang="ja-JP" sz="1200" b="1" kern="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8BA4A695-C2A5-4CA1-A9BF-1321748A3CF3}"/>
                  </a:ext>
                </a:extLst>
              </p:cNvPr>
              <p:cNvSpPr txBox="1"/>
              <p:nvPr/>
            </p:nvSpPr>
            <p:spPr>
              <a:xfrm>
                <a:off x="1490562" y="4536159"/>
                <a:ext cx="295912" cy="3680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ja-JP" altLang="en-US" sz="11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Ａ社</a:t>
                </a:r>
              </a:p>
            </p:txBody>
          </p:sp>
          <p:sp>
            <p:nvSpPr>
              <p:cNvPr id="45" name="二等辺三角形 44">
                <a:extLst>
                  <a:ext uri="{FF2B5EF4-FFF2-40B4-BE49-F238E27FC236}">
                    <a16:creationId xmlns:a16="http://schemas.microsoft.com/office/drawing/2014/main" id="{60B6D397-8421-44BD-B961-C6A4D06FB999}"/>
                  </a:ext>
                </a:extLst>
              </p:cNvPr>
              <p:cNvSpPr/>
              <p:nvPr/>
            </p:nvSpPr>
            <p:spPr bwMode="auto">
              <a:xfrm rot="5400000">
                <a:off x="3250641" y="4644742"/>
                <a:ext cx="360307" cy="111453"/>
              </a:xfrm>
              <a:prstGeom prst="triangle">
                <a:avLst/>
              </a:prstGeom>
              <a:solidFill>
                <a:srgbClr val="DDDDDD"/>
              </a:solidFill>
              <a:ln w="9525">
                <a:solidFill>
                  <a:srgbClr val="B2B2B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rtlCol="0" anchor="ctr"/>
              <a:lstStyle/>
              <a:p>
                <a:pPr defTabSz="914400"/>
                <a:endParaRPr kumimoji="0" lang="ja-JP" altLang="en-US" sz="12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444C42AD-3482-4A8F-BF94-D8B6CCC96E24}"/>
                  </a:ext>
                </a:extLst>
              </p:cNvPr>
              <p:cNvSpPr txBox="1"/>
              <p:nvPr/>
            </p:nvSpPr>
            <p:spPr>
              <a:xfrm>
                <a:off x="3322607" y="5819773"/>
                <a:ext cx="789404" cy="404886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pPr algn="ctr"/>
                <a:r>
                  <a:rPr lang="ja-JP" altLang="en-US" sz="1100" b="1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rPr>
                  <a:t>完成品</a:t>
                </a:r>
                <a:endParaRPr kumimoji="1" lang="ja-JP" altLang="en-US" sz="11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47" name="角丸四角形 75">
                <a:extLst>
                  <a:ext uri="{FF2B5EF4-FFF2-40B4-BE49-F238E27FC236}">
                    <a16:creationId xmlns:a16="http://schemas.microsoft.com/office/drawing/2014/main" id="{4D24D63E-8C9D-46BD-8510-9132ACA5D052}"/>
                  </a:ext>
                </a:extLst>
              </p:cNvPr>
              <p:cNvSpPr/>
              <p:nvPr/>
            </p:nvSpPr>
            <p:spPr>
              <a:xfrm>
                <a:off x="2019559" y="5744822"/>
                <a:ext cx="473674" cy="360308"/>
              </a:xfrm>
              <a:prstGeom prst="roundRect">
                <a:avLst>
                  <a:gd name="adj" fmla="val 0"/>
                </a:avLst>
              </a:prstGeom>
              <a:solidFill>
                <a:schemeClr val="tx2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lIns="35980" tIns="77252" rIns="35980" bIns="77252" rtlCol="0" anchor="ctr" anchorCtr="0"/>
              <a:lstStyle/>
              <a:p>
                <a:pPr algn="ctr" defTabSz="904626"/>
                <a:r>
                  <a:rPr kumimoji="0" lang="ja-JP" altLang="en-US" sz="1200" b="1" kern="0" dirty="0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上工程</a:t>
                </a:r>
                <a:endParaRPr kumimoji="0" lang="en-US" altLang="ja-JP" sz="1200" b="1" kern="0" dirty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26" name="テキスト ボックス 25"/>
            <p:cNvSpPr txBox="1"/>
            <p:nvPr/>
          </p:nvSpPr>
          <p:spPr>
            <a:xfrm>
              <a:off x="3899164" y="2462643"/>
              <a:ext cx="735510" cy="196326"/>
            </a:xfrm>
            <a:prstGeom prst="rect">
              <a:avLst/>
            </a:prstGeom>
            <a:solidFill>
              <a:srgbClr val="00B050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1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省エネ</a:t>
              </a:r>
              <a:endParaRPr kumimoji="1"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3899164" y="3340770"/>
              <a:ext cx="735510" cy="196326"/>
            </a:xfrm>
            <a:prstGeom prst="rect">
              <a:avLst/>
            </a:prstGeom>
            <a:solidFill>
              <a:schemeClr val="accent6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1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増</a:t>
              </a:r>
              <a:r>
                <a:rPr kumimoji="1" lang="ja-JP" altLang="en-US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エネ</a:t>
              </a: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4476223" y="2865815"/>
              <a:ext cx="1247572" cy="196326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1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全体</a:t>
              </a:r>
              <a:r>
                <a:rPr lang="ja-JP" altLang="en-US" sz="11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で</a:t>
              </a:r>
              <a:r>
                <a:rPr lang="ja-JP" altLang="en-US" sz="11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省エネ</a:t>
              </a:r>
              <a:endParaRPr kumimoji="1"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48" name="テキスト ボックス 47"/>
          <p:cNvSpPr txBox="1"/>
          <p:nvPr/>
        </p:nvSpPr>
        <p:spPr>
          <a:xfrm>
            <a:off x="2743195" y="5215118"/>
            <a:ext cx="607859" cy="430887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大幅な</a:t>
            </a:r>
            <a:endParaRPr lang="en-US" altLang="ja-JP" sz="11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省エネ</a:t>
            </a:r>
            <a:endParaRPr kumimoji="1" lang="ja-JP" altLang="en-US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447397" y="5170113"/>
            <a:ext cx="684077" cy="43088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若干の</a:t>
            </a:r>
            <a:endParaRPr lang="en-US" altLang="ja-JP" sz="11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省エネ</a:t>
            </a:r>
            <a:endParaRPr kumimoji="1" lang="ja-JP" altLang="en-US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341036" y="4855078"/>
            <a:ext cx="1031051" cy="2616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全体で省エネ</a:t>
            </a:r>
            <a:endParaRPr kumimoji="1" lang="ja-JP" altLang="en-US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444C42AD-3482-4A8F-BF94-D8B6CCC96E24}"/>
              </a:ext>
            </a:extLst>
          </p:cNvPr>
          <p:cNvSpPr txBox="1"/>
          <p:nvPr/>
        </p:nvSpPr>
        <p:spPr>
          <a:xfrm>
            <a:off x="6186369" y="1893168"/>
            <a:ext cx="1029147" cy="2616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完成品</a:t>
            </a:r>
            <a:endParaRPr kumimoji="1"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0657685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54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</cp:revision>
  <cp:lastPrinted>2018-03-30T02:21:52Z</cp:lastPrinted>
  <dcterms:created xsi:type="dcterms:W3CDTF">2018-04-16T14:13:32Z</dcterms:created>
  <dcterms:modified xsi:type="dcterms:W3CDTF">2018-04-16T14:14:08Z</dcterms:modified>
</cp:coreProperties>
</file>