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85" d="100"/>
          <a:sy n="85" d="100"/>
        </p:scale>
        <p:origin x="74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TCA2152\AppData\Local\Microsoft\Windows\Temporary%20Internet%20Files\Content.Outlook\BPOPMCY5\&#12304;&#26368;&#26032;&#65306;&#24120;&#12395;&#26356;&#26032;&#12305;&#30465;&#12456;&#12493;&#21177;&#26524;&#25512;&#3533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TCA2152\AppData\Local\Microsoft\Windows\Temporary%20Internet%20Files\Content.Outlook\BPOPMCY5\&#12304;&#26368;&#26032;&#65306;&#24120;&#12395;&#26356;&#26032;&#12305;&#30465;&#12456;&#12493;&#21177;&#26524;&#25512;&#3533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100</c:v>
                </c:pt>
                <c:pt idx="1">
                  <c:v>99.4</c:v>
                </c:pt>
                <c:pt idx="2">
                  <c:v>95.6</c:v>
                </c:pt>
                <c:pt idx="3">
                  <c:v>97.4</c:v>
                </c:pt>
                <c:pt idx="4">
                  <c:v>105.1</c:v>
                </c:pt>
                <c:pt idx="5">
                  <c:v>104.3</c:v>
                </c:pt>
                <c:pt idx="6">
                  <c:v>102.7</c:v>
                </c:pt>
                <c:pt idx="7">
                  <c:v>103</c:v>
                </c:pt>
                <c:pt idx="8">
                  <c:v>97.7</c:v>
                </c:pt>
                <c:pt idx="9">
                  <c:v>97.3</c:v>
                </c:pt>
                <c:pt idx="10">
                  <c:v>97.6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64-408B-9AA6-964C1991D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733952"/>
        <c:axId val="66735488"/>
      </c:lineChart>
      <c:catAx>
        <c:axId val="6673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66735488"/>
        <c:crosses val="autoZero"/>
        <c:auto val="1"/>
        <c:lblAlgn val="ctr"/>
        <c:lblOffset val="100"/>
        <c:noMultiLvlLbl val="0"/>
      </c:catAx>
      <c:valAx>
        <c:axId val="66735488"/>
        <c:scaling>
          <c:orientation val="minMax"/>
          <c:max val="120"/>
          <c:min val="7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6673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Sheet1!$A$16:$A$26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Sheet1!$B$16:$B$26</c:f>
              <c:numCache>
                <c:formatCode>General</c:formatCode>
                <c:ptCount val="11"/>
                <c:pt idx="0">
                  <c:v>100</c:v>
                </c:pt>
                <c:pt idx="1">
                  <c:v>95.7</c:v>
                </c:pt>
                <c:pt idx="2">
                  <c:v>89</c:v>
                </c:pt>
                <c:pt idx="3">
                  <c:v>89.3</c:v>
                </c:pt>
                <c:pt idx="4">
                  <c:v>90.4</c:v>
                </c:pt>
                <c:pt idx="5">
                  <c:v>89.2</c:v>
                </c:pt>
                <c:pt idx="6">
                  <c:v>84.8</c:v>
                </c:pt>
                <c:pt idx="7">
                  <c:v>80.7</c:v>
                </c:pt>
                <c:pt idx="8">
                  <c:v>85.5</c:v>
                </c:pt>
                <c:pt idx="9">
                  <c:v>85.6</c:v>
                </c:pt>
                <c:pt idx="10">
                  <c:v>82.8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38-463B-9DA0-0F38EE2A7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742912"/>
        <c:axId val="66744704"/>
      </c:lineChart>
      <c:catAx>
        <c:axId val="667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744704"/>
        <c:crosses val="autoZero"/>
        <c:auto val="1"/>
        <c:lblAlgn val="ctr"/>
        <c:lblOffset val="100"/>
        <c:noMultiLvlLbl val="0"/>
      </c:catAx>
      <c:valAx>
        <c:axId val="66744704"/>
        <c:scaling>
          <c:orientation val="minMax"/>
          <c:max val="120"/>
          <c:min val="70"/>
        </c:scaling>
        <c:delete val="0"/>
        <c:axPos val="l"/>
        <c:numFmt formatCode="General" sourceLinked="1"/>
        <c:majorTickMark val="out"/>
        <c:minorTickMark val="none"/>
        <c:tickLblPos val="nextTo"/>
        <c:crossAx val="66742912"/>
        <c:crosses val="autoZero"/>
        <c:crossBetween val="between"/>
        <c:majorUnit val="10"/>
        <c:minorUnit val="4"/>
      </c:valAx>
    </c:plotArea>
    <c:plotVisOnly val="1"/>
    <c:dispBlanksAs val="gap"/>
    <c:showDLblsOverMax val="0"/>
  </c:chart>
  <c:txPr>
    <a:bodyPr/>
    <a:lstStyle/>
    <a:p>
      <a:pPr>
        <a:defRPr sz="9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/>
                </a:solidFill>
              </a:rPr>
              <a:t>機密性○</a:t>
            </a:r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10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テキスト ボックス 27"/>
          <p:cNvSpPr txBox="1">
            <a:spLocks noChangeArrowheads="1"/>
          </p:cNvSpPr>
          <p:nvPr/>
        </p:nvSpPr>
        <p:spPr bwMode="auto">
          <a:xfrm>
            <a:off x="4880992" y="1780767"/>
            <a:ext cx="4824537" cy="307777"/>
          </a:xfrm>
          <a:prstGeom prst="rect">
            <a:avLst/>
          </a:prstGeom>
          <a:solidFill>
            <a:schemeClr val="tx2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特定事業者のエネルギー原単位改善の状況</a:t>
            </a:r>
            <a:endParaRPr lang="en-US" altLang="ja-JP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27"/>
          <p:cNvSpPr txBox="1">
            <a:spLocks noChangeArrowheads="1"/>
          </p:cNvSpPr>
          <p:nvPr/>
        </p:nvSpPr>
        <p:spPr bwMode="auto">
          <a:xfrm>
            <a:off x="200471" y="1780767"/>
            <a:ext cx="4536505" cy="307777"/>
          </a:xfrm>
          <a:prstGeom prst="rect">
            <a:avLst/>
          </a:prstGeom>
          <a:solidFill>
            <a:schemeClr val="tx2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事業者の原単位推移</a:t>
            </a:r>
            <a:endParaRPr lang="en-US" altLang="ja-JP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94792" y="2204864"/>
            <a:ext cx="37821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200" dirty="0" smtClean="0"/>
              <a:t>＜</a:t>
            </a:r>
            <a:r>
              <a:rPr lang="ja-JP" altLang="en-US" sz="1200" dirty="0" smtClean="0"/>
              <a:t>産業部門</a:t>
            </a:r>
            <a:r>
              <a:rPr lang="ja-JP" altLang="ja-JP" sz="1200" dirty="0" smtClean="0"/>
              <a:t>の</a:t>
            </a:r>
            <a:r>
              <a:rPr lang="ja-JP" altLang="ja-JP" sz="1200" dirty="0"/>
              <a:t>エネルギー消費原単位の推移＞</a:t>
            </a:r>
          </a:p>
        </p:txBody>
      </p:sp>
      <p:graphicFrame>
        <p:nvGraphicFramePr>
          <p:cNvPr id="49" name="グラフ 48"/>
          <p:cNvGraphicFramePr>
            <a:graphicFrameLocks/>
          </p:cNvGraphicFramePr>
          <p:nvPr>
            <p:extLst/>
          </p:nvPr>
        </p:nvGraphicFramePr>
        <p:xfrm>
          <a:off x="488504" y="2589785"/>
          <a:ext cx="4032448" cy="1703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0" name="グラフ 49"/>
          <p:cNvGraphicFramePr>
            <a:graphicFrameLocks/>
          </p:cNvGraphicFramePr>
          <p:nvPr>
            <p:extLst/>
          </p:nvPr>
        </p:nvGraphicFramePr>
        <p:xfrm>
          <a:off x="488504" y="4894041"/>
          <a:ext cx="4032447" cy="1703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2" name="テキスト ボックス 1"/>
          <p:cNvSpPr txBox="1"/>
          <p:nvPr/>
        </p:nvSpPr>
        <p:spPr>
          <a:xfrm>
            <a:off x="703841" y="4787283"/>
            <a:ext cx="1800886" cy="21351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=100</a:t>
            </a:r>
            <a:r>
              <a:rPr lang="ja-JP" altLang="en-US" sz="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385048" y="2143889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200" dirty="0" smtClean="0"/>
              <a:t>＜</a:t>
            </a:r>
            <a:r>
              <a:rPr lang="ja-JP" altLang="en-US" sz="1200" dirty="0" smtClean="0"/>
              <a:t>特定事業者の原単位改善状況（平成</a:t>
            </a:r>
            <a:r>
              <a:rPr lang="en-US" altLang="ja-JP" sz="1200" dirty="0" smtClean="0"/>
              <a:t>27</a:t>
            </a:r>
            <a:r>
              <a:rPr lang="ja-JP" altLang="en-US" sz="1200" dirty="0" smtClean="0"/>
              <a:t>年度実績）＞</a:t>
            </a:r>
            <a:endParaRPr lang="ja-JP" altLang="ja-JP" sz="1200" dirty="0"/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992560" y="3022470"/>
            <a:ext cx="324036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019116" y="5774272"/>
            <a:ext cx="122413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1064568" y="5445224"/>
            <a:ext cx="1872208" cy="3135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テキスト ボックス 1"/>
          <p:cNvSpPr txBox="1"/>
          <p:nvPr/>
        </p:nvSpPr>
        <p:spPr>
          <a:xfrm>
            <a:off x="2000672" y="2778717"/>
            <a:ext cx="1152814" cy="21351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横ばい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1"/>
          <p:cNvSpPr txBox="1"/>
          <p:nvPr/>
        </p:nvSpPr>
        <p:spPr>
          <a:xfrm>
            <a:off x="2880266" y="5527880"/>
            <a:ext cx="1440160" cy="21351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足下で足踏み傾向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4880991" y="2420888"/>
          <a:ext cx="4824537" cy="298958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203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全事業者数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１％以上改善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０～１％改善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前年度悪化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4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産業部門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5,545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2,743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(49%)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759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(14%)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2,043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37%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4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業務部門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5,513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3,439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(62%)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777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(14%)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1,297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24%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4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11,058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6,182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(56%)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1,536</a:t>
                      </a: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(14%)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3340</a:t>
                      </a: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30%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 bwMode="auto">
          <a:xfrm>
            <a:off x="8697416" y="2420888"/>
            <a:ext cx="1008113" cy="298958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2" name="テキスト ボックス 1"/>
          <p:cNvSpPr txBox="1"/>
          <p:nvPr/>
        </p:nvSpPr>
        <p:spPr>
          <a:xfrm>
            <a:off x="703841" y="2492896"/>
            <a:ext cx="1800886" cy="21351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8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=100</a:t>
            </a:r>
            <a:r>
              <a:rPr lang="ja-JP" altLang="en-US" sz="8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88130" y="4450286"/>
            <a:ext cx="37821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200" dirty="0" smtClean="0"/>
              <a:t>＜</a:t>
            </a:r>
            <a:r>
              <a:rPr lang="ja-JP" altLang="en-US" sz="1200" dirty="0" smtClean="0"/>
              <a:t>業務部門</a:t>
            </a:r>
            <a:r>
              <a:rPr lang="ja-JP" altLang="ja-JP" sz="1200" dirty="0" smtClean="0"/>
              <a:t>の</a:t>
            </a:r>
            <a:r>
              <a:rPr lang="ja-JP" altLang="ja-JP" sz="1200" dirty="0"/>
              <a:t>エネルギー消費原単位の推移＞</a:t>
            </a:r>
          </a:p>
        </p:txBody>
      </p:sp>
    </p:spTree>
    <p:extLst>
      <p:ext uri="{BB962C8B-B14F-4D97-AF65-F5344CB8AC3E}">
        <p14:creationId xmlns:p14="http://schemas.microsoft.com/office/powerpoint/2010/main" val="1252622624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124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2018-04-16T14:09:37Z</dcterms:created>
  <dcterms:modified xsi:type="dcterms:W3CDTF">2018-04-16T14:12:30Z</dcterms:modified>
</cp:coreProperties>
</file>