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47" autoAdjust="0"/>
  </p:normalViewPr>
  <p:slideViewPr>
    <p:cSldViewPr>
      <p:cViewPr varScale="1">
        <p:scale>
          <a:sx n="113" d="100"/>
          <a:sy n="113" d="100"/>
        </p:scale>
        <p:origin x="1265" y="75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FCI990001\00&#36039;&#28304;&#12456;&#12493;&#12523;&#12462;&#12540;&#24193;&#30465;&#12456;&#12493;&#12523;&#12462;&#12540;&#12539;&#26032;&#12456;&#12493;&#12523;&#12462;&#12540;&#37096;&#30465;&#12456;&#12493;&#12523;&#12462;&#12540;&#23550;&#31574;&#35506;00\08%20&#21046;&#24230;&#65319;\99%20&#12381;&#12398;&#20182;\&#23448;&#27665;&#23550;&#35441;&#23550;&#24540;\151022_&#29987;&#26989;&#37096;&#38272;&#65291;&#26989;&#21209;&#37096;&#38272;&#12456;&#12493;&#12523;&#12462;&#12540;&#28040;&#36027;&#37327;(&#26989;&#31278;&#21029;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98141936054026E-2"/>
          <c:y val="0"/>
          <c:w val="0.96811594202898565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'業務部門＋産業部門（ＥＤＭＣ）'!$B$56</c:f>
              <c:strCache>
                <c:ptCount val="1"/>
                <c:pt idx="0">
                  <c:v>鉄鋼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鉄鋼</a:t>
                    </a:r>
                  </a:p>
                  <a:p>
                    <a:r>
                      <a:rPr lang="en-US" altLang="ja-JP" dirty="0"/>
                      <a:t>22</a:t>
                    </a:r>
                    <a:r>
                      <a:rPr lang="ja-JP" altLang="en-US" dirty="0"/>
                      <a:t>％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92E4-4251-AF6A-5D04AD9F44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'業務部門＋産業部門（ＥＤＭＣ）'!$B$56:$C$56</c:f>
              <c:strCache>
                <c:ptCount val="2"/>
                <c:pt idx="0">
                  <c:v>鉄鋼</c:v>
                </c:pt>
                <c:pt idx="1">
                  <c:v>化学</c:v>
                </c:pt>
              </c:strCache>
            </c:strRef>
          </c:cat>
          <c:val>
            <c:numRef>
              <c:f>'業務部門＋産業部門（ＥＤＭＣ）'!$B$58</c:f>
              <c:numCache>
                <c:formatCode>0</c:formatCode>
                <c:ptCount val="1"/>
                <c:pt idx="0">
                  <c:v>1693.4246670000007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2E4-4251-AF6A-5D04AD9F44DA}"/>
            </c:ext>
          </c:extLst>
        </c:ser>
        <c:ser>
          <c:idx val="1"/>
          <c:order val="1"/>
          <c:tx>
            <c:strRef>
              <c:f>'業務部門＋産業部門（ＥＤＭＣ）'!$C$56</c:f>
              <c:strCache>
                <c:ptCount val="1"/>
                <c:pt idx="0">
                  <c:v>化学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dirty="0"/>
                      <a:t>化学</a:t>
                    </a:r>
                  </a:p>
                  <a:p>
                    <a:r>
                      <a:rPr lang="en-US" altLang="ja-JP" dirty="0"/>
                      <a:t>24%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92E4-4251-AF6A-5D04AD9F44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'業務部門＋産業部門（ＥＤＭＣ）'!$C$58</c:f>
              <c:numCache>
                <c:formatCode>0</c:formatCode>
                <c:ptCount val="1"/>
                <c:pt idx="0">
                  <c:v>1887.1132004999995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2E4-4251-AF6A-5D04AD9F44DA}"/>
            </c:ext>
          </c:extLst>
        </c:ser>
        <c:ser>
          <c:idx val="2"/>
          <c:order val="2"/>
          <c:tx>
            <c:strRef>
              <c:f>'業務部門＋産業部門（ＥＤＭＣ）'!$D$56</c:f>
              <c:strCache>
                <c:ptCount val="1"/>
                <c:pt idx="0">
                  <c:v>窯業土石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dLbl>
              <c:idx val="0"/>
              <c:layout>
                <c:manualLayout>
                  <c:x val="-4.0084986357259399E-3"/>
                  <c:y val="-2.526000675839544E-4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窯業土石</a:t>
                    </a:r>
                  </a:p>
                  <a:p>
                    <a:r>
                      <a:rPr lang="en-US" altLang="ja-JP" dirty="0"/>
                      <a:t>4</a:t>
                    </a:r>
                    <a:r>
                      <a:rPr lang="ja-JP" altLang="en-US" dirty="0"/>
                      <a:t>％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92E4-4251-AF6A-5D04AD9F44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'業務部門＋産業部門（ＥＤＭＣ）'!$D$58</c:f>
              <c:numCache>
                <c:formatCode>0</c:formatCode>
                <c:ptCount val="1"/>
                <c:pt idx="0">
                  <c:v>353.59564349999999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2E4-4251-AF6A-5D04AD9F44DA}"/>
            </c:ext>
          </c:extLst>
        </c:ser>
        <c:ser>
          <c:idx val="3"/>
          <c:order val="3"/>
          <c:tx>
            <c:strRef>
              <c:f>'業務部門＋産業部門（ＥＤＭＣ）'!$E$56</c:f>
              <c:strCache>
                <c:ptCount val="1"/>
                <c:pt idx="0">
                  <c:v>紙パルプ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'業務部門＋産業部門（ＥＤＭＣ）'!$E$58</c:f>
              <c:numCache>
                <c:formatCode>0</c:formatCode>
                <c:ptCount val="1"/>
                <c:pt idx="0">
                  <c:v>229.89786600000011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2E4-4251-AF6A-5D04AD9F44DA}"/>
            </c:ext>
          </c:extLst>
        </c:ser>
        <c:ser>
          <c:idx val="4"/>
          <c:order val="4"/>
          <c:tx>
            <c:strRef>
              <c:f>'業務部門＋産業部門（ＥＤＭＣ）'!$F$56</c:f>
              <c:strCache>
                <c:ptCount val="1"/>
                <c:pt idx="0">
                  <c:v>事務所・ビル</c:v>
                </c:pt>
              </c:strCache>
            </c:strRef>
          </c:tx>
          <c:spPr>
            <a:solidFill>
              <a:srgbClr val="FF5A00"/>
            </a:solidFill>
          </c:spPr>
          <c:invertIfNegative val="0"/>
          <c:val>
            <c:numRef>
              <c:f>'業務部門＋産業部門（ＥＤＭＣ）'!$F$58</c:f>
              <c:numCache>
                <c:formatCode>0</c:formatCode>
                <c:ptCount val="1"/>
                <c:pt idx="0">
                  <c:v>368.20495800000003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2E4-4251-AF6A-5D04AD9F44DA}"/>
            </c:ext>
          </c:extLst>
        </c:ser>
        <c:ser>
          <c:idx val="5"/>
          <c:order val="5"/>
          <c:tx>
            <c:strRef>
              <c:f>'業務部門＋産業部門（ＥＤＭＣ）'!$G$56</c:f>
              <c:strCache>
                <c:ptCount val="1"/>
                <c:pt idx="0">
                  <c:v>卸小売・デパート・スーパー</c:v>
                </c:pt>
              </c:strCache>
            </c:strRef>
          </c:tx>
          <c:spPr>
            <a:solidFill>
              <a:srgbClr val="FFBE3C"/>
            </a:solidFill>
          </c:spPr>
          <c:invertIfNegative val="0"/>
          <c:dLbls>
            <c:dLbl>
              <c:idx val="0"/>
              <c:layout>
                <c:manualLayout>
                  <c:x val="0.11603857105508601"/>
                  <c:y val="-0.38481806412951436"/>
                </c:manualLayout>
              </c:layout>
              <c:tx>
                <c:rich>
                  <a:bodyPr/>
                  <a:lstStyle/>
                  <a:p>
                    <a:r>
                      <a:rPr lang="ja-JP" altLang="en-US" dirty="0"/>
                      <a:t>卸小売・デパート・</a:t>
                    </a:r>
                  </a:p>
                  <a:p>
                    <a:r>
                      <a:rPr lang="ja-JP" altLang="en-US" dirty="0"/>
                      <a:t>スーパー</a:t>
                    </a:r>
                  </a:p>
                </c:rich>
              </c:tx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92E4-4251-AF6A-5D04AD9F44D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'業務部門＋産業部門（ＥＤＭＣ）'!$F$58</c:f>
              <c:numCache>
                <c:formatCode>0</c:formatCode>
                <c:ptCount val="1"/>
                <c:pt idx="0">
                  <c:v>368.20495800000003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2E4-4251-AF6A-5D04AD9F44DA}"/>
            </c:ext>
          </c:extLst>
        </c:ser>
        <c:ser>
          <c:idx val="6"/>
          <c:order val="6"/>
          <c:tx>
            <c:strRef>
              <c:f>'業務部門＋産業部門（ＥＤＭＣ）'!$H$56</c:f>
              <c:strCache>
                <c:ptCount val="1"/>
                <c:pt idx="0">
                  <c:v>ホテル・旅館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val>
            <c:numRef>
              <c:f>'業務部門＋産業部門（ＥＤＭＣ）'!$H$58</c:f>
              <c:numCache>
                <c:formatCode>0</c:formatCode>
                <c:ptCount val="1"/>
                <c:pt idx="0">
                  <c:v>174.5164245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2E4-4251-AF6A-5D04AD9F44DA}"/>
            </c:ext>
          </c:extLst>
        </c:ser>
        <c:ser>
          <c:idx val="7"/>
          <c:order val="7"/>
          <c:tx>
            <c:strRef>
              <c:f>'業務部門＋産業部門（ＥＤＭＣ）'!$J$56</c:f>
              <c:strCache>
                <c:ptCount val="1"/>
                <c:pt idx="0">
                  <c:v>その他業務部門</c:v>
                </c:pt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2907072028677691E-3"/>
                  <c:y val="-3.9624692111288884E-2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ts val="1200"/>
                      </a:lnSpc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ja-JP" altLang="en-US" dirty="0">
                        <a:solidFill>
                          <a:schemeClr val="tx1"/>
                        </a:solidFill>
                      </a:rPr>
                      <a:t>その他業務</a:t>
                    </a:r>
                  </a:p>
                  <a:p>
                    <a:pPr>
                      <a:lnSpc>
                        <a:spcPts val="1200"/>
                      </a:lnSpc>
                      <a:defRPr>
                        <a:solidFill>
                          <a:schemeClr val="tx1"/>
                        </a:solidFill>
                      </a:defRPr>
                    </a:pPr>
                    <a:r>
                      <a:rPr lang="ja-JP" altLang="en-US" dirty="0">
                        <a:solidFill>
                          <a:schemeClr val="tx1"/>
                        </a:solidFill>
                      </a:rPr>
                      <a:t>（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</a:rPr>
                      <a:t>学校・病院</a:t>
                    </a:r>
                    <a:r>
                      <a:rPr lang="ja-JP" altLang="en-US" dirty="0">
                        <a:solidFill>
                          <a:schemeClr val="tx1"/>
                        </a:solidFill>
                      </a:rPr>
                      <a:t>）</a:t>
                    </a:r>
                    <a:endParaRPr lang="ja-JP" altLang="en-US" dirty="0"/>
                  </a:p>
                </c:rich>
              </c:tx>
              <c:spPr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92E4-4251-AF6A-5D04AD9F44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'業務部門＋産業部門（ＥＤＭＣ）'!$J$58</c:f>
              <c:numCache>
                <c:formatCode>0</c:formatCode>
                <c:ptCount val="1"/>
                <c:pt idx="0">
                  <c:v>796.10298899999998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2E4-4251-AF6A-5D04AD9F44DA}"/>
            </c:ext>
          </c:extLst>
        </c:ser>
        <c:ser>
          <c:idx val="8"/>
          <c:order val="8"/>
          <c:tx>
            <c:strRef>
              <c:f>'業務部門＋産業部門（ＥＤＭＣ）'!$I$56</c:f>
              <c:strCache>
                <c:ptCount val="1"/>
                <c:pt idx="0">
                  <c:v>その他産業部門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1.2907072028677691E-3"/>
                  <c:y val="-4.4027435679209879E-2"/>
                </c:manualLayout>
              </c:layout>
              <c:tx>
                <c:rich>
                  <a:bodyPr/>
                  <a:lstStyle/>
                  <a:p>
                    <a:pPr>
                      <a:lnSpc>
                        <a:spcPts val="1200"/>
                      </a:lnSpc>
                      <a:defRPr sz="1200">
                        <a:solidFill>
                          <a:schemeClr val="tx1"/>
                        </a:solidFill>
                      </a:defRPr>
                    </a:pPr>
                    <a:r>
                      <a:rPr lang="ja-JP" altLang="en-US" sz="1200" dirty="0">
                        <a:solidFill>
                          <a:schemeClr val="tx1"/>
                        </a:solidFill>
                      </a:rPr>
                      <a:t>その他製造・非製造</a:t>
                    </a:r>
                    <a:br>
                      <a:rPr lang="ja-JP" altLang="en-US" sz="1200" dirty="0">
                        <a:solidFill>
                          <a:schemeClr val="tx1"/>
                        </a:solidFill>
                      </a:rPr>
                    </a:br>
                    <a:r>
                      <a:rPr lang="ja-JP" altLang="en-US" sz="1200" dirty="0">
                        <a:solidFill>
                          <a:schemeClr val="tx1"/>
                        </a:solidFill>
                      </a:rPr>
                      <a:t>（</a:t>
                    </a:r>
                    <a:r>
                      <a:rPr lang="ja-JP" altLang="en-US" sz="1100" dirty="0">
                        <a:solidFill>
                          <a:schemeClr val="tx1"/>
                        </a:solidFill>
                      </a:rPr>
                      <a:t>食品・金属機械・農林業</a:t>
                    </a:r>
                    <a:r>
                      <a:rPr lang="ja-JP" altLang="en-US" sz="1200" dirty="0">
                        <a:solidFill>
                          <a:schemeClr val="tx1"/>
                        </a:solidFill>
                      </a:rPr>
                      <a:t>）</a:t>
                    </a:r>
                    <a:endParaRPr lang="ja-JP" altLang="en-US" dirty="0"/>
                  </a:p>
                </c:rich>
              </c:tx>
              <c:spPr/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92E4-4251-AF6A-5D04AD9F44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>
                    <a:solidFill>
                      <a:schemeClr val="tx1"/>
                    </a:solidFill>
                  </a:defRPr>
                </a:pPr>
                <a:endParaRPr lang="ja-JP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val>
            <c:numRef>
              <c:f>'業務部門＋産業部門（ＥＤＭＣ）'!$I$58</c:f>
              <c:numCache>
                <c:formatCode>0</c:formatCode>
                <c:ptCount val="1"/>
                <c:pt idx="0">
                  <c:v>1992.4760790000007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92E4-4251-AF6A-5D04AD9F44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1265792"/>
        <c:axId val="101267328"/>
      </c:barChart>
      <c:catAx>
        <c:axId val="101265792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101267328"/>
        <c:crosses val="autoZero"/>
        <c:auto val="1"/>
        <c:lblAlgn val="ctr"/>
        <c:lblOffset val="100"/>
        <c:noMultiLvlLbl val="0"/>
      </c:catAx>
      <c:valAx>
        <c:axId val="101267328"/>
        <c:scaling>
          <c:orientation val="minMax"/>
          <c:max val="7857"/>
        </c:scaling>
        <c:delete val="0"/>
        <c:axPos val="b"/>
        <c:majorGridlines>
          <c:spPr>
            <a:ln>
              <a:noFill/>
            </a:ln>
          </c:spPr>
        </c:majorGridlines>
        <c:numFmt formatCode="0" sourceLinked="1"/>
        <c:majorTickMark val="none"/>
        <c:minorTickMark val="none"/>
        <c:tickLblPos val="none"/>
        <c:spPr>
          <a:ln>
            <a:noFill/>
          </a:ln>
        </c:spPr>
        <c:crossAx val="101265792"/>
        <c:crosses val="autoZero"/>
        <c:crossBetween val="between"/>
      </c:valAx>
      <c:spPr>
        <a:noFill/>
        <a:ln>
          <a:noFill/>
        </a:ln>
      </c:spPr>
    </c:plotArea>
    <c:plotVisOnly val="1"/>
    <c:dispBlanksAs val="gap"/>
    <c:showDLblsOverMax val="0"/>
  </c:chart>
  <c:txPr>
    <a:bodyPr/>
    <a:lstStyle/>
    <a:p>
      <a:pPr>
        <a:defRPr sz="1200">
          <a:solidFill>
            <a:schemeClr val="bg1"/>
          </a:solidFill>
        </a:defRPr>
      </a:pPr>
      <a:endParaRPr lang="ja-JP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2018/4/18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auto">
          <a:xfrm>
            <a:off x="4232919" y="4034160"/>
            <a:ext cx="4572377" cy="13768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1750">
            <a:solidFill>
              <a:srgbClr val="FF6600"/>
            </a:solidFill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srgbClr val="000000"/>
              </a:solidFill>
            </a:endParaRPr>
          </a:p>
        </p:txBody>
      </p:sp>
      <p:sp>
        <p:nvSpPr>
          <p:cNvPr id="10" name="角丸四角形 9"/>
          <p:cNvSpPr/>
          <p:nvPr/>
        </p:nvSpPr>
        <p:spPr bwMode="auto">
          <a:xfrm>
            <a:off x="4264542" y="4426238"/>
            <a:ext cx="2392018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rgbClr val="B2B2B2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381001" y="4034160"/>
            <a:ext cx="3749673" cy="1376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0">
            <a:solidFill>
              <a:schemeClr val="accent1">
                <a:lumMod val="75000"/>
              </a:schemeClr>
            </a:solidFill>
            <a:prstDash val="sys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srgbClr val="000000"/>
              </a:solidFill>
            </a:endParaRPr>
          </a:p>
        </p:txBody>
      </p:sp>
      <p:sp>
        <p:nvSpPr>
          <p:cNvPr id="12" name="右矢印 11"/>
          <p:cNvSpPr/>
          <p:nvPr/>
        </p:nvSpPr>
        <p:spPr bwMode="auto">
          <a:xfrm>
            <a:off x="5025009" y="1844824"/>
            <a:ext cx="1610160" cy="893082"/>
          </a:xfrm>
          <a:prstGeom prst="rightArrow">
            <a:avLst>
              <a:gd name="adj1" fmla="val 55665"/>
              <a:gd name="adj2" fmla="val 50000"/>
            </a:avLst>
          </a:prstGeom>
          <a:gradFill flip="none" rotWithShape="1">
            <a:gsLst>
              <a:gs pos="9000">
                <a:schemeClr val="accent6">
                  <a:lumMod val="40000"/>
                  <a:lumOff val="60000"/>
                </a:schemeClr>
              </a:gs>
              <a:gs pos="0">
                <a:schemeClr val="accent6">
                  <a:lumMod val="20000"/>
                  <a:lumOff val="80000"/>
                </a:schemeClr>
              </a:gs>
              <a:gs pos="25000">
                <a:schemeClr val="accent6"/>
              </a:gs>
              <a:gs pos="100000">
                <a:srgbClr val="FF5A00"/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prstClr val="black"/>
              </a:solidFill>
            </a:endParaRPr>
          </a:p>
        </p:txBody>
      </p:sp>
      <p:graphicFrame>
        <p:nvGraphicFramePr>
          <p:cNvPr id="13" name="グラフ 12"/>
          <p:cNvGraphicFramePr>
            <a:graphicFrameLocks/>
          </p:cNvGraphicFramePr>
          <p:nvPr>
            <p:extLst/>
          </p:nvPr>
        </p:nvGraphicFramePr>
        <p:xfrm>
          <a:off x="19635" y="2863180"/>
          <a:ext cx="9505055" cy="14885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正方形/長方形 13"/>
          <p:cNvSpPr/>
          <p:nvPr/>
        </p:nvSpPr>
        <p:spPr>
          <a:xfrm>
            <a:off x="215132" y="6081318"/>
            <a:ext cx="488101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8000" indent="-108000"/>
            <a:r>
              <a:rPr lang="en-US" altLang="ja-JP" sz="1000" dirty="0">
                <a:solidFill>
                  <a:prstClr val="black"/>
                </a:solidFill>
                <a:cs typeface="Meiryo UI" panose="020B0604030504040204" pitchFamily="50" charset="-128"/>
              </a:rPr>
              <a:t>【</a:t>
            </a:r>
            <a:r>
              <a:rPr lang="ja-JP" altLang="en-US" sz="1000" dirty="0">
                <a:solidFill>
                  <a:prstClr val="black"/>
                </a:solidFill>
                <a:cs typeface="Meiryo UI" panose="020B0604030504040204" pitchFamily="50" charset="-128"/>
              </a:rPr>
              <a:t>出所</a:t>
            </a:r>
            <a:r>
              <a:rPr lang="en-US" altLang="ja-JP" sz="1000" dirty="0">
                <a:solidFill>
                  <a:prstClr val="black"/>
                </a:solidFill>
                <a:cs typeface="Meiryo UI" panose="020B0604030504040204" pitchFamily="50" charset="-128"/>
              </a:rPr>
              <a:t>】</a:t>
            </a:r>
            <a:r>
              <a:rPr lang="ja-JP" altLang="en-US" sz="1000" dirty="0">
                <a:solidFill>
                  <a:prstClr val="black"/>
                </a:solidFill>
                <a:cs typeface="Meiryo UI" panose="020B0604030504040204" pitchFamily="50" charset="-128"/>
              </a:rPr>
              <a:t>（一財）日本エネルギー経済研究所「エネルギー・経済統計要覧</a:t>
            </a:r>
            <a:r>
              <a:rPr lang="en-US" altLang="ja-JP" sz="1000" dirty="0">
                <a:solidFill>
                  <a:prstClr val="black"/>
                </a:solidFill>
                <a:cs typeface="Meiryo UI" panose="020B0604030504040204" pitchFamily="50" charset="-128"/>
              </a:rPr>
              <a:t>2015</a:t>
            </a:r>
            <a:r>
              <a:rPr lang="ja-JP" altLang="en-US" sz="1000" dirty="0">
                <a:solidFill>
                  <a:prstClr val="black"/>
                </a:solidFill>
                <a:cs typeface="Meiryo UI" panose="020B0604030504040204" pitchFamily="50" charset="-128"/>
              </a:rPr>
              <a:t>」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473280" y="2700208"/>
            <a:ext cx="22343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en-US" altLang="ja-JP" sz="1200" kern="0" dirty="0">
                <a:solidFill>
                  <a:prstClr val="black"/>
                </a:solidFill>
                <a:cs typeface="Meiryo UI" panose="020B0604030504040204" pitchFamily="50" charset="-128"/>
              </a:rPr>
              <a:t>2013</a:t>
            </a:r>
            <a:r>
              <a:rPr kumimoji="0" lang="ja-JP" altLang="en-US" sz="1200" kern="0" dirty="0">
                <a:solidFill>
                  <a:prstClr val="black"/>
                </a:solidFill>
                <a:cs typeface="Meiryo UI" panose="020B0604030504040204" pitchFamily="50" charset="-128"/>
              </a:rPr>
              <a:t>年度　</a:t>
            </a:r>
            <a:r>
              <a:rPr kumimoji="0" lang="en-US" altLang="ja-JP" sz="1200" kern="0" dirty="0">
                <a:solidFill>
                  <a:prstClr val="black"/>
                </a:solidFill>
                <a:cs typeface="Meiryo UI" panose="020B0604030504040204" pitchFamily="50" charset="-128"/>
              </a:rPr>
              <a:t>2.03</a:t>
            </a:r>
            <a:r>
              <a:rPr kumimoji="0" lang="ja-JP" altLang="en-US" sz="1200" kern="0" dirty="0">
                <a:solidFill>
                  <a:prstClr val="black"/>
                </a:solidFill>
                <a:cs typeface="Meiryo UI" panose="020B0604030504040204" pitchFamily="50" charset="-128"/>
              </a:rPr>
              <a:t>億</a:t>
            </a:r>
            <a:r>
              <a:rPr kumimoji="0" lang="en-US" altLang="ja-JP" sz="1200" kern="0" dirty="0">
                <a:solidFill>
                  <a:prstClr val="black"/>
                </a:solidFill>
                <a:cs typeface="Meiryo UI" panose="020B0604030504040204" pitchFamily="50" charset="-128"/>
              </a:rPr>
              <a:t>kl</a:t>
            </a:r>
          </a:p>
          <a:p>
            <a:pPr algn="ctr">
              <a:defRPr/>
            </a:pPr>
            <a:r>
              <a:rPr kumimoji="0" lang="ja-JP" altLang="en-US" sz="1200" kern="0" dirty="0">
                <a:solidFill>
                  <a:prstClr val="black"/>
                </a:solidFill>
                <a:cs typeface="Meiryo UI" panose="020B0604030504040204" pitchFamily="50" charset="-128"/>
              </a:rPr>
              <a:t>（産業・業務部門のエネルギー消費量の合計）</a:t>
            </a:r>
            <a:endParaRPr kumimoji="0" lang="en-US" altLang="ja-JP" sz="1200" kern="0" dirty="0">
              <a:solidFill>
                <a:prstClr val="black"/>
              </a:solidFill>
              <a:cs typeface="Meiryo UI" panose="020B0604030504040204" pitchFamily="50" charset="-128"/>
            </a:endParaRPr>
          </a:p>
          <a:p>
            <a:pPr algn="ctr">
              <a:defRPr/>
            </a:pPr>
            <a:endParaRPr kumimoji="0" lang="en-US" altLang="ja-JP" sz="1200" kern="0" dirty="0">
              <a:solidFill>
                <a:prstClr val="black"/>
              </a:solidFill>
              <a:cs typeface="Meiryo UI" panose="020B0604030504040204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4334894" y="4544884"/>
            <a:ext cx="1093468" cy="370459"/>
            <a:chOff x="878746" y="6372098"/>
            <a:chExt cx="1539052" cy="370459"/>
          </a:xfrm>
          <a:noFill/>
        </p:grpSpPr>
        <p:sp>
          <p:nvSpPr>
            <p:cNvPr id="17" name="線吹き出し 2 (枠付き) 16"/>
            <p:cNvSpPr/>
            <p:nvPr/>
          </p:nvSpPr>
          <p:spPr bwMode="auto">
            <a:xfrm rot="10800000">
              <a:off x="878746" y="6380636"/>
              <a:ext cx="1539052" cy="361921"/>
            </a:xfrm>
            <a:prstGeom prst="borderCallout2">
              <a:avLst>
                <a:gd name="adj1" fmla="val 99188"/>
                <a:gd name="adj2" fmla="val 53755"/>
                <a:gd name="adj3" fmla="val 249057"/>
                <a:gd name="adj4" fmla="val 3172"/>
                <a:gd name="adj5" fmla="val 294043"/>
                <a:gd name="adj6" fmla="val 3216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rgbClr val="C00000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endParaRPr kumimoji="0" lang="ja-JP" altLang="en-U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878746" y="6372098"/>
              <a:ext cx="1539052" cy="338554"/>
            </a:xfrm>
            <a:prstGeom prst="rect">
              <a:avLst/>
            </a:prstGeom>
            <a:grp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>
                  <a:cs typeface="Meiryo UI" panose="020B0604030504040204" pitchFamily="50" charset="-128"/>
                </a:rPr>
                <a:t>貸事務所</a:t>
              </a:r>
            </a:p>
          </p:txBody>
        </p:sp>
      </p:grpSp>
      <p:sp>
        <p:nvSpPr>
          <p:cNvPr id="19" name="線吹き出し 2 (枠付き) 18"/>
          <p:cNvSpPr/>
          <p:nvPr/>
        </p:nvSpPr>
        <p:spPr bwMode="auto">
          <a:xfrm>
            <a:off x="427094" y="4214520"/>
            <a:ext cx="1250520" cy="361921"/>
          </a:xfrm>
          <a:prstGeom prst="borderCallout2">
            <a:avLst>
              <a:gd name="adj1" fmla="val -7113"/>
              <a:gd name="adj2" fmla="val 49591"/>
              <a:gd name="adj3" fmla="val -47523"/>
              <a:gd name="adj4" fmla="val 73710"/>
              <a:gd name="adj5" fmla="val -110724"/>
              <a:gd name="adj6" fmla="val 73710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63617" y="4210272"/>
            <a:ext cx="1259621" cy="338554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cs typeface="Meiryo UI" panose="020B0604030504040204" pitchFamily="50" charset="-128"/>
              </a:rPr>
              <a:t>高炉・電炉</a:t>
            </a:r>
          </a:p>
        </p:txBody>
      </p:sp>
      <p:sp>
        <p:nvSpPr>
          <p:cNvPr id="21" name="線吹き出し 2 (枠付き) 20"/>
          <p:cNvSpPr/>
          <p:nvPr/>
        </p:nvSpPr>
        <p:spPr bwMode="auto">
          <a:xfrm>
            <a:off x="427094" y="4764159"/>
            <a:ext cx="1584176" cy="361921"/>
          </a:xfrm>
          <a:prstGeom prst="borderCallout2">
            <a:avLst>
              <a:gd name="adj1" fmla="val -5358"/>
              <a:gd name="adj2" fmla="val 72193"/>
              <a:gd name="adj3" fmla="val -222099"/>
              <a:gd name="adj4" fmla="val 140905"/>
              <a:gd name="adj5" fmla="val -270045"/>
              <a:gd name="adj6" fmla="val 141329"/>
            </a:avLst>
          </a:prstGeom>
          <a:solidFill>
            <a:schemeClr val="bg1"/>
          </a:solidFill>
          <a:ln w="19050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sz="1600" dirty="0">
              <a:solidFill>
                <a:prstClr val="black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91182" y="4775842"/>
            <a:ext cx="1656000" cy="307777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prstClr val="black"/>
                </a:solidFill>
                <a:cs typeface="Meiryo UI" panose="020B0604030504040204" pitchFamily="50" charset="-128"/>
              </a:rPr>
              <a:t>エチレン・ソーダ等</a:t>
            </a:r>
          </a:p>
        </p:txBody>
      </p:sp>
      <p:grpSp>
        <p:nvGrpSpPr>
          <p:cNvPr id="23" name="グループ化 22"/>
          <p:cNvGrpSpPr/>
          <p:nvPr/>
        </p:nvGrpSpPr>
        <p:grpSpPr>
          <a:xfrm>
            <a:off x="2297497" y="4329986"/>
            <a:ext cx="999319" cy="366166"/>
            <a:chOff x="4797018" y="2846810"/>
            <a:chExt cx="1656184" cy="366166"/>
          </a:xfrm>
        </p:grpSpPr>
        <p:sp>
          <p:nvSpPr>
            <p:cNvPr id="24" name="線吹き出し 2 (枠付き) 23"/>
            <p:cNvSpPr/>
            <p:nvPr/>
          </p:nvSpPr>
          <p:spPr bwMode="auto">
            <a:xfrm>
              <a:off x="4808984" y="2851055"/>
              <a:ext cx="1644218" cy="361921"/>
            </a:xfrm>
            <a:prstGeom prst="borderCallout2">
              <a:avLst>
                <a:gd name="adj1" fmla="val 26224"/>
                <a:gd name="adj2" fmla="val 102417"/>
                <a:gd name="adj3" fmla="val -111484"/>
                <a:gd name="adj4" fmla="val 239536"/>
                <a:gd name="adj5" fmla="val -137602"/>
                <a:gd name="adj6" fmla="val 240999"/>
              </a:avLst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endParaRPr kumimoji="0"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4797018" y="2846810"/>
              <a:ext cx="1656184" cy="338554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>
                  <a:solidFill>
                    <a:prstClr val="black"/>
                  </a:solidFill>
                  <a:cs typeface="Meiryo UI" panose="020B0604030504040204" pitchFamily="50" charset="-128"/>
                </a:rPr>
                <a:t>セメント</a:t>
              </a:r>
            </a:p>
          </p:txBody>
        </p:sp>
      </p:grpSp>
      <p:grpSp>
        <p:nvGrpSpPr>
          <p:cNvPr id="26" name="グループ化 25"/>
          <p:cNvGrpSpPr/>
          <p:nvPr/>
        </p:nvGrpSpPr>
        <p:grpSpPr>
          <a:xfrm>
            <a:off x="2424921" y="4849051"/>
            <a:ext cx="1359778" cy="366166"/>
            <a:chOff x="4797018" y="2846810"/>
            <a:chExt cx="1656184" cy="366166"/>
          </a:xfrm>
        </p:grpSpPr>
        <p:sp>
          <p:nvSpPr>
            <p:cNvPr id="27" name="線吹き出し 2 (枠付き) 26"/>
            <p:cNvSpPr/>
            <p:nvPr/>
          </p:nvSpPr>
          <p:spPr bwMode="auto">
            <a:xfrm>
              <a:off x="4808983" y="2851055"/>
              <a:ext cx="1644219" cy="361921"/>
            </a:xfrm>
            <a:prstGeom prst="borderCallout2">
              <a:avLst>
                <a:gd name="adj1" fmla="val -5358"/>
                <a:gd name="adj2" fmla="val 74305"/>
                <a:gd name="adj3" fmla="val -250274"/>
                <a:gd name="adj4" fmla="val 188823"/>
                <a:gd name="adj5" fmla="val -277704"/>
                <a:gd name="adj6" fmla="val 188917"/>
              </a:avLst>
            </a:prstGeom>
            <a:solidFill>
              <a:schemeClr val="bg1"/>
            </a:solidFill>
            <a:ln w="19050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endParaRPr kumimoji="0" lang="ja-JP" altLang="en-US" sz="1600" dirty="0">
                <a:solidFill>
                  <a:prstClr val="black"/>
                </a:solidFill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4797018" y="2846810"/>
              <a:ext cx="1656184" cy="338554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dirty="0">
                  <a:solidFill>
                    <a:prstClr val="black"/>
                  </a:solidFill>
                  <a:cs typeface="Meiryo UI" panose="020B0604030504040204" pitchFamily="50" charset="-128"/>
                </a:rPr>
                <a:t>洋紙・板紙</a:t>
              </a:r>
            </a:p>
          </p:txBody>
        </p:sp>
      </p:grpSp>
      <p:grpSp>
        <p:nvGrpSpPr>
          <p:cNvPr id="29" name="グループ化 28"/>
          <p:cNvGrpSpPr/>
          <p:nvPr/>
        </p:nvGrpSpPr>
        <p:grpSpPr>
          <a:xfrm>
            <a:off x="7758348" y="4976931"/>
            <a:ext cx="867060" cy="370460"/>
            <a:chOff x="7725958" y="5264963"/>
            <a:chExt cx="867060" cy="370460"/>
          </a:xfrm>
        </p:grpSpPr>
        <p:sp>
          <p:nvSpPr>
            <p:cNvPr id="30" name="線吹き出し 2 (枠付き) 29"/>
            <p:cNvSpPr/>
            <p:nvPr/>
          </p:nvSpPr>
          <p:spPr bwMode="auto">
            <a:xfrm rot="10800000">
              <a:off x="7725958" y="5273502"/>
              <a:ext cx="867060" cy="361921"/>
            </a:xfrm>
            <a:prstGeom prst="borderCallout2">
              <a:avLst>
                <a:gd name="adj1" fmla="val 100504"/>
                <a:gd name="adj2" fmla="val 74012"/>
                <a:gd name="adj3" fmla="val 381634"/>
                <a:gd name="adj4" fmla="val 308881"/>
                <a:gd name="adj5" fmla="val 412833"/>
                <a:gd name="adj6" fmla="val 310150"/>
              </a:avLst>
            </a:prstGeom>
            <a:solidFill>
              <a:schemeClr val="bg1"/>
            </a:solidFill>
            <a:ln w="19050">
              <a:solidFill>
                <a:srgbClr val="C00000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endParaRPr kumimoji="0" lang="ja-JP" altLang="en-U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7725958" y="5264963"/>
              <a:ext cx="867060" cy="307777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400" b="1" dirty="0">
                  <a:cs typeface="Meiryo UI" panose="020B0604030504040204" pitchFamily="50" charset="-128"/>
                </a:rPr>
                <a:t>コンビニ</a:t>
              </a:r>
            </a:p>
          </p:txBody>
        </p:sp>
      </p:grpSp>
      <p:sp>
        <p:nvSpPr>
          <p:cNvPr id="32" name="線吹き出し 2 (枠付き) 31"/>
          <p:cNvSpPr/>
          <p:nvPr/>
        </p:nvSpPr>
        <p:spPr bwMode="auto">
          <a:xfrm rot="10800000">
            <a:off x="6681192" y="4976930"/>
            <a:ext cx="927720" cy="361921"/>
          </a:xfrm>
          <a:prstGeom prst="borderCallout2">
            <a:avLst>
              <a:gd name="adj1" fmla="val 100504"/>
              <a:gd name="adj2" fmla="val 23997"/>
              <a:gd name="adj3" fmla="val 366743"/>
              <a:gd name="adj4" fmla="val 187598"/>
              <a:gd name="adj5" fmla="val 402615"/>
              <a:gd name="adj6" fmla="val 189247"/>
            </a:avLst>
          </a:prstGeom>
          <a:solidFill>
            <a:schemeClr val="bg1"/>
          </a:solidFill>
          <a:ln w="19050">
            <a:solidFill>
              <a:srgbClr val="C00000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ja-JP" altLang="en-US" sz="1600" b="1" dirty="0">
              <a:solidFill>
                <a:srgbClr val="FF6600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644379" y="4976931"/>
            <a:ext cx="927720" cy="338554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cs typeface="Meiryo UI" panose="020B0604030504040204" pitchFamily="50" charset="-128"/>
              </a:rPr>
              <a:t>百貨店</a:t>
            </a:r>
          </a:p>
        </p:txBody>
      </p:sp>
      <p:grpSp>
        <p:nvGrpSpPr>
          <p:cNvPr id="34" name="グループ化 33"/>
          <p:cNvGrpSpPr/>
          <p:nvPr/>
        </p:nvGrpSpPr>
        <p:grpSpPr>
          <a:xfrm>
            <a:off x="5600662" y="4544882"/>
            <a:ext cx="1034506" cy="370460"/>
            <a:chOff x="644763" y="6372098"/>
            <a:chExt cx="1739086" cy="370460"/>
          </a:xfrm>
          <a:noFill/>
        </p:grpSpPr>
        <p:sp>
          <p:nvSpPr>
            <p:cNvPr id="35" name="線吹き出し 2 (枠付き) 34"/>
            <p:cNvSpPr/>
            <p:nvPr/>
          </p:nvSpPr>
          <p:spPr bwMode="auto">
            <a:xfrm rot="10800000">
              <a:off x="701269" y="6380637"/>
              <a:ext cx="1682580" cy="361921"/>
            </a:xfrm>
            <a:prstGeom prst="borderCallout2">
              <a:avLst>
                <a:gd name="adj1" fmla="val 100524"/>
                <a:gd name="adj2" fmla="val 50663"/>
                <a:gd name="adj3" fmla="val 244030"/>
                <a:gd name="adj4" fmla="val 92819"/>
                <a:gd name="adj5" fmla="val 293570"/>
                <a:gd name="adj6" fmla="val 92919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rgbClr val="C00000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endParaRPr kumimoji="0" lang="ja-JP" altLang="en-U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36" name="テキスト ボックス 35"/>
            <p:cNvSpPr txBox="1"/>
            <p:nvPr/>
          </p:nvSpPr>
          <p:spPr>
            <a:xfrm>
              <a:off x="644763" y="6372098"/>
              <a:ext cx="1682580" cy="338554"/>
            </a:xfrm>
            <a:prstGeom prst="rect">
              <a:avLst/>
            </a:prstGeom>
            <a:no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>
                  <a:cs typeface="Meiryo UI" panose="020B0604030504040204" pitchFamily="50" charset="-128"/>
                </a:rPr>
                <a:t>スーパー</a:t>
              </a:r>
            </a:p>
          </p:txBody>
        </p:sp>
      </p:grpSp>
      <p:sp>
        <p:nvSpPr>
          <p:cNvPr id="37" name="線吹き出し 2 (枠付き) 36"/>
          <p:cNvSpPr/>
          <p:nvPr/>
        </p:nvSpPr>
        <p:spPr bwMode="auto">
          <a:xfrm rot="10800000">
            <a:off x="6681193" y="4123257"/>
            <a:ext cx="864096" cy="361921"/>
          </a:xfrm>
          <a:prstGeom prst="borderCallout2">
            <a:avLst>
              <a:gd name="adj1" fmla="val 102078"/>
              <a:gd name="adj2" fmla="val 63147"/>
              <a:gd name="adj3" fmla="val 138342"/>
              <a:gd name="adj4" fmla="val 154626"/>
              <a:gd name="adj5" fmla="val 182751"/>
              <a:gd name="adj6" fmla="val 165244"/>
            </a:avLst>
          </a:prstGeom>
          <a:solidFill>
            <a:schemeClr val="bg1"/>
          </a:solidFill>
          <a:ln w="19050">
            <a:solidFill>
              <a:srgbClr val="C00000"/>
            </a:solidFill>
            <a:prstDash val="solid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endParaRPr kumimoji="0" lang="ja-JP" altLang="en-US" sz="1600" b="1" dirty="0">
              <a:solidFill>
                <a:srgbClr val="FFFFFF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6681192" y="4146625"/>
            <a:ext cx="864096" cy="338554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dirty="0">
                <a:cs typeface="Meiryo UI" panose="020B0604030504040204" pitchFamily="50" charset="-128"/>
              </a:rPr>
              <a:t>ホテル</a:t>
            </a: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474693" y="3664495"/>
            <a:ext cx="690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cs typeface="Meiryo UI" panose="020B0604030504040204" pitchFamily="50" charset="-128"/>
              </a:rPr>
              <a:t>10</a:t>
            </a:r>
            <a:r>
              <a:rPr lang="ja-JP" altLang="en-US" sz="1200" dirty="0">
                <a:solidFill>
                  <a:prstClr val="black"/>
                </a:solidFill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8049344" y="3666301"/>
            <a:ext cx="6909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solidFill>
                  <a:prstClr val="black"/>
                </a:solidFill>
                <a:cs typeface="Meiryo UI" panose="020B0604030504040204" pitchFamily="50" charset="-128"/>
              </a:rPr>
              <a:t>25</a:t>
            </a:r>
            <a:r>
              <a:rPr lang="ja-JP" altLang="en-US" sz="1200" dirty="0">
                <a:solidFill>
                  <a:prstClr val="black"/>
                </a:solidFill>
                <a:cs typeface="Meiryo UI" panose="020B0604030504040204" pitchFamily="50" charset="-128"/>
              </a:rPr>
              <a:t>％</a:t>
            </a:r>
          </a:p>
        </p:txBody>
      </p:sp>
      <p:grpSp>
        <p:nvGrpSpPr>
          <p:cNvPr id="41" name="グループ化 40"/>
          <p:cNvGrpSpPr/>
          <p:nvPr/>
        </p:nvGrpSpPr>
        <p:grpSpPr>
          <a:xfrm>
            <a:off x="4334894" y="4976930"/>
            <a:ext cx="1986258" cy="370460"/>
            <a:chOff x="3686822" y="6494888"/>
            <a:chExt cx="1986258" cy="370460"/>
          </a:xfrm>
          <a:noFill/>
        </p:grpSpPr>
        <p:sp>
          <p:nvSpPr>
            <p:cNvPr id="42" name="線吹き出し 2 (枠付き) 41"/>
            <p:cNvSpPr/>
            <p:nvPr/>
          </p:nvSpPr>
          <p:spPr bwMode="auto">
            <a:xfrm rot="10800000">
              <a:off x="3933799" y="6503427"/>
              <a:ext cx="1492305" cy="361921"/>
            </a:xfrm>
            <a:prstGeom prst="borderCallout2">
              <a:avLst>
                <a:gd name="adj1" fmla="val 96138"/>
                <a:gd name="adj2" fmla="val 38675"/>
                <a:gd name="adj3" fmla="val 361893"/>
                <a:gd name="adj4" fmla="val 28899"/>
                <a:gd name="adj5" fmla="val 412882"/>
                <a:gd name="adj6" fmla="val 28799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9050">
              <a:solidFill>
                <a:srgbClr val="C00000"/>
              </a:solidFill>
              <a:prstDash val="solid"/>
              <a:miter lim="800000"/>
              <a:headEnd/>
              <a:tailEnd/>
            </a:ln>
            <a:effectLst/>
            <a:extLst/>
          </p:spPr>
          <p:txBody>
            <a:bodyPr wrap="none" rtlCol="0" anchor="ctr"/>
            <a:lstStyle/>
            <a:p>
              <a:pPr algn="ctr"/>
              <a:endParaRPr kumimoji="0" lang="ja-JP" altLang="en-US" sz="1600" b="1" dirty="0">
                <a:solidFill>
                  <a:srgbClr val="FF6600"/>
                </a:solidFill>
              </a:endParaRPr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3686822" y="6494888"/>
              <a:ext cx="1986258" cy="338554"/>
            </a:xfrm>
            <a:prstGeom prst="rect">
              <a:avLst/>
            </a:prstGeom>
            <a:grpFill/>
            <a:ln w="19050">
              <a:noFill/>
              <a:prstDash val="solid"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600" b="1" dirty="0">
                  <a:cs typeface="Meiryo UI" panose="020B0604030504040204" pitchFamily="50" charset="-128"/>
                </a:rPr>
                <a:t>ｼｮｯﾋﾟﾝｸﾞｾﾝﾀｰ</a:t>
              </a:r>
            </a:p>
          </p:txBody>
        </p:sp>
      </p:grpSp>
      <p:sp>
        <p:nvSpPr>
          <p:cNvPr id="44" name="テキスト ボックス 43"/>
          <p:cNvSpPr txBox="1"/>
          <p:nvPr/>
        </p:nvSpPr>
        <p:spPr>
          <a:xfrm>
            <a:off x="1424608" y="1969095"/>
            <a:ext cx="3699491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defRPr/>
            </a:pPr>
            <a:r>
              <a:rPr kumimoji="0" lang="ja-JP" altLang="en-US" sz="1400" kern="0" dirty="0">
                <a:solidFill>
                  <a:prstClr val="white"/>
                </a:solidFill>
                <a:cs typeface="Meiryo UI" panose="020B0604030504040204" pitchFamily="50" charset="-128"/>
              </a:rPr>
              <a:t>全産業の７割を対象とすることを目指す</a:t>
            </a:r>
            <a:endParaRPr kumimoji="0" lang="en-US" altLang="ja-JP" sz="1400" kern="0" dirty="0">
              <a:solidFill>
                <a:prstClr val="white"/>
              </a:solidFill>
              <a:cs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4016896" y="2809914"/>
            <a:ext cx="8645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solidFill>
                  <a:prstClr val="black"/>
                </a:solidFill>
                <a:cs typeface="Meiryo UI" panose="020B0604030504040204" pitchFamily="50" charset="-128"/>
              </a:rPr>
              <a:t>紙ﾊﾟﾙﾌﾟ</a:t>
            </a:r>
            <a:endParaRPr lang="en-US" altLang="ja-JP" sz="1200" dirty="0">
              <a:solidFill>
                <a:prstClr val="black"/>
              </a:solidFill>
              <a:cs typeface="Meiryo UI" panose="020B0604030504040204" pitchFamily="50" charset="-128"/>
            </a:endParaRPr>
          </a:p>
          <a:p>
            <a:pPr algn="ctr"/>
            <a:r>
              <a:rPr lang="en-US" altLang="ja-JP" sz="1200" dirty="0">
                <a:solidFill>
                  <a:prstClr val="black"/>
                </a:solidFill>
                <a:cs typeface="Meiryo UI" panose="020B0604030504040204" pitchFamily="50" charset="-128"/>
              </a:rPr>
              <a:t>3</a:t>
            </a:r>
            <a:r>
              <a:rPr lang="ja-JP" altLang="en-US" sz="1200" dirty="0">
                <a:solidFill>
                  <a:prstClr val="black"/>
                </a:solidFill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664506" y="2809914"/>
            <a:ext cx="1080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事務所・ビル</a:t>
            </a:r>
            <a:r>
              <a:rPr lang="en-US" altLang="ja-JP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5</a:t>
            </a:r>
            <a:r>
              <a:rPr lang="ja-JP" altLang="en-US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313040" y="2614795"/>
            <a:ext cx="13686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卸小売・デパート・スーパー</a:t>
            </a:r>
            <a:endParaRPr lang="en-US" altLang="ja-JP" sz="1200" b="1" dirty="0">
              <a:solidFill>
                <a:srgbClr val="FF6600"/>
              </a:solidFill>
              <a:cs typeface="Meiryo UI" panose="020B0604030504040204" pitchFamily="50" charset="-128"/>
            </a:endParaRPr>
          </a:p>
          <a:p>
            <a:pPr algn="ctr"/>
            <a:r>
              <a:rPr lang="en-US" altLang="ja-JP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5</a:t>
            </a:r>
            <a:r>
              <a:rPr lang="ja-JP" altLang="en-US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％</a:t>
            </a:r>
          </a:p>
        </p:txBody>
      </p:sp>
      <p:cxnSp>
        <p:nvCxnSpPr>
          <p:cNvPr id="48" name="直線コネクタ 47"/>
          <p:cNvCxnSpPr/>
          <p:nvPr/>
        </p:nvCxnSpPr>
        <p:spPr>
          <a:xfrm>
            <a:off x="4693920" y="3053263"/>
            <a:ext cx="317377" cy="32635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5385048" y="3054216"/>
            <a:ext cx="0" cy="32539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>
            <a:off x="5817558" y="3054216"/>
            <a:ext cx="0" cy="325398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6134722" y="3060883"/>
            <a:ext cx="304178" cy="31873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テキスト ボックス 51"/>
          <p:cNvSpPr txBox="1"/>
          <p:nvPr/>
        </p:nvSpPr>
        <p:spPr>
          <a:xfrm>
            <a:off x="6248682" y="2809914"/>
            <a:ext cx="10805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ホテル・旅館</a:t>
            </a:r>
            <a:r>
              <a:rPr lang="en-US" altLang="ja-JP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2</a:t>
            </a:r>
            <a:r>
              <a:rPr lang="ja-JP" altLang="en-US" sz="1200" b="1" dirty="0">
                <a:solidFill>
                  <a:srgbClr val="FF6600"/>
                </a:solidFill>
                <a:cs typeface="Meiryo UI" panose="020B0604030504040204" pitchFamily="50" charset="-128"/>
              </a:rPr>
              <a:t>％</a:t>
            </a: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5114925" y="3268528"/>
            <a:ext cx="1139061" cy="681038"/>
          </a:xfrm>
          <a:prstGeom prst="rect">
            <a:avLst/>
          </a:prstGeom>
          <a:noFill/>
          <a:ln w="25400">
            <a:solidFill>
              <a:srgbClr val="FF6600"/>
            </a:solidFill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srgbClr val="000000"/>
              </a:solidFill>
            </a:endParaRPr>
          </a:p>
        </p:txBody>
      </p:sp>
      <p:sp>
        <p:nvSpPr>
          <p:cNvPr id="54" name="右矢印 53"/>
          <p:cNvSpPr/>
          <p:nvPr/>
        </p:nvSpPr>
        <p:spPr bwMode="auto">
          <a:xfrm>
            <a:off x="381001" y="1844824"/>
            <a:ext cx="4644007" cy="893082"/>
          </a:xfrm>
          <a:prstGeom prst="rightArrow">
            <a:avLst>
              <a:gd name="adj1" fmla="val 55665"/>
              <a:gd name="adj2" fmla="val 50000"/>
            </a:avLst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endParaRPr kumimoji="0" lang="ja-JP" altLang="en-US" dirty="0">
              <a:solidFill>
                <a:prstClr val="black"/>
              </a:solidFill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6681192" y="1844824"/>
            <a:ext cx="2736304" cy="892552"/>
          </a:xfrm>
          <a:prstGeom prst="rect">
            <a:avLst/>
          </a:prstGeom>
          <a:solidFill>
            <a:srgbClr val="FF5A00"/>
          </a:solidFill>
          <a:ln w="2540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b="1" dirty="0">
                <a:solidFill>
                  <a:srgbClr val="FFFFFF"/>
                </a:solidFill>
                <a:cs typeface="Meiryo UI" panose="020B0604030504040204" pitchFamily="50" charset="-128"/>
              </a:rPr>
              <a:t>全産業の</a:t>
            </a:r>
            <a:r>
              <a:rPr lang="en-US" altLang="ja-JP" sz="3200" b="1" dirty="0">
                <a:solidFill>
                  <a:srgbClr val="FFFFFF"/>
                </a:solidFill>
                <a:cs typeface="Meiryo UI" panose="020B0604030504040204" pitchFamily="50" charset="-128"/>
              </a:rPr>
              <a:t>70%</a:t>
            </a:r>
            <a:r>
              <a:rPr lang="ja-JP" altLang="en-US" sz="2000" b="1" dirty="0">
                <a:solidFill>
                  <a:srgbClr val="FFFFFF"/>
                </a:solidFill>
                <a:cs typeface="Meiryo UI" panose="020B0604030504040204" pitchFamily="50" charset="-128"/>
              </a:rPr>
              <a:t>を対象とすることを目指す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4953000" y="2143308"/>
            <a:ext cx="1513050" cy="307777"/>
          </a:xfrm>
          <a:prstGeom prst="rect">
            <a:avLst/>
          </a:prstGeom>
          <a:noFill/>
          <a:ln w="25400">
            <a:noFill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kumimoji="0" lang="ja-JP" altLang="en-US" sz="1400" b="1" kern="0" dirty="0">
                <a:solidFill>
                  <a:srgbClr val="FFFFFF"/>
                </a:solidFill>
                <a:cs typeface="Meiryo UI" panose="020B0604030504040204" pitchFamily="50" charset="-128"/>
              </a:rPr>
              <a:t>流通・サービス業</a:t>
            </a:r>
            <a:endParaRPr kumimoji="0" lang="en-US" altLang="ja-JP" sz="1400" b="1" kern="0" dirty="0">
              <a:solidFill>
                <a:srgbClr val="FFFFFF"/>
              </a:solidFill>
              <a:cs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200472" y="2061428"/>
            <a:ext cx="47895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prstClr val="white"/>
                </a:solidFill>
                <a:cs typeface="Meiryo UI" panose="020B0604030504040204" pitchFamily="50" charset="-128"/>
              </a:rPr>
              <a:t>製造業を中心に全産業の</a:t>
            </a:r>
            <a:r>
              <a:rPr lang="en-US" altLang="ja-JP" sz="2400" dirty="0">
                <a:solidFill>
                  <a:prstClr val="white"/>
                </a:solidFill>
                <a:cs typeface="Meiryo UI" panose="020B0604030504040204" pitchFamily="50" charset="-128"/>
              </a:rPr>
              <a:t>53</a:t>
            </a:r>
            <a:r>
              <a:rPr lang="ja-JP" altLang="en-US" sz="2400" dirty="0">
                <a:solidFill>
                  <a:prstClr val="white"/>
                </a:solidFill>
                <a:cs typeface="Meiryo UI" panose="020B0604030504040204" pitchFamily="50" charset="-128"/>
              </a:rPr>
              <a:t>％</a:t>
            </a:r>
            <a:r>
              <a:rPr lang="ja-JP" altLang="en-US" sz="2000" dirty="0">
                <a:solidFill>
                  <a:prstClr val="white"/>
                </a:solidFill>
                <a:cs typeface="Meiryo UI" panose="020B0604030504040204" pitchFamily="50" charset="-128"/>
              </a:rPr>
              <a:t>をカバー</a:t>
            </a:r>
          </a:p>
        </p:txBody>
      </p:sp>
      <p:sp>
        <p:nvSpPr>
          <p:cNvPr id="58" name="角丸四角形吹き出し 57"/>
          <p:cNvSpPr/>
          <p:nvPr/>
        </p:nvSpPr>
        <p:spPr bwMode="auto">
          <a:xfrm>
            <a:off x="8265368" y="5445224"/>
            <a:ext cx="1513777" cy="636094"/>
          </a:xfrm>
          <a:prstGeom prst="wedgeRoundRectCallout">
            <a:avLst>
              <a:gd name="adj1" fmla="val -49992"/>
              <a:gd name="adj2" fmla="val -73448"/>
              <a:gd name="adj3" fmla="val 16667"/>
            </a:avLst>
          </a:prstGeom>
          <a:solidFill>
            <a:schemeClr val="bg1"/>
          </a:solidFill>
          <a:ln>
            <a:solidFill>
              <a:srgbClr val="FF3300"/>
            </a:solidFill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l"/>
            <a:r>
              <a:rPr kumimoji="0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2016</a:t>
            </a:r>
            <a:r>
              <a:rPr kumimoji="0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0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業務部門のトップバッターとして</a:t>
            </a:r>
            <a:r>
              <a:rPr kumimoji="0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</a:t>
            </a:r>
            <a:endParaRPr kumimoji="0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角丸四角形吹き出し 58"/>
          <p:cNvSpPr/>
          <p:nvPr/>
        </p:nvSpPr>
        <p:spPr bwMode="auto">
          <a:xfrm>
            <a:off x="8013472" y="4235375"/>
            <a:ext cx="1188000" cy="540000"/>
          </a:xfrm>
          <a:prstGeom prst="wedgeRoundRectCallout">
            <a:avLst>
              <a:gd name="adj1" fmla="val -101304"/>
              <a:gd name="adj2" fmla="val 9588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l"/>
            <a:r>
              <a:rPr kumimoji="0" lang="ja-JP" altLang="en-US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平成</a:t>
            </a:r>
            <a:r>
              <a:rPr kumimoji="0" lang="en-US" altLang="ja-JP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29</a:t>
            </a:r>
            <a:r>
              <a:rPr kumimoji="0" lang="ja-JP" altLang="en-US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0" lang="en-US" altLang="ja-JP" sz="1200" b="1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kumimoji="0" lang="ja-JP" altLang="en-US" sz="12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制度導入予定</a:t>
            </a:r>
            <a:endParaRPr kumimoji="0" lang="en-US" altLang="ja-JP" sz="1200" b="1" dirty="0">
              <a:solidFill>
                <a:schemeClr val="accent6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0" name="角丸四角形吹き出し 59"/>
          <p:cNvSpPr/>
          <p:nvPr/>
        </p:nvSpPr>
        <p:spPr bwMode="auto">
          <a:xfrm>
            <a:off x="8013472" y="4235375"/>
            <a:ext cx="1188000" cy="540000"/>
          </a:xfrm>
          <a:prstGeom prst="wedgeRoundRectCallout">
            <a:avLst>
              <a:gd name="adj1" fmla="val -90310"/>
              <a:gd name="adj2" fmla="val -33130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l"/>
            <a:r>
              <a:rPr kumimoji="0" lang="en-US" altLang="ja-JP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2017</a:t>
            </a:r>
            <a:r>
              <a:rPr kumimoji="0" lang="ja-JP" altLang="en-US" sz="12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endParaRPr kumimoji="0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kumimoji="0" lang="ja-JP" altLang="en-US" sz="12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制度導入</a:t>
            </a:r>
            <a:endParaRPr kumimoji="0" lang="en-US" altLang="ja-JP" sz="12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1" name="円/楕円 116"/>
          <p:cNvSpPr/>
          <p:nvPr/>
        </p:nvSpPr>
        <p:spPr bwMode="auto">
          <a:xfrm>
            <a:off x="7962224" y="4565304"/>
            <a:ext cx="87120" cy="87832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62" name="円/楕円 117"/>
          <p:cNvSpPr/>
          <p:nvPr/>
        </p:nvSpPr>
        <p:spPr bwMode="auto">
          <a:xfrm>
            <a:off x="7955529" y="4623576"/>
            <a:ext cx="87120" cy="5912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63" name="角丸四角形吹き出し 62"/>
          <p:cNvSpPr/>
          <p:nvPr/>
        </p:nvSpPr>
        <p:spPr bwMode="auto">
          <a:xfrm>
            <a:off x="4275839" y="5552479"/>
            <a:ext cx="1972844" cy="354990"/>
          </a:xfrm>
          <a:prstGeom prst="wedgeRoundRectCallout">
            <a:avLst>
              <a:gd name="adj1" fmla="val -25452"/>
              <a:gd name="adj2" fmla="val -133475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  <a:headEnd/>
            <a:tailEnd/>
          </a:ln>
          <a:extLst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/>
          <a:lstStyle/>
          <a:p>
            <a:pPr algn="l"/>
            <a:r>
              <a:rPr kumimoji="0"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2018</a:t>
            </a:r>
            <a:r>
              <a:rPr kumimoji="0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kumimoji="0" lang="en-US" altLang="ja-JP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</a:t>
            </a:r>
            <a:r>
              <a:rPr kumimoji="0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月制度</a:t>
            </a:r>
            <a:r>
              <a:rPr kumimoji="0" lang="ja-JP" altLang="en-US" sz="12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導入</a:t>
            </a:r>
            <a:endParaRPr kumimoji="0" lang="en-US" altLang="ja-JP" sz="120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94506489"/>
      </p:ext>
    </p:extLst>
  </p:cSld>
  <p:clrMapOvr>
    <a:masterClrMapping/>
  </p:clrMapOvr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</TotalTime>
  <Words>158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2018-04-16T14:04:34Z</dcterms:created>
  <dcterms:modified xsi:type="dcterms:W3CDTF">2018-04-18T02:43:33Z</dcterms:modified>
</cp:coreProperties>
</file>