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47" autoAdjust="0"/>
  </p:normalViewPr>
  <p:slideViewPr>
    <p:cSldViewPr>
      <p:cViewPr varScale="1">
        <p:scale>
          <a:sx n="85" d="100"/>
          <a:sy n="85" d="100"/>
        </p:scale>
        <p:origin x="744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/>
              <a:t>機密性○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9376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>
          <a:xfrm>
            <a:off x="2674961" y="548680"/>
            <a:ext cx="3140841" cy="28739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運輸　</a:t>
            </a:r>
            <a:endParaRPr kumimoji="0" lang="en-US" altLang="ja-JP" sz="14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4375802" y="861916"/>
            <a:ext cx="1440000" cy="213249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乗用車 等</a:t>
            </a:r>
            <a:endParaRPr kumimoji="0" lang="en-US" altLang="ja-JP" sz="12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4537" y="4606289"/>
            <a:ext cx="2498203" cy="151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間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連携による省エネ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枠を超え、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●同業種間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●サプライチェーンの連携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で省エネ促進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716760" y="2278968"/>
            <a:ext cx="3621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機器ごと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の規制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（機器トップランナー制度）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98104" y="4606290"/>
            <a:ext cx="21240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機器間連携による省エネ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IoT</a:t>
            </a:r>
            <a:r>
              <a:rPr lang="ja-JP" altLang="en-US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AI</a:t>
            </a:r>
            <a:r>
              <a:rPr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データの活用で機器間の連携による省エネを促進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●トップランナー制度によって機器間連携等による省エネ技術を評価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19091" y="2205086"/>
            <a:ext cx="2493649" cy="15839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7" name="正方形/長方形 66"/>
          <p:cNvSpPr/>
          <p:nvPr/>
        </p:nvSpPr>
        <p:spPr bwMode="auto">
          <a:xfrm>
            <a:off x="2674960" y="2204864"/>
            <a:ext cx="7146729" cy="15841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3" name="角丸四角形 44">
            <a:extLst>
              <a:ext uri="{FF2B5EF4-FFF2-40B4-BE49-F238E27FC236}">
                <a16:creationId xmlns:a16="http://schemas.microsoft.com/office/drawing/2014/main" id="{A237A5E8-6228-4960-AEC6-7935B82DEA9C}"/>
              </a:ext>
            </a:extLst>
          </p:cNvPr>
          <p:cNvSpPr/>
          <p:nvPr/>
        </p:nvSpPr>
        <p:spPr>
          <a:xfrm>
            <a:off x="113860" y="548680"/>
            <a:ext cx="2498880" cy="543521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</a:t>
            </a:r>
            <a:endParaRPr kumimoji="0" lang="en-US" altLang="ja-JP" sz="14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44">
            <a:extLst>
              <a:ext uri="{FF2B5EF4-FFF2-40B4-BE49-F238E27FC236}">
                <a16:creationId xmlns:a16="http://schemas.microsoft.com/office/drawing/2014/main" id="{3C1E0AAC-62B7-4341-9F32-3FFC8FB9B240}"/>
              </a:ext>
            </a:extLst>
          </p:cNvPr>
          <p:cNvSpPr/>
          <p:nvPr/>
        </p:nvSpPr>
        <p:spPr>
          <a:xfrm>
            <a:off x="5898105" y="548680"/>
            <a:ext cx="3923584" cy="273103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 w="25400" cap="flat" cmpd="sng" algn="ctr">
            <a:noFill/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業務・家庭</a:t>
            </a:r>
            <a:endParaRPr kumimoji="0" lang="en-US" altLang="ja-JP" sz="14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角丸四角形 76">
            <a:extLst>
              <a:ext uri="{FF2B5EF4-FFF2-40B4-BE49-F238E27FC236}">
                <a16:creationId xmlns:a16="http://schemas.microsoft.com/office/drawing/2014/main" id="{767DC211-E048-47C0-9513-35BA0F181946}"/>
              </a:ext>
            </a:extLst>
          </p:cNvPr>
          <p:cNvSpPr/>
          <p:nvPr/>
        </p:nvSpPr>
        <p:spPr>
          <a:xfrm>
            <a:off x="2674961" y="861916"/>
            <a:ext cx="1622782" cy="213249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貨物</a:t>
            </a:r>
            <a:endParaRPr kumimoji="0" lang="en-US" altLang="ja-JP" sz="12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74961" y="4606290"/>
            <a:ext cx="1622782" cy="14978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荷主・輸送事業者の連携強化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●ネット通販事業者等の省エネ強化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●川上・輸送・川下の連携で省エネ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78194" y="2706573"/>
            <a:ext cx="1723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燃費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（＋エコカー減税等）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192905" y="2749129"/>
            <a:ext cx="1732821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家電の効率目標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家庭のエネルギー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消費の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７割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まで対象品目拡大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39107" y="2447644"/>
            <a:ext cx="2518638" cy="11772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工場・事業場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単位の規制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↓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ごと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規制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（産業トップランナー制度）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758423" y="326582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荷主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輸送事業者規制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674961" y="3219981"/>
            <a:ext cx="1545759" cy="5690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67935" y="4606288"/>
            <a:ext cx="1447867" cy="1246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EV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PHV/ FCV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の普及加速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燃費基準における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EV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等の位置づけ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下矢印 49"/>
          <p:cNvSpPr/>
          <p:nvPr/>
        </p:nvSpPr>
        <p:spPr bwMode="auto">
          <a:xfrm>
            <a:off x="887500" y="3933056"/>
            <a:ext cx="996616" cy="302548"/>
          </a:xfrm>
          <a:prstGeom prst="downArrow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1" name="下矢印 28">
            <a:extLst>
              <a:ext uri="{FF2B5EF4-FFF2-40B4-BE49-F238E27FC236}">
                <a16:creationId xmlns:a16="http://schemas.microsoft.com/office/drawing/2014/main" id="{141E1046-E9FD-478F-B8FD-5BDA23D11E26}"/>
              </a:ext>
            </a:extLst>
          </p:cNvPr>
          <p:cNvSpPr/>
          <p:nvPr/>
        </p:nvSpPr>
        <p:spPr bwMode="auto">
          <a:xfrm>
            <a:off x="3011279" y="3933056"/>
            <a:ext cx="996616" cy="302548"/>
          </a:xfrm>
          <a:prstGeom prst="downArrow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2" name="下矢印 28">
            <a:extLst>
              <a:ext uri="{FF2B5EF4-FFF2-40B4-BE49-F238E27FC236}">
                <a16:creationId xmlns:a16="http://schemas.microsoft.com/office/drawing/2014/main" id="{F5A8CF71-D1A1-49EC-B845-453C9AEB6AAE}"/>
              </a:ext>
            </a:extLst>
          </p:cNvPr>
          <p:cNvSpPr/>
          <p:nvPr/>
        </p:nvSpPr>
        <p:spPr bwMode="auto">
          <a:xfrm>
            <a:off x="8456884" y="3933056"/>
            <a:ext cx="996616" cy="302548"/>
          </a:xfrm>
          <a:prstGeom prst="downArrow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4" name="下矢印 28">
            <a:extLst>
              <a:ext uri="{FF2B5EF4-FFF2-40B4-BE49-F238E27FC236}">
                <a16:creationId xmlns:a16="http://schemas.microsoft.com/office/drawing/2014/main" id="{141E1046-E9FD-478F-B8FD-5BDA23D11E26}"/>
              </a:ext>
            </a:extLst>
          </p:cNvPr>
          <p:cNvSpPr/>
          <p:nvPr/>
        </p:nvSpPr>
        <p:spPr bwMode="auto">
          <a:xfrm>
            <a:off x="4586454" y="3933056"/>
            <a:ext cx="996616" cy="302548"/>
          </a:xfrm>
          <a:prstGeom prst="downArrow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5898105" y="2683564"/>
            <a:ext cx="7301" cy="106501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/楕円 1"/>
          <p:cNvSpPr/>
          <p:nvPr/>
        </p:nvSpPr>
        <p:spPr bwMode="auto">
          <a:xfrm>
            <a:off x="200472" y="4347321"/>
            <a:ext cx="884436" cy="223637"/>
          </a:xfrm>
          <a:prstGeom prst="ellipse">
            <a:avLst/>
          </a:prstGeom>
          <a:solidFill>
            <a:srgbClr val="FF0000"/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課題①</a:t>
            </a:r>
            <a:endParaRPr kumimoji="0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4423683" y="4347321"/>
            <a:ext cx="934362" cy="230251"/>
          </a:xfrm>
          <a:prstGeom prst="ellipse">
            <a:avLst/>
          </a:prstGeom>
          <a:solidFill>
            <a:srgbClr val="0070C0"/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課題③</a:t>
            </a:r>
            <a:endParaRPr kumimoji="0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5943110" y="4333094"/>
            <a:ext cx="934362" cy="230251"/>
          </a:xfrm>
          <a:prstGeom prst="ellipse">
            <a:avLst/>
          </a:prstGeom>
          <a:solidFill>
            <a:srgbClr val="0070C0"/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課題④</a:t>
            </a:r>
            <a:endParaRPr kumimoji="0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21163" y="1124744"/>
            <a:ext cx="249157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●原単位の改善が足踏み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674961" y="1124744"/>
            <a:ext cx="162278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●トラックは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乗用車に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比べて電動化が困難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367935" y="1124744"/>
            <a:ext cx="144786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EV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PHV/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FCV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普及加速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が課題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898105" y="1124744"/>
            <a:ext cx="392358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●従来技術の延長だけで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は家電等の更なる省エネ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困難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8074578" y="870717"/>
            <a:ext cx="1764000" cy="207501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建物</a:t>
            </a:r>
            <a:endParaRPr kumimoji="0" lang="en-US" altLang="ja-JP" sz="12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角丸四角形 76">
            <a:extLst>
              <a:ext uri="{FF2B5EF4-FFF2-40B4-BE49-F238E27FC236}">
                <a16:creationId xmlns:a16="http://schemas.microsoft.com/office/drawing/2014/main" id="{767DC211-E048-47C0-9513-35BA0F181946}"/>
              </a:ext>
            </a:extLst>
          </p:cNvPr>
          <p:cNvSpPr/>
          <p:nvPr/>
        </p:nvSpPr>
        <p:spPr>
          <a:xfrm>
            <a:off x="5898105" y="870717"/>
            <a:ext cx="2124000" cy="213249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家電機器</a:t>
            </a:r>
            <a:endParaRPr kumimoji="0" lang="en-US" altLang="ja-JP" sz="12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8013340" y="2205086"/>
            <a:ext cx="0" cy="1583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148355" y="2278968"/>
            <a:ext cx="15994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住宅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の省エネ化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新築注文戸建住宅のゼロ・エネルギー（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）導入促進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103350" y="4606290"/>
            <a:ext cx="1728000" cy="17030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住宅・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ビル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のゼロ・エネルギー化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住宅・ビルの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省エネ基準適合義務化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●集合・既存住宅も含め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普及促進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8114093" y="4333093"/>
            <a:ext cx="934362" cy="230251"/>
          </a:xfrm>
          <a:prstGeom prst="ellipse">
            <a:avLst/>
          </a:prstGeom>
          <a:solidFill>
            <a:srgbClr val="0070C0"/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課題⑤</a:t>
            </a:r>
            <a:endParaRPr kumimoji="0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下矢印 28">
            <a:extLst>
              <a:ext uri="{FF2B5EF4-FFF2-40B4-BE49-F238E27FC236}">
                <a16:creationId xmlns:a16="http://schemas.microsoft.com/office/drawing/2014/main" id="{F5A8CF71-D1A1-49EC-B845-453C9AEB6AAE}"/>
              </a:ext>
            </a:extLst>
          </p:cNvPr>
          <p:cNvSpPr/>
          <p:nvPr/>
        </p:nvSpPr>
        <p:spPr bwMode="auto">
          <a:xfrm>
            <a:off x="6431659" y="3927541"/>
            <a:ext cx="996616" cy="302548"/>
          </a:xfrm>
          <a:prstGeom prst="downArrow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1" name="円/楕円 1"/>
          <p:cNvSpPr/>
          <p:nvPr/>
        </p:nvSpPr>
        <p:spPr bwMode="auto">
          <a:xfrm>
            <a:off x="2744844" y="4350120"/>
            <a:ext cx="884436" cy="223637"/>
          </a:xfrm>
          <a:prstGeom prst="ellipse">
            <a:avLst/>
          </a:prstGeom>
          <a:solidFill>
            <a:srgbClr val="FF0000"/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endParaRPr kumimoji="0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3741245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244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2018-04-16T13:59:34Z</dcterms:created>
  <dcterms:modified xsi:type="dcterms:W3CDTF">2018-04-16T14:00:54Z</dcterms:modified>
</cp:coreProperties>
</file>