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57" d="100"/>
          <a:sy n="57" d="100"/>
        </p:scale>
        <p:origin x="7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108986" y="2022691"/>
            <a:ext cx="4824000" cy="25200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ZEH</a:t>
            </a:r>
            <a:r>
              <a:rPr kumimoji="0"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（ネット・ゼロ・エネルギー・ハウス）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-39756" y="2374429"/>
            <a:ext cx="4771868" cy="1476225"/>
            <a:chOff x="4859973" y="2753925"/>
            <a:chExt cx="4771868" cy="17862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8654464" y="2753925"/>
              <a:ext cx="797357" cy="173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エネルギーを創る</a:t>
              </a:r>
              <a:endPara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8576671" y="3316929"/>
              <a:ext cx="1055170" cy="1029824"/>
              <a:chOff x="7362283" y="3252742"/>
              <a:chExt cx="2494369" cy="2048466"/>
            </a:xfrm>
          </p:grpSpPr>
          <p:sp>
            <p:nvSpPr>
              <p:cNvPr id="33" name="下矢印 32"/>
              <p:cNvSpPr>
                <a:spLocks noChangeAspect="1"/>
              </p:cNvSpPr>
              <p:nvPr/>
            </p:nvSpPr>
            <p:spPr>
              <a:xfrm rot="10800000">
                <a:off x="7362283" y="3637914"/>
                <a:ext cx="2415253" cy="1663294"/>
              </a:xfrm>
              <a:prstGeom prst="downArrow">
                <a:avLst>
                  <a:gd name="adj1" fmla="val 68593"/>
                  <a:gd name="adj2" fmla="val 52233"/>
                </a:avLst>
              </a:prstGeom>
              <a:noFill/>
              <a:ln w="57150" cap="flat" cmpd="sng" algn="ctr">
                <a:solidFill>
                  <a:srgbClr val="40647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34" name="グループ化 33"/>
              <p:cNvGrpSpPr/>
              <p:nvPr/>
            </p:nvGrpSpPr>
            <p:grpSpPr>
              <a:xfrm>
                <a:off x="8079824" y="3974584"/>
                <a:ext cx="977632" cy="473576"/>
                <a:chOff x="-499288" y="2348880"/>
                <a:chExt cx="977632" cy="473576"/>
              </a:xfrm>
            </p:grpSpPr>
            <p:sp>
              <p:nvSpPr>
                <p:cNvPr id="39" name="正方形/長方形 38"/>
                <p:cNvSpPr/>
                <p:nvPr/>
              </p:nvSpPr>
              <p:spPr>
                <a:xfrm>
                  <a:off x="-499288" y="2348880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0" name="正方形/長方形 39"/>
                <p:cNvSpPr/>
                <p:nvPr/>
              </p:nvSpPr>
              <p:spPr>
                <a:xfrm>
                  <a:off x="-159568" y="2348880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1" name="正方形/長方形 40"/>
                <p:cNvSpPr/>
                <p:nvPr/>
              </p:nvSpPr>
              <p:spPr>
                <a:xfrm>
                  <a:off x="180152" y="2348880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2" name="正方形/長方形 41"/>
                <p:cNvSpPr/>
                <p:nvPr/>
              </p:nvSpPr>
              <p:spPr>
                <a:xfrm>
                  <a:off x="-489128" y="2606432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3" name="正方形/長方形 42"/>
                <p:cNvSpPr/>
                <p:nvPr/>
              </p:nvSpPr>
              <p:spPr>
                <a:xfrm>
                  <a:off x="-149408" y="2606432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4" name="正方形/長方形 43"/>
                <p:cNvSpPr/>
                <p:nvPr/>
              </p:nvSpPr>
              <p:spPr>
                <a:xfrm>
                  <a:off x="190312" y="2606432"/>
                  <a:ext cx="288032" cy="216024"/>
                </a:xfrm>
                <a:prstGeom prst="rect">
                  <a:avLst/>
                </a:prstGeom>
                <a:solidFill>
                  <a:srgbClr val="40647F"/>
                </a:solidFill>
                <a:ln w="9525" cap="flat" cmpd="sng" algn="ctr">
                  <a:solidFill>
                    <a:srgbClr val="40647F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sp>
            <p:nvSpPr>
              <p:cNvPr id="35" name="円/楕円 27"/>
              <p:cNvSpPr>
                <a:spLocks noChangeAspect="1"/>
              </p:cNvSpPr>
              <p:nvPr/>
            </p:nvSpPr>
            <p:spPr>
              <a:xfrm>
                <a:off x="9047296" y="3252742"/>
                <a:ext cx="809356" cy="612648"/>
              </a:xfrm>
              <a:prstGeom prst="ellipse">
                <a:avLst/>
              </a:prstGeom>
              <a:solidFill>
                <a:srgbClr val="E57E17"/>
              </a:solidFill>
              <a:ln w="9525" cap="flat" cmpd="sng" algn="ctr">
                <a:solidFill>
                  <a:srgbClr val="E57E17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36" name="直線矢印コネクタ 35"/>
              <p:cNvCxnSpPr/>
              <p:nvPr/>
            </p:nvCxnSpPr>
            <p:spPr>
              <a:xfrm flipH="1">
                <a:off x="8458877" y="3558938"/>
                <a:ext cx="689600" cy="5526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E57E17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7" name="直線矢印コネクタ 36"/>
              <p:cNvCxnSpPr/>
              <p:nvPr/>
            </p:nvCxnSpPr>
            <p:spPr>
              <a:xfrm flipH="1">
                <a:off x="8611277" y="3884418"/>
                <a:ext cx="689600" cy="5526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E57E17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8" name="直線矢印コネクタ 37"/>
              <p:cNvCxnSpPr/>
              <p:nvPr/>
            </p:nvCxnSpPr>
            <p:spPr>
              <a:xfrm flipH="1">
                <a:off x="8521501" y="3738298"/>
                <a:ext cx="689600" cy="552694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E57E17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3" name="テキスト ボックス 12"/>
            <p:cNvSpPr txBox="1"/>
            <p:nvPr/>
          </p:nvSpPr>
          <p:spPr>
            <a:xfrm>
              <a:off x="4859973" y="2753925"/>
              <a:ext cx="22982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エネルギーを極力</a:t>
              </a:r>
              <a:endParaRPr lang="en-US" altLang="ja-JP" sz="14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必要としない</a:t>
              </a:r>
              <a:endParaRPr lang="en-US" altLang="ja-JP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（夏は涼しく、冬</a:t>
              </a:r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</a:t>
              </a:r>
              <a:r>
                <a:rPr lang="ja-JP" altLang="en-US" sz="1200" dirty="0" smtClean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暖かい）</a:t>
              </a:r>
              <a:endParaRPr lang="en-US" altLang="ja-JP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663190" y="3709544"/>
              <a:ext cx="236248" cy="286658"/>
            </a:xfrm>
            <a:prstGeom prst="rect">
              <a:avLst/>
            </a:prstGeom>
            <a:noFill/>
          </p:spPr>
          <p:txBody>
            <a:bodyPr wrap="none" lIns="36000" rIns="36000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000000">
                      <a:lumMod val="50000"/>
                      <a:lumOff val="50000"/>
                    </a:srgb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＋</a:t>
              </a:r>
              <a:endParaRPr lang="ja-JP" altLang="en-US" sz="2400" b="1" u="sng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7049023" y="3337881"/>
              <a:ext cx="1015660" cy="1202276"/>
              <a:chOff x="5601072" y="2837215"/>
              <a:chExt cx="2182700" cy="2174089"/>
            </a:xfrm>
          </p:grpSpPr>
          <p:sp>
            <p:nvSpPr>
              <p:cNvPr id="21" name="正方形/長方形 20"/>
              <p:cNvSpPr/>
              <p:nvPr/>
            </p:nvSpPr>
            <p:spPr>
              <a:xfrm>
                <a:off x="5697586" y="4482539"/>
                <a:ext cx="683386" cy="524376"/>
              </a:xfrm>
              <a:prstGeom prst="rect">
                <a:avLst/>
              </a:prstGeom>
              <a:solidFill>
                <a:srgbClr val="BF1313">
                  <a:lumMod val="20000"/>
                  <a:lumOff val="8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50000"/>
                        <a:lumOff val="50000"/>
                      </a:srgbClr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給湯</a:t>
                </a:r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5697586" y="3968323"/>
                <a:ext cx="683386" cy="514678"/>
              </a:xfrm>
              <a:prstGeom prst="rect">
                <a:avLst/>
              </a:prstGeom>
              <a:solidFill>
                <a:srgbClr val="FFFF00"/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50000"/>
                        <a:lumOff val="50000"/>
                      </a:srgbClr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照明</a:t>
                </a: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5697586" y="2848343"/>
                <a:ext cx="683386" cy="596384"/>
              </a:xfrm>
              <a:prstGeom prst="rect">
                <a:avLst/>
              </a:prstGeom>
              <a:solidFill>
                <a:srgbClr val="E57E17">
                  <a:lumMod val="40000"/>
                  <a:lumOff val="6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vert="horz"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50000"/>
                        <a:lumOff val="50000"/>
                      </a:srgbClr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暖房</a:t>
                </a: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5697586" y="3440529"/>
                <a:ext cx="683386" cy="260320"/>
              </a:xfrm>
              <a:prstGeom prst="rect">
                <a:avLst/>
              </a:prstGeom>
              <a:solidFill>
                <a:srgbClr val="005BAC">
                  <a:lumMod val="20000"/>
                  <a:lumOff val="8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50000"/>
                        <a:lumOff val="50000"/>
                      </a:srgbClr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冷房</a:t>
                </a: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5697586" y="3704426"/>
                <a:ext cx="683386" cy="260320"/>
              </a:xfrm>
              <a:prstGeom prst="rect">
                <a:avLst/>
              </a:prstGeom>
              <a:solidFill>
                <a:srgbClr val="7AABCC"/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>
                        <a:lumMod val="50000"/>
                        <a:lumOff val="50000"/>
                      </a:srgbClr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換気</a:t>
                </a: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6924851" y="4632093"/>
                <a:ext cx="683386" cy="374822"/>
              </a:xfrm>
              <a:prstGeom prst="rect">
                <a:avLst/>
              </a:prstGeom>
              <a:solidFill>
                <a:srgbClr val="BF1313">
                  <a:lumMod val="20000"/>
                  <a:lumOff val="8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6924851" y="4264532"/>
                <a:ext cx="683386" cy="367890"/>
              </a:xfrm>
              <a:prstGeom prst="rect">
                <a:avLst/>
              </a:prstGeom>
              <a:solidFill>
                <a:srgbClr val="FFFF00"/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6924851" y="3463974"/>
                <a:ext cx="683386" cy="426294"/>
              </a:xfrm>
              <a:prstGeom prst="rect">
                <a:avLst/>
              </a:prstGeom>
              <a:solidFill>
                <a:srgbClr val="E57E17">
                  <a:lumMod val="40000"/>
                  <a:lumOff val="6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6924851" y="3887267"/>
                <a:ext cx="683386" cy="186076"/>
              </a:xfrm>
              <a:prstGeom prst="rect">
                <a:avLst/>
              </a:prstGeom>
              <a:solidFill>
                <a:srgbClr val="005BAC">
                  <a:lumMod val="20000"/>
                  <a:lumOff val="80000"/>
                </a:srgbClr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6924851" y="4075900"/>
                <a:ext cx="683386" cy="186076"/>
              </a:xfrm>
              <a:prstGeom prst="rect">
                <a:avLst/>
              </a:prstGeom>
              <a:solidFill>
                <a:srgbClr val="7AABCC"/>
              </a:solidFill>
              <a:ln w="28575" cap="flat" cmpd="sng" algn="ctr">
                <a:solidFill>
                  <a:srgbClr val="7AABCC"/>
                </a:solidFill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1" name="下矢印 30"/>
              <p:cNvSpPr/>
              <p:nvPr/>
            </p:nvSpPr>
            <p:spPr>
              <a:xfrm>
                <a:off x="6942204" y="2837215"/>
                <a:ext cx="655214" cy="641282"/>
              </a:xfrm>
              <a:prstGeom prst="downArrow">
                <a:avLst>
                  <a:gd name="adj1" fmla="val 50000"/>
                  <a:gd name="adj2" fmla="val 32572"/>
                </a:avLst>
              </a:prstGeom>
              <a:solidFill>
                <a:srgbClr val="BF1313">
                  <a:lumMod val="40000"/>
                  <a:lumOff val="60000"/>
                </a:srgb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none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削減</a:t>
                </a:r>
              </a:p>
            </p:txBody>
          </p:sp>
          <p:cxnSp>
            <p:nvCxnSpPr>
              <p:cNvPr id="32" name="直線コネクタ 31"/>
              <p:cNvCxnSpPr/>
              <p:nvPr/>
            </p:nvCxnSpPr>
            <p:spPr>
              <a:xfrm>
                <a:off x="5601072" y="5011304"/>
                <a:ext cx="21827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7F7F7F"/>
                </a:solidFill>
                <a:prstDash val="solid"/>
              </a:ln>
              <a:effectLst/>
            </p:spPr>
          </p:cxnSp>
        </p:grpSp>
        <p:sp>
          <p:nvSpPr>
            <p:cNvPr id="16" name="テキスト ボックス 15"/>
            <p:cNvSpPr txBox="1"/>
            <p:nvPr/>
          </p:nvSpPr>
          <p:spPr>
            <a:xfrm>
              <a:off x="7014590" y="2753925"/>
              <a:ext cx="10887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エネルギーを</a:t>
              </a: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上手に使う</a:t>
              </a:r>
              <a:endParaRPr kumimoji="0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137132" y="3709544"/>
              <a:ext cx="236248" cy="286658"/>
            </a:xfrm>
            <a:prstGeom prst="rect">
              <a:avLst/>
            </a:prstGeom>
            <a:noFill/>
          </p:spPr>
          <p:txBody>
            <a:bodyPr wrap="none" lIns="36000" rIns="36000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rgbClr val="000000">
                      <a:lumMod val="50000"/>
                      <a:lumOff val="50000"/>
                    </a:srgb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＋</a:t>
              </a:r>
              <a:endParaRPr lang="ja-JP" altLang="en-US" sz="2400" b="1" u="sng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5493060" y="3550281"/>
              <a:ext cx="953210" cy="780172"/>
              <a:chOff x="789306" y="3614381"/>
              <a:chExt cx="2048491" cy="1410792"/>
            </a:xfrm>
          </p:grpSpPr>
          <p:sp>
            <p:nvSpPr>
              <p:cNvPr id="19" name="下矢印 18"/>
              <p:cNvSpPr>
                <a:spLocks noChangeAspect="1"/>
              </p:cNvSpPr>
              <p:nvPr/>
            </p:nvSpPr>
            <p:spPr>
              <a:xfrm rot="10800000">
                <a:off x="866087" y="3637918"/>
                <a:ext cx="1971710" cy="1357843"/>
              </a:xfrm>
              <a:prstGeom prst="downArrow">
                <a:avLst>
                  <a:gd name="adj1" fmla="val 68593"/>
                  <a:gd name="adj2" fmla="val 52233"/>
                </a:avLst>
              </a:prstGeom>
              <a:solidFill>
                <a:srgbClr val="E57E17">
                  <a:lumMod val="20000"/>
                  <a:lumOff val="80000"/>
                </a:srgbClr>
              </a:solidFill>
              <a:ln w="57150" cap="flat" cmpd="sng" algn="ctr">
                <a:solidFill>
                  <a:srgbClr val="E57E17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pic>
            <p:nvPicPr>
              <p:cNvPr id="20" name="図 19"/>
              <p:cNvPicPr>
                <a:picLocks noChangeAspect="1"/>
              </p:cNvPicPr>
              <p:nvPr/>
            </p:nvPicPr>
            <p:blipFill rotWithShape="1">
              <a:blip r:embed="rId2"/>
              <a:srcRect r="50000"/>
              <a:stretch/>
            </p:blipFill>
            <p:spPr>
              <a:xfrm>
                <a:off x="789306" y="3614381"/>
                <a:ext cx="1059296" cy="1410792"/>
              </a:xfrm>
              <a:prstGeom prst="rect">
                <a:avLst/>
              </a:prstGeom>
            </p:spPr>
          </p:pic>
        </p:grpSp>
      </p:grpSp>
      <p:sp>
        <p:nvSpPr>
          <p:cNvPr id="45" name="正方形/長方形 44"/>
          <p:cNvSpPr/>
          <p:nvPr/>
        </p:nvSpPr>
        <p:spPr>
          <a:xfrm>
            <a:off x="218452" y="2319696"/>
            <a:ext cx="4679352" cy="16390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3" rIns="91388" bIns="45693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967076" y="2015433"/>
            <a:ext cx="4824000" cy="25200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ZEB</a:t>
            </a:r>
            <a:r>
              <a:rPr kumimoji="0"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（ネット・ゼロ・エネルギー・</a:t>
            </a:r>
            <a:r>
              <a:rPr kumimoji="0"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ビル</a:t>
            </a:r>
            <a:r>
              <a:rPr kumimoji="0" lang="ja-JP" altLang="en-US" sz="13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5076542" y="2312438"/>
            <a:ext cx="4569641" cy="16390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3" rIns="91388" bIns="45693"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25"/>
          <a:stretch/>
        </p:blipFill>
        <p:spPr bwMode="auto">
          <a:xfrm>
            <a:off x="5118391" y="2438890"/>
            <a:ext cx="4507914" cy="140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2018-04-16T14:19:56Z</dcterms:created>
  <dcterms:modified xsi:type="dcterms:W3CDTF">2018-04-16T14:20:47Z</dcterms:modified>
</cp:coreProperties>
</file>